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95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6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10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8358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008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72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27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60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49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62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0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80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75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01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08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8004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3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87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11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196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8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9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7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7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3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3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0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6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B40F65-E782-4F0B-AE2B-741D2017509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160DC3-67B5-4CE3-8031-D5EA44D3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2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773681" y="189378"/>
            <a:ext cx="9669280" cy="2529907"/>
          </a:xfrm>
        </p:spPr>
        <p:txBody>
          <a:bodyPr>
            <a:normAutofit/>
          </a:bodyPr>
          <a:lstStyle/>
          <a:p>
            <a:r>
              <a:rPr lang="ru-RU" sz="3600" dirty="0" smtClean="0">
                <a:cs typeface="Aharoni" panose="02010803020104030203" pitchFamily="2" charset="-79"/>
              </a:rPr>
              <a:t>Урок-</a:t>
            </a:r>
            <a:r>
              <a:rPr lang="ru-RU" sz="3600" dirty="0" err="1" smtClean="0">
                <a:cs typeface="Aharoni" panose="02010803020104030203" pitchFamily="2" charset="-79"/>
              </a:rPr>
              <a:t>лабіринт</a:t>
            </a:r>
            <a:r>
              <a:rPr lang="ru-RU" sz="3600" dirty="0" smtClean="0">
                <a:cs typeface="Aharoni" panose="02010803020104030203" pitchFamily="2" charset="-79"/>
              </a:rPr>
              <a:t> «</a:t>
            </a:r>
            <a:r>
              <a:rPr lang="ru-RU" sz="3600" dirty="0" err="1" smtClean="0">
                <a:cs typeface="Aharoni" panose="02010803020104030203" pitchFamily="2" charset="-79"/>
              </a:rPr>
              <a:t>Сполучники</a:t>
            </a:r>
            <a:r>
              <a:rPr lang="ru-RU" sz="3600" dirty="0" smtClean="0">
                <a:cs typeface="Aharoni" panose="02010803020104030203" pitchFamily="2" charset="-79"/>
              </a:rPr>
              <a:t> </a:t>
            </a:r>
            <a:r>
              <a:rPr lang="ru-RU" sz="3600" dirty="0" err="1" smtClean="0">
                <a:cs typeface="Aharoni" panose="02010803020104030203" pitchFamily="2" charset="-79"/>
              </a:rPr>
              <a:t>підрядності</a:t>
            </a:r>
            <a:r>
              <a:rPr lang="ru-RU" sz="3600" dirty="0" smtClean="0">
                <a:cs typeface="Aharoni" panose="02010803020104030203" pitchFamily="2" charset="-79"/>
              </a:rPr>
              <a:t>. </a:t>
            </a:r>
            <a:r>
              <a:rPr lang="en-US" sz="3600" dirty="0" smtClean="0">
                <a:cs typeface="Aharoni" panose="02010803020104030203" pitchFamily="2" charset="-79"/>
              </a:rPr>
              <a:t/>
            </a:r>
            <a:br>
              <a:rPr lang="en-US" sz="3600" dirty="0" smtClean="0">
                <a:cs typeface="Aharoni" panose="02010803020104030203" pitchFamily="2" charset="-79"/>
              </a:rPr>
            </a:br>
            <a:r>
              <a:rPr lang="ru-RU" sz="3600" dirty="0" err="1" smtClean="0">
                <a:cs typeface="Aharoni" panose="02010803020104030203" pitchFamily="2" charset="-79"/>
              </a:rPr>
              <a:t>Групи</a:t>
            </a:r>
            <a:r>
              <a:rPr lang="ru-RU" sz="3600" dirty="0" smtClean="0">
                <a:cs typeface="Aharoni" panose="02010803020104030203" pitchFamily="2" charset="-79"/>
              </a:rPr>
              <a:t> </a:t>
            </a:r>
            <a:r>
              <a:rPr lang="ru-RU" sz="3600" dirty="0" err="1" smtClean="0">
                <a:cs typeface="Aharoni" panose="02010803020104030203" pitchFamily="2" charset="-79"/>
              </a:rPr>
              <a:t>сполучників</a:t>
            </a:r>
            <a:r>
              <a:rPr lang="ru-RU" sz="3600" dirty="0" smtClean="0">
                <a:cs typeface="Aharoni" panose="02010803020104030203" pitchFamily="2" charset="-79"/>
              </a:rPr>
              <a:t> </a:t>
            </a:r>
            <a:r>
              <a:rPr lang="ru-RU" sz="3600" dirty="0" err="1" smtClean="0">
                <a:cs typeface="Aharoni" panose="02010803020104030203" pitchFamily="2" charset="-79"/>
              </a:rPr>
              <a:t>підрядності</a:t>
            </a:r>
            <a:r>
              <a:rPr lang="ru-RU" sz="3600" dirty="0" smtClean="0">
                <a:cs typeface="Aharoni" panose="02010803020104030203" pitchFamily="2" charset="-79"/>
              </a:rPr>
              <a:t> за </a:t>
            </a:r>
            <a:r>
              <a:rPr lang="ru-RU" sz="3600" dirty="0" err="1" smtClean="0">
                <a:cs typeface="Aharoni" panose="02010803020104030203" pitchFamily="2" charset="-79"/>
              </a:rPr>
              <a:t>значенням</a:t>
            </a:r>
            <a:r>
              <a:rPr lang="ru-RU" sz="3600" dirty="0" smtClean="0">
                <a:cs typeface="Aharoni" panose="02010803020104030203" pitchFamily="2" charset="-79"/>
              </a:rPr>
              <a:t>. </a:t>
            </a:r>
            <a:r>
              <a:rPr lang="ru-RU" sz="3600" dirty="0" err="1" smtClean="0">
                <a:cs typeface="Aharoni" panose="02010803020104030203" pitchFamily="2" charset="-79"/>
              </a:rPr>
              <a:t>Принципи</a:t>
            </a:r>
            <a:r>
              <a:rPr lang="ru-RU" sz="3600" dirty="0" smtClean="0">
                <a:cs typeface="Aharoni" panose="02010803020104030203" pitchFamily="2" charset="-79"/>
              </a:rPr>
              <a:t> </a:t>
            </a:r>
            <a:r>
              <a:rPr lang="ru-RU" sz="3600" dirty="0" err="1" smtClean="0">
                <a:cs typeface="Aharoni" panose="02010803020104030203" pitchFamily="2" charset="-79"/>
              </a:rPr>
              <a:t>розрізнення</a:t>
            </a:r>
            <a:r>
              <a:rPr lang="ru-RU" sz="3600" dirty="0" smtClean="0">
                <a:cs typeface="Aharoni" panose="02010803020104030203" pitchFamily="2" charset="-79"/>
              </a:rPr>
              <a:t> </a:t>
            </a:r>
            <a:r>
              <a:rPr lang="ru-RU" sz="3600" dirty="0" err="1" smtClean="0">
                <a:cs typeface="Aharoni" panose="02010803020104030203" pitchFamily="2" charset="-79"/>
              </a:rPr>
              <a:t>підрядних</a:t>
            </a:r>
            <a:r>
              <a:rPr lang="ru-RU" sz="3600" dirty="0" smtClean="0">
                <a:cs typeface="Aharoni" panose="02010803020104030203" pitchFamily="2" charset="-79"/>
              </a:rPr>
              <a:t> </a:t>
            </a:r>
            <a:r>
              <a:rPr lang="ru-RU" sz="3600" dirty="0" err="1" smtClean="0">
                <a:cs typeface="Aharoni" panose="02010803020104030203" pitchFamily="2" charset="-79"/>
              </a:rPr>
              <a:t>сполучників</a:t>
            </a:r>
            <a:r>
              <a:rPr lang="ru-RU" sz="3600" dirty="0" smtClean="0">
                <a:cs typeface="Aharoni" panose="02010803020104030203" pitchFamily="2" charset="-79"/>
              </a:rPr>
              <a:t> та </a:t>
            </a:r>
            <a:r>
              <a:rPr lang="ru-RU" sz="3600" dirty="0" err="1" smtClean="0">
                <a:cs typeface="Aharoni" panose="02010803020104030203" pitchFamily="2" charset="-79"/>
              </a:rPr>
              <a:t>сполучних</a:t>
            </a:r>
            <a:r>
              <a:rPr lang="ru-RU" sz="3600" dirty="0" smtClean="0">
                <a:cs typeface="Aharoni" panose="02010803020104030203" pitchFamily="2" charset="-79"/>
              </a:rPr>
              <a:t> </a:t>
            </a:r>
            <a:r>
              <a:rPr lang="ru-RU" sz="3600" dirty="0" err="1" smtClean="0">
                <a:cs typeface="Aharoni" panose="02010803020104030203" pitchFamily="2" charset="-79"/>
              </a:rPr>
              <a:t>слів</a:t>
            </a:r>
            <a:r>
              <a:rPr lang="ru-RU" sz="3600" dirty="0" smtClean="0">
                <a:cs typeface="Aharoni" panose="02010803020104030203" pitchFamily="2" charset="-79"/>
              </a:rPr>
              <a:t>»</a:t>
            </a:r>
            <a:endParaRPr lang="ru-RU" sz="3600" dirty="0"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75217" y="2789783"/>
            <a:ext cx="9925658" cy="1677342"/>
          </a:xfrm>
        </p:spPr>
        <p:txBody>
          <a:bodyPr/>
          <a:lstStyle/>
          <a:p>
            <a:r>
              <a:rPr lang="uk-U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Підготувала</a:t>
            </a:r>
          </a:p>
          <a:p>
            <a:r>
              <a:rPr lang="uk-U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Вчитель української мови та літератури</a:t>
            </a:r>
          </a:p>
          <a:p>
            <a:r>
              <a:rPr lang="uk-U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ХЗОШ № 118</a:t>
            </a:r>
          </a:p>
          <a:p>
            <a:r>
              <a:rPr lang="uk-U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Тертична</a:t>
            </a:r>
            <a:r>
              <a:rPr lang="uk-U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Яна </a:t>
            </a:r>
            <a:r>
              <a:rPr lang="uk-U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михайлівна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0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70011"/>
              </p:ext>
            </p:extLst>
          </p:nvPr>
        </p:nvGraphicFramePr>
        <p:xfrm>
          <a:off x="1541417" y="365762"/>
          <a:ext cx="8403771" cy="4267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9433"/>
                <a:gridCol w="4184338"/>
              </a:tblGrid>
              <a:tr h="63926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Сполучники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47625" marB="47625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Сполучні слова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47625" marB="47625" anchor="b"/>
                </a:tc>
              </a:tr>
              <a:tr h="943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відповідають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питання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Відповідають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питання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47625" marB="47625" anchor="b"/>
                </a:tc>
              </a:tr>
              <a:tr h="639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є членами речення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 членами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речення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47625" marB="47625" anchor="b"/>
                </a:tc>
              </a:tr>
              <a:tr h="2045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замінити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повнозначним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словом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тільки іншим сполучником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замінити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повнозначним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словом (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наприклад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займенником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прислівником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47625" marB="47625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622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594" y="209006"/>
            <a:ext cx="6357257" cy="560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Приклади: </a:t>
            </a:r>
            <a:endParaRPr lang="ru-RU" sz="20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u="db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Подивись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туди, 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сонечко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u="db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сідає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Де – це сполучник місця, бо не відповідає на питання, а просто приєднує підрядну частину.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Зима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u="db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спитає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u="dotDash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літо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u="db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(Народна творчість) – Де – це не сполучник, оскільки відповідає на питання </a:t>
            </a:r>
            <a:r>
              <a:rPr lang="uk-UA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(де?)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виступає обставиною.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sz="2000" u="none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Зрозуміло?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Добре</a:t>
            </a:r>
            <a:r>
              <a:rPr lang="uk-UA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Бо ми вже потрапили в білу-білу кімнату, що пахне морозивом! І щоб її пройти, потрібно виконати тестові завдання. Уперед!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ÐÐ°ÑÑÐ¸Ð½ÐºÐ¸ Ð¿Ð¾ Ð·Ð°Ð¿ÑÐ¾ÑÑ Ð»Ð°Ð±Ð¸ÑÐ¸Ð½Ñ Ð±ÐµÐ»Ñ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68" y="503238"/>
            <a:ext cx="4364852" cy="436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255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1" y="226423"/>
            <a:ext cx="10850879" cy="5509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Тестова робота (з вибором однієї правильної відповіді):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Визначити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рядок, у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якому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сполучники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належать до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пірядних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 Як,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коли,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 то…не то;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хоча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але, та, однак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проте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зате, чи… чи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Визначити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рядок, у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якому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підрядні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сполучники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належати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різних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значенням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 Як, коли;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хоча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де,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наче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щойно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40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434" y="313509"/>
            <a:ext cx="9474925" cy="4956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Вкажіть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правильне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твердження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Сполучники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підрядності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з’єднують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однорідні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члени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речення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Сполучники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підрядності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з’єднують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головну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залежну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складного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речення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Сполучники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підрядності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з’єднують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рівноправні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складного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речення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 Сполучники підрядності служать для зв’язку слів у реченні.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Визначте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рядок, у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якому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вжито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підрядні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сполучники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причини.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тобі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полюбиться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країна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далині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рідного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села, але в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серці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чолом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припаду і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відчую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сонячно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бродить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життєдайніший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промовистий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дух.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Розумію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друже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твою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втому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сам з-за моря на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Вкраїну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невсипуще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прагнув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додому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 Я хочу, щоб сонечко мені всміхнулось.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22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931" y="391886"/>
            <a:ext cx="8604069" cy="4378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рядочок зі сполучниками мети: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через те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хоча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дарма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незважаючи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те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мовби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немов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немовби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наче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щоб, щоби, для того щоб, з тим щоб.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Складені сполучники – це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коли б, хоч би, все ж, тому що, для того щоб;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мовби, начеб, якби, щоб, немовби;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аби, коли, хоч, як;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 але, проте, однак, чи.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9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229" y="522514"/>
            <a:ext cx="8403771" cy="4378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Підрядний сполучник місця вжито в реченні: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 Люблю дивитися, як горить вогонь.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 Скажи мені, чого тобі так сумно.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Я хотів дістатися обрію, щоб доторкнутися до сонця.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 Гуси летіли туди, де виднілися найбільші білі хмарки.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Підрядний сполучник мети вжито в реченні: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 Я хотів дістатися обрію, щоб доторкнутися до сонця.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 Люблю дивитися, як горить вогонь.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 Скажи мені, чого тобі так сумно.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 Я зможу дати відповідь тільки тоді, коли дочитаю твір.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0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400595"/>
            <a:ext cx="8595360" cy="4378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Знайдіть реченні зі сполучним словом: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 Він купував усячину, що йому доручив пан сотник купити.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 Хлопці пішли до нього навпростець, щоб швидше пройти крізь натовп.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Хлопче, я саме за тобою приїхав, бо пан сотник чекає на тебе.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 Андрій його помітив, бо той мав високу шапку.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Знайдіть помилкове твердження: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Сполучник – це службова частина мови.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 Сполучні слова відповідають на питання.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Сполучники можуть бути членами речення.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 Сполучники не мають лексичного значення.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73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26" y="357051"/>
            <a:ext cx="8813074" cy="504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До сурядних належать усі сполучники рядка: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 але, також, коли, тому що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 або, чи, однак, не то... не то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хоча, та, поки, нібито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 проте, що, зате, щоб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До підрядних належать усі сполуч­ники рядка: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 немовби, проте, але, тому що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 щоб, ніби, коли б, оскільки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якщо, також, що, то... то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 наче, нібито, або, хоча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 завдання виконав? У наступному слайді </a:t>
            </a:r>
            <a:r>
              <a:rPr lang="uk-UA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себе.       </a:t>
            </a:r>
            <a:r>
              <a:rPr lang="uk-UA" sz="16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правильна відповідь = 1 бал</a:t>
            </a:r>
            <a:r>
              <a:rPr lang="uk-UA" sz="14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20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2811" y="278674"/>
            <a:ext cx="2055223" cy="517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Ключі: 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А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Б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Г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А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 Г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А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 А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В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Б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Б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ÐÐ°ÑÑÐ¸Ð½ÐºÐ¸ Ð¿Ð¾ Ð·Ð°Ð¿ÑÐ¾ÑÑ Ð»Ð°Ð±Ð¸ÑÐ¸Ð½Ñ ÐºÑÐ°ÑÐ¸Ð²Ñ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98" y="390253"/>
            <a:ext cx="66675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327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109" y="722811"/>
            <a:ext cx="5930537" cy="468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ти впорався з тестом, то ми раді привітати тебе ще раз!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 ти знайшов вихід із лабіринту! 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Молодець!</a:t>
            </a:r>
            <a:endParaRPr lang="ru-RU" sz="40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795" y="905691"/>
            <a:ext cx="4585064" cy="28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7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84" y="496389"/>
            <a:ext cx="4693920" cy="4681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Добрий день!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Сьогодні ми з тобою потрапили до </a:t>
            </a:r>
            <a:r>
              <a:rPr lang="uk-UA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лінгвістичного лабіринту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, який носить цікаву назву </a:t>
            </a:r>
            <a:r>
              <a:rPr lang="uk-UA" sz="3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«Підрядність».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b="1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Напевне, ти знаєш, що таке лабіринт. Так?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064" y="496389"/>
            <a:ext cx="6286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2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513" y="217714"/>
            <a:ext cx="10624457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Лабіринт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спеціальна споруда, що складається з багатьох заплутаних кімнат, секцій або секторів. Так у давнину звались палаци з багатьма заплутаними переходами і величезною кількістю кімнат, з яких важко було вибратися. Стародавні автори повідомляють про чотири лабіринти: крітський, єгипетський (який, за Геродотом, мав близько 3 тис. кімнат),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самоський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італійський. Розкопки дають підстави думати, що в основі цих розповідей лежали історичні факти. Найбільш відомий лабіринт збудований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Дедалом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царя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Кріту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Міноса.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36" y="2390476"/>
            <a:ext cx="4139078" cy="2628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68465" y="4914873"/>
            <a:ext cx="159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К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рітський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»Ð°Ð±Ð¸ÑÐ¸Ð½Ñ ÐµÐ³Ð¸Ð¿ÐµÑÑÐº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17" y="2390476"/>
            <a:ext cx="4666683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17304" y="4914873"/>
            <a:ext cx="1452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гипетський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59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971" y="426720"/>
            <a:ext cx="10136778" cy="525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сучасній мові слово це означає не тільки будову із заплутаними ходами, але й складну, заплутану ситуацію, відносини, з яких важко знайти вихід.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Отже, пропонуємо тобі знайти вихід із нашого лабіринту з кількох секторів.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Уяви, що ти знаходишся в першому секторі. Навколо знаходяться стіни, оплетені зеленим плющем. Щоб знайти вихід, виконай завдання: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uk-UA" sz="24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Скажи, що таке сполучник?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Згадав? Молодець!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74470"/>
            <a:ext cx="5294811" cy="4952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одразу потрапляєш до другого сектора.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 блакитного кольору і на вигляд пухкий, повітряний, ніби знаходишся на небі. Щоб подолати випробування, пригадай: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uk-UA" sz="24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бувають сполучники сурядності за значенням?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Назвав? Чудово!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Ð°ÑÑÐ¸Ð½ÐºÐ¸ Ð¿Ð¾ Ð·Ð°Ð¿ÑÐ¾ÑÑ Ð»Ð°Ð±Ð¸ÑÐ¸Ð½Ñ Ð³Ð¾Ð»ÑÐ±Ð¾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54" y="374470"/>
            <a:ext cx="5412286" cy="49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3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389" y="461554"/>
            <a:ext cx="10641874" cy="5936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ось ти вже у третьому секторі – він жовтий, ніби увесь із піску. Щоб його пройти, скажи: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uk-UA" sz="20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чого потрібні сполучники сурядності та підрядності? ? Яка їх функція в мові? Чим відрізняється їхня роль у реченні?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500" b="1" dirty="0" smtClean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Основне, що ти мав згадати, це те, що </a:t>
            </a:r>
            <a:r>
              <a:rPr lang="uk-UA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сполучники сурядності поєднують однорідні члени речення, а також частини складного речення, що є рівноправними між собою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 </a:t>
            </a:r>
            <a:r>
              <a:rPr lang="uk-UA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сполучники підрядності з’єднують частини складного речення, між якими можна поставити запитання (тобто одна частина є головною, а інша  - залежною).</a:t>
            </a:r>
            <a:endParaRPr lang="ru-RU" sz="20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Розгляньмо на прикладах:</a:t>
            </a:r>
            <a:endParaRPr lang="ru-RU" sz="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u="db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ходимо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школи </a:t>
            </a:r>
            <a:r>
              <a:rPr lang="uk-UA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 якою метою?)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щоб </a:t>
            </a:r>
            <a:r>
              <a:rPr lang="uk-UA" sz="2000" b="1" u="db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вчитися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з тобою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u="db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зустрінемося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(коли?),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коли </a:t>
            </a:r>
            <a:r>
              <a:rPr lang="uk-UA" sz="2000" b="1" u="db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настане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вечір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2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ость ти вже в наступному секторі – він рожевий, наче карамелька. Твоє завдання – вивчити розряди сполучників підрядності.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Сполучники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підрядності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87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745320"/>
              </p:ext>
            </p:extLst>
          </p:nvPr>
        </p:nvGraphicFramePr>
        <p:xfrm>
          <a:off x="783771" y="661844"/>
          <a:ext cx="9501052" cy="4841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3904"/>
                <a:gridCol w="6767148"/>
              </a:tblGrid>
              <a:tr h="537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причинові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якої причини?)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9" marR="55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тому що, тим що, бо, через те що, у зв’язку з тим що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9" marR="55269" marT="0" marB="0"/>
                </a:tc>
              </a:tr>
              <a:tr h="537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мети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якою метою?)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9" marR="55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щоб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щоби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для того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щоб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щоб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9" marR="55269" marT="0" marB="0"/>
                </a:tc>
              </a:tr>
              <a:tr h="806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наслідку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(вказують на наслідок)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9" marR="55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9" marR="55269" marT="0" marB="0"/>
                </a:tc>
              </a:tr>
              <a:tr h="537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умовні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 якої умови?)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9" marR="55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як, коли 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9" marR="55269" marT="0" marB="0"/>
                </a:tc>
              </a:tr>
              <a:tr h="806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допустові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зважаючи на що?)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9" marR="55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хоч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хоча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дарма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незважаючи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хай, нехай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9" marR="55269" marT="0" marB="0"/>
                </a:tc>
              </a:tr>
              <a:tr h="537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порівняльні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(порівняно з чим?)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9" marR="55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мовби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немов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немовби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неначе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начебто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ніби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нібито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як,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9" marR="55269" marT="0" marB="0"/>
                </a:tc>
              </a:tr>
              <a:tr h="537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часові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(коли?)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9" marR="55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щойно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як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тільки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ледве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скоро, в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міру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того як,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того як, з того часу як,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9" marR="55269" marT="0" marB="0"/>
                </a:tc>
              </a:tr>
              <a:tr h="537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з’ясувальні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(питання додатка)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9" marR="55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щоб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як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9" marR="552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90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646" y="208311"/>
            <a:ext cx="10371908" cy="5864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Спробуймо потренуватися у визначенні розрядів підрядних сполучників: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йдемо туди </a:t>
            </a:r>
            <a:r>
              <a:rPr lang="uk-UA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(куди?)</a:t>
            </a:r>
            <a:r>
              <a:rPr lang="uk-UA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луки зелені. - Сполучник де приєднує речення, яке вказує на місце, отже це буде сполучник місця.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Прилинь, сизий орле </a:t>
            </a:r>
            <a:r>
              <a:rPr lang="uk-UA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 якої причини?)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одинокий. – Сполучник бо </a:t>
            </a:r>
            <a:r>
              <a:rPr lang="uk-UA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причиновий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Хмари насувалися </a:t>
            </a:r>
            <a:r>
              <a:rPr lang="uk-UA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(порівняно з чим?)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наче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великі хвилі. – Сполучник наче (порівняльний).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200" b="1" i="1" u="sng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Зверни увагу!</a:t>
            </a:r>
            <a:endParaRPr lang="ru-RU" sz="2200" dirty="0" smtClean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Деякі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сполучники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багатозначні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коли, </a:t>
            </a:r>
            <a:r>
              <a:rPr lang="ru-RU" sz="2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uk-UA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що, як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Окремі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сполучники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уживатися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при </a:t>
            </a:r>
            <a:r>
              <a:rPr lang="ru-RU" sz="2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сурядному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 при </a:t>
            </a:r>
            <a:r>
              <a:rPr lang="ru-RU" sz="2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підрядному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зв’язку</a:t>
            </a:r>
            <a:r>
              <a:rPr lang="ru-RU" sz="2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мороз і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припікає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але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дітворі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весело.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Підрядний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зв’язок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добра всякого — </a:t>
            </a:r>
            <a:r>
              <a:rPr lang="ru-RU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скотини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поля —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чимало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—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Сурядний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зв’язок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Спробуй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запам</a:t>
            </a:r>
            <a:r>
              <a:rPr lang="uk-UA" sz="2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ятати</a:t>
            </a:r>
            <a:r>
              <a:rPr lang="uk-UA" sz="2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1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554" y="330926"/>
            <a:ext cx="10667999" cy="5434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 часом, ми вже у водному секторі. Уяви, що ти знаходишся всередині повітряної кульки посеред океану. І щоб вибратися, виконай наступне завдання.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Справа в тому, що у складному підрядному реченні частинки можуть поєднуватися не тільки сполучниками підрядності, а ще й сполучними словами. Тож уважно опрацюй поданий матеріал.</a:t>
            </a:r>
            <a:endParaRPr lang="ru-RU" sz="2400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ролі сполучників підрядності в складнопідрядних реченнях часто виступають сполучні слова. Це сполучники, що перейшли із </a:t>
            </a:r>
            <a:r>
              <a:rPr lang="uk-UA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займенників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(який, чий, котрі, стільки); </a:t>
            </a:r>
            <a:r>
              <a:rPr lang="uk-UA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 займенників із прийменниками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(від чого, від того, за що, за те, через те, через це, через що); </a:t>
            </a:r>
            <a:r>
              <a:rPr lang="uk-UA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 займенників із частками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(хто не, хто б не, що не, що б не, який не, який би не, скільки не, скільки б не); </a:t>
            </a:r>
            <a:r>
              <a:rPr lang="uk-UA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 прислівників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(де, куди, звідки, як); </a:t>
            </a:r>
            <a:r>
              <a:rPr lang="uk-UA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прислівників із частками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(де не, де б не, куди не, куди б не, звідки не, якби не).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8900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30</TotalTime>
  <Words>1349</Words>
  <Application>Microsoft Office PowerPoint</Application>
  <PresentationFormat>Широкоэкранный</PresentationFormat>
  <Paragraphs>177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Aharoni</vt:lpstr>
      <vt:lpstr>Arial</vt:lpstr>
      <vt:lpstr>Calibri</vt:lpstr>
      <vt:lpstr>Calibri Light</vt:lpstr>
      <vt:lpstr>Impact</vt:lpstr>
      <vt:lpstr>Times New Roman</vt:lpstr>
      <vt:lpstr>Wingdings 2</vt:lpstr>
      <vt:lpstr>HDOfficeLightV0</vt:lpstr>
      <vt:lpstr>Главное мероприятие</vt:lpstr>
      <vt:lpstr>Урок-лабіринт «Сполучники підрядності.  Групи сполучників підрядності за значенням. Принципи розрізнення підрядних сполучників та сполучних слів»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Урок-лабіринт «Сполучники підрядності.  Групи сполучників підрядності за значенням. Принципи розрізнення підрядних сполучників та сполучних слів»</dc:title>
  <dc:creator>Vitaliy</dc:creator>
  <cp:lastModifiedBy>Vitaliy</cp:lastModifiedBy>
  <cp:revision>11</cp:revision>
  <dcterms:created xsi:type="dcterms:W3CDTF">2018-09-19T18:36:42Z</dcterms:created>
  <dcterms:modified xsi:type="dcterms:W3CDTF">2018-09-19T19:07:36Z</dcterms:modified>
</cp:coreProperties>
</file>