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7" r:id="rId2"/>
    <p:sldId id="258" r:id="rId3"/>
    <p:sldId id="260" r:id="rId4"/>
    <p:sldId id="259" r:id="rId5"/>
    <p:sldId id="262" r:id="rId6"/>
    <p:sldId id="263" r:id="rId7"/>
    <p:sldId id="264" r:id="rId8"/>
    <p:sldId id="265" r:id="rId9"/>
    <p:sldId id="266" r:id="rId10"/>
    <p:sldId id="267" r:id="rId11"/>
    <p:sldId id="268" r:id="rId12"/>
    <p:sldId id="26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99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66" d="100"/>
          <a:sy n="66" d="100"/>
        </p:scale>
        <p:origin x="84" y="23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395071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9655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138662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91397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99776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288483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27981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386204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444702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55213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24235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975D8061-BCDA-45C6-A40A-939CCB07E73D}" type="datetimeFigureOut">
              <a:rPr lang="en-US" smtClean="0"/>
              <a:t>8/7/2025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81E93CB-9956-4821-B008-276B8239537F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4077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455817" y="1807420"/>
            <a:ext cx="10616345" cy="769441"/>
          </a:xfrm>
          <a:prstGeom prst="rect">
            <a:avLst/>
          </a:prstGeom>
          <a:ln>
            <a:noFill/>
          </a:ln>
          <a:effectLst>
            <a:glow rad="228600">
              <a:schemeClr val="accent3">
                <a:satMod val="175000"/>
                <a:alpha val="40000"/>
              </a:schemeClr>
            </a:glow>
            <a:outerShdw blurRad="225425" dist="50800" dir="5220000" algn="ctr">
              <a:srgbClr val="000000">
                <a:alpha val="33000"/>
              </a:srgbClr>
            </a:outerShdw>
          </a:effectLst>
          <a:scene3d>
            <a:camera prst="perspectiveFront" fov="3300000">
              <a:rot lat="486000" lon="19530000" rev="174000"/>
            </a:camera>
            <a:lightRig rig="harsh" dir="t">
              <a:rot lat="0" lon="0" rev="3000000"/>
            </a:lightRig>
          </a:scene3d>
          <a:sp3d extrusionH="254000" contourW="19050">
            <a:bevelT w="82550" h="44450" prst="angle"/>
            <a:bevelB w="82550" h="44450" prst="angle"/>
            <a:contourClr>
              <a:srgbClr val="FFFFFF"/>
            </a:contourClr>
          </a:sp3d>
        </p:spPr>
        <p:txBody>
          <a:bodyPr wrap="square">
            <a:spAutoFit/>
          </a:bodyPr>
          <a:lstStyle/>
          <a:p>
            <a:r>
              <a:rPr lang="ru-RU" sz="4400" dirty="0" err="1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Глосарій</a:t>
            </a:r>
            <a:r>
              <a:rPr lang="ru-RU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     "</a:t>
            </a:r>
            <a:r>
              <a:rPr lang="en-US" sz="4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Saving Our Planet"</a:t>
            </a:r>
            <a:endParaRPr lang="en-US" sz="4400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01387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CC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16183" y="627017"/>
            <a:ext cx="918318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lgerian" panose="04020705040A02060702" pitchFamily="82" charset="0"/>
              </a:rPr>
              <a:t>Word: </a:t>
            </a:r>
            <a:r>
              <a:rPr lang="en-US" sz="3200" b="1" dirty="0" smtClean="0">
                <a:solidFill>
                  <a:srgbClr val="FF0000"/>
                </a:solidFill>
              </a:rPr>
              <a:t>Reuse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Transcription: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/ˌ</a:t>
            </a:r>
            <a:r>
              <a:rPr lang="en-US" sz="3200" dirty="0" err="1" smtClean="0">
                <a:solidFill>
                  <a:srgbClr val="FF0000"/>
                </a:solidFill>
              </a:rPr>
              <a:t>ri</a:t>
            </a:r>
            <a:r>
              <a:rPr lang="en-US" sz="3200" dirty="0" smtClean="0">
                <a:solidFill>
                  <a:srgbClr val="FF0000"/>
                </a:solidFill>
              </a:rPr>
              <a:t>ːˈ</a:t>
            </a:r>
            <a:r>
              <a:rPr lang="en-US" sz="3200" dirty="0" err="1" smtClean="0">
                <a:solidFill>
                  <a:srgbClr val="FF0000"/>
                </a:solidFill>
              </a:rPr>
              <a:t>juːz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Ukrainian: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ru-RU" sz="3200" dirty="0" smtClean="0">
                <a:solidFill>
                  <a:srgbClr val="FF0000"/>
                </a:solidFill>
              </a:rPr>
              <a:t>повторно </a:t>
            </a:r>
            <a:r>
              <a:rPr lang="ru-RU" sz="3200" dirty="0" err="1" smtClean="0">
                <a:solidFill>
                  <a:srgbClr val="FF0000"/>
                </a:solidFill>
              </a:rPr>
              <a:t>використовувати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Definition: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00"/>
                </a:solidFill>
              </a:rPr>
              <a:t>To use something again instead of throwing it away.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Example Sentences: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🛍️ </a:t>
            </a:r>
            <a:r>
              <a:rPr lang="en-US" sz="3200" dirty="0" smtClean="0">
                <a:solidFill>
                  <a:srgbClr val="FF0000"/>
                </a:solidFill>
              </a:rPr>
              <a:t>Reuse shopping bags and bottles.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smtClean="0"/>
              <a:t>♻️ </a:t>
            </a:r>
            <a:r>
              <a:rPr lang="en-US" sz="3200" dirty="0" smtClean="0">
                <a:solidFill>
                  <a:srgbClr val="FF0000"/>
                </a:solidFill>
              </a:rPr>
              <a:t>Reuse old notebooks for notes.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4641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796834"/>
            <a:ext cx="842118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lgerian" panose="04020705040A02060702" pitchFamily="82" charset="0"/>
              </a:rPr>
              <a:t>Word: </a:t>
            </a:r>
            <a:r>
              <a:rPr lang="en-US" sz="3200" b="1" dirty="0" smtClean="0">
                <a:solidFill>
                  <a:srgbClr val="FF0000"/>
                </a:solidFill>
              </a:rPr>
              <a:t>Nature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Transcription: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</a:rPr>
              <a:t>neɪ.tʃər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Ukrainian: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природа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Definition: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00"/>
                </a:solidFill>
              </a:rPr>
              <a:t>Everything in the world that is not made by people.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Example Sentences: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🌳 </a:t>
            </a:r>
            <a:r>
              <a:rPr lang="en-US" sz="3200" dirty="0" smtClean="0">
                <a:solidFill>
                  <a:srgbClr val="FF0000"/>
                </a:solidFill>
              </a:rPr>
              <a:t>We must protect nature.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smtClean="0"/>
              <a:t>🌺 </a:t>
            </a:r>
            <a:r>
              <a:rPr lang="en-US" sz="3200" dirty="0" smtClean="0">
                <a:solidFill>
                  <a:srgbClr val="FF0000"/>
                </a:solidFill>
              </a:rPr>
              <a:t>Nature gives us air, water, and beauty.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52707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914401"/>
            <a:ext cx="7350034" cy="2800767"/>
          </a:xfrm>
          <a:prstGeom prst="rect">
            <a:avLst/>
          </a:prstGeom>
          <a:gradFill flip="none" rotWithShape="1">
            <a:gsLst>
              <a:gs pos="0">
                <a:schemeClr val="accent1">
                  <a:tint val="66000"/>
                  <a:satMod val="160000"/>
                </a:schemeClr>
              </a:gs>
              <a:gs pos="50000">
                <a:schemeClr val="accent1">
                  <a:tint val="44500"/>
                  <a:satMod val="160000"/>
                </a:schemeClr>
              </a:gs>
              <a:gs pos="100000">
                <a:schemeClr val="accent1">
                  <a:tint val="23500"/>
                  <a:satMod val="160000"/>
                </a:schemeClr>
              </a:gs>
            </a:gsLst>
            <a:lin ang="5400000" scaled="1"/>
            <a:tileRect/>
          </a:gradFill>
        </p:spPr>
        <p:txBody>
          <a:bodyPr wrap="square">
            <a:spAutoFit/>
          </a:bodyPr>
          <a:lstStyle/>
          <a:p>
            <a:r>
              <a:rPr lang="en-US" sz="4400" b="1" dirty="0" smtClean="0"/>
              <a:t>"Be the change you want to see in the world."</a:t>
            </a:r>
            <a:r>
              <a:rPr lang="en-US" sz="4400" dirty="0" smtClean="0"/>
              <a:t/>
            </a:r>
            <a:br>
              <a:rPr lang="en-US" sz="4400" dirty="0" smtClean="0"/>
            </a:br>
            <a:r>
              <a:rPr lang="en-US" sz="4400" dirty="0" smtClean="0"/>
              <a:t>(</a:t>
            </a:r>
            <a:r>
              <a:rPr lang="en-US" sz="4400" dirty="0" err="1" smtClean="0"/>
              <a:t>Стань</a:t>
            </a:r>
            <a:r>
              <a:rPr lang="en-US" sz="4400" dirty="0" smtClean="0"/>
              <a:t> </a:t>
            </a:r>
            <a:r>
              <a:rPr lang="en-US" sz="4400" dirty="0" err="1" smtClean="0"/>
              <a:t>тією</a:t>
            </a:r>
            <a:r>
              <a:rPr lang="en-US" sz="4400" dirty="0" smtClean="0"/>
              <a:t> </a:t>
            </a:r>
            <a:r>
              <a:rPr lang="en-US" sz="4400" dirty="0" err="1" smtClean="0"/>
              <a:t>зміною</a:t>
            </a:r>
            <a:r>
              <a:rPr lang="en-US" sz="4400" dirty="0" smtClean="0"/>
              <a:t>, </a:t>
            </a:r>
            <a:r>
              <a:rPr lang="en-US" sz="4400" dirty="0" err="1" smtClean="0"/>
              <a:t>яку</a:t>
            </a:r>
            <a:r>
              <a:rPr lang="en-US" sz="4400" dirty="0" smtClean="0"/>
              <a:t> </a:t>
            </a:r>
            <a:r>
              <a:rPr lang="en-US" sz="4400" dirty="0" err="1" smtClean="0"/>
              <a:t>ти</a:t>
            </a:r>
            <a:r>
              <a:rPr lang="en-US" sz="4400" dirty="0" smtClean="0"/>
              <a:t> </a:t>
            </a:r>
            <a:r>
              <a:rPr lang="en-US" sz="4400" dirty="0" err="1" smtClean="0"/>
              <a:t>хочеш</a:t>
            </a:r>
            <a:r>
              <a:rPr lang="en-US" sz="4400" dirty="0" smtClean="0"/>
              <a:t> </a:t>
            </a:r>
            <a:r>
              <a:rPr lang="en-US" sz="4400" dirty="0" err="1" smtClean="0"/>
              <a:t>бачити</a:t>
            </a:r>
            <a:r>
              <a:rPr lang="en-US" sz="4400" dirty="0" smtClean="0"/>
              <a:t> у </a:t>
            </a:r>
            <a:r>
              <a:rPr lang="en-US" sz="4400" dirty="0" err="1" smtClean="0"/>
              <a:t>світі</a:t>
            </a:r>
            <a:r>
              <a:rPr lang="en-US" sz="4400" dirty="0" smtClean="0"/>
              <a:t>.)</a:t>
            </a:r>
            <a:endParaRPr lang="en-US" sz="4400" dirty="0"/>
          </a:p>
        </p:txBody>
      </p:sp>
    </p:spTree>
    <p:extLst>
      <p:ext uri="{BB962C8B-B14F-4D97-AF65-F5344CB8AC3E}">
        <p14:creationId xmlns:p14="http://schemas.microsoft.com/office/powerpoint/2010/main" val="31150095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470263"/>
            <a:ext cx="7611291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lgerian" panose="04020705040A02060702" pitchFamily="82" charset="0"/>
              </a:rPr>
              <a:t>Word</a:t>
            </a:r>
            <a:r>
              <a:rPr lang="en-US" sz="2800" b="1" dirty="0" smtClean="0"/>
              <a:t>: </a:t>
            </a:r>
            <a:r>
              <a:rPr lang="en-US" sz="2800" b="1" dirty="0" smtClean="0">
                <a:solidFill>
                  <a:srgbClr val="FF0000"/>
                </a:solidFill>
              </a:rPr>
              <a:t>Recycle</a:t>
            </a:r>
          </a:p>
          <a:p>
            <a:r>
              <a:rPr lang="en-US" sz="2800" b="1" dirty="0" smtClean="0">
                <a:latin typeface="Algerian" panose="04020705040A02060702" pitchFamily="82" charset="0"/>
              </a:rPr>
              <a:t>Transcription</a:t>
            </a:r>
            <a:r>
              <a:rPr lang="en-US" sz="2800" b="1" dirty="0" smtClean="0"/>
              <a:t>: </a:t>
            </a:r>
            <a:r>
              <a:rPr lang="en-US" sz="2800" b="1" dirty="0" smtClean="0">
                <a:solidFill>
                  <a:srgbClr val="FF0000"/>
                </a:solidFill>
              </a:rPr>
              <a:t>/ˈ</a:t>
            </a:r>
            <a:r>
              <a:rPr lang="en-US" sz="2800" b="1" dirty="0" err="1" smtClean="0">
                <a:solidFill>
                  <a:srgbClr val="FF0000"/>
                </a:solidFill>
              </a:rPr>
              <a:t>ri</a:t>
            </a:r>
            <a:r>
              <a:rPr lang="en-US" sz="2800" b="1" dirty="0" smtClean="0">
                <a:solidFill>
                  <a:srgbClr val="FF0000"/>
                </a:solidFill>
              </a:rPr>
              <a:t>ː.</a:t>
            </a:r>
            <a:r>
              <a:rPr lang="en-US" sz="2800" b="1" dirty="0" err="1" smtClean="0">
                <a:solidFill>
                  <a:srgbClr val="FF0000"/>
                </a:solidFill>
              </a:rPr>
              <a:t>saɪ.kəl</a:t>
            </a:r>
            <a:r>
              <a:rPr lang="en-US" sz="2800" b="1" dirty="0" smtClean="0">
                <a:solidFill>
                  <a:srgbClr val="FF0000"/>
                </a:solidFill>
              </a:rPr>
              <a:t>/</a:t>
            </a:r>
          </a:p>
          <a:p>
            <a:r>
              <a:rPr lang="en-US" sz="2800" b="1" dirty="0" smtClean="0">
                <a:latin typeface="Algerian" panose="04020705040A02060702" pitchFamily="82" charset="0"/>
              </a:rPr>
              <a:t>Ukrainian</a:t>
            </a:r>
            <a:r>
              <a:rPr lang="en-US" sz="2800" b="1" dirty="0" smtClean="0"/>
              <a:t>: </a:t>
            </a:r>
            <a:r>
              <a:rPr lang="en-US" sz="2800" b="1" dirty="0" err="1" smtClean="0">
                <a:solidFill>
                  <a:srgbClr val="FF0000"/>
                </a:solidFill>
              </a:rPr>
              <a:t>переробляти</a:t>
            </a:r>
            <a:endParaRPr lang="en-US" sz="28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latin typeface="Algerian" panose="04020705040A02060702" pitchFamily="82" charset="0"/>
              </a:rPr>
              <a:t>Definition</a:t>
            </a:r>
            <a:r>
              <a:rPr lang="en-US" sz="2800" b="1" dirty="0" smtClean="0"/>
              <a:t>: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solidFill>
                  <a:srgbClr val="FF0000"/>
                </a:solidFill>
              </a:rPr>
              <a:t>To use something again in a different way to protect the environment</a:t>
            </a:r>
            <a:r>
              <a:rPr lang="en-US" sz="2800" dirty="0" smtClean="0"/>
              <a:t>.</a:t>
            </a:r>
          </a:p>
          <a:p>
            <a:r>
              <a:rPr lang="en-US" sz="2800" b="1" dirty="0" smtClean="0">
                <a:latin typeface="Algerian" panose="04020705040A02060702" pitchFamily="82" charset="0"/>
              </a:rPr>
              <a:t>Example Sentences</a:t>
            </a:r>
            <a:r>
              <a:rPr lang="en-US" sz="2800" b="1" dirty="0" smtClean="0"/>
              <a:t>: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♻️ </a:t>
            </a:r>
            <a:r>
              <a:rPr lang="en-US" sz="2800" dirty="0" smtClean="0">
                <a:solidFill>
                  <a:srgbClr val="FF0000"/>
                </a:solidFill>
              </a:rPr>
              <a:t>We should recycle paper, plastic and glass.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♻️ </a:t>
            </a:r>
            <a:r>
              <a:rPr lang="en-US" sz="2800" dirty="0" smtClean="0">
                <a:solidFill>
                  <a:srgbClr val="FF0000"/>
                </a:solidFill>
              </a:rPr>
              <a:t>My family always recycles bottles.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679823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522514"/>
            <a:ext cx="7585166" cy="39703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latin typeface="Algerian" panose="04020705040A02060702" pitchFamily="82" charset="0"/>
              </a:rPr>
              <a:t>Word</a:t>
            </a:r>
            <a:r>
              <a:rPr lang="en-US" sz="2800" b="1" dirty="0" smtClean="0"/>
              <a:t>: </a:t>
            </a:r>
            <a:r>
              <a:rPr lang="en-US" sz="2800" b="1" dirty="0" smtClean="0">
                <a:solidFill>
                  <a:srgbClr val="FF0000"/>
                </a:solidFill>
              </a:rPr>
              <a:t>Environment</a:t>
            </a:r>
          </a:p>
          <a:p>
            <a:r>
              <a:rPr lang="en-US" sz="2800" b="1" dirty="0" smtClean="0">
                <a:latin typeface="Algerian" panose="04020705040A02060702" pitchFamily="82" charset="0"/>
              </a:rPr>
              <a:t>Transcription</a:t>
            </a:r>
            <a:r>
              <a:rPr lang="en-US" sz="2800" b="1" dirty="0" smtClean="0"/>
              <a:t>: </a:t>
            </a:r>
            <a:r>
              <a:rPr lang="en-US" sz="2800" b="1" dirty="0" smtClean="0">
                <a:solidFill>
                  <a:srgbClr val="FF0000"/>
                </a:solidFill>
              </a:rPr>
              <a:t>/</a:t>
            </a:r>
            <a:r>
              <a:rPr lang="en-US" sz="2800" b="1" dirty="0" err="1" smtClean="0">
                <a:solidFill>
                  <a:srgbClr val="FF0000"/>
                </a:solidFill>
              </a:rPr>
              <a:t>ɪnˈvaɪ.rən.mənt</a:t>
            </a:r>
            <a:r>
              <a:rPr lang="en-US" sz="2800" b="1" dirty="0" smtClean="0">
                <a:solidFill>
                  <a:srgbClr val="FF0000"/>
                </a:solidFill>
              </a:rPr>
              <a:t>/</a:t>
            </a:r>
          </a:p>
          <a:p>
            <a:r>
              <a:rPr lang="en-US" sz="2800" b="1" dirty="0" smtClean="0">
                <a:latin typeface="Algerian" panose="04020705040A02060702" pitchFamily="82" charset="0"/>
              </a:rPr>
              <a:t>Ukrainian</a:t>
            </a:r>
            <a:r>
              <a:rPr lang="en-US" sz="2800" b="1" dirty="0" smtClean="0"/>
              <a:t>: </a:t>
            </a:r>
            <a:r>
              <a:rPr lang="ru-RU" sz="2800" b="1" dirty="0" err="1" smtClean="0">
                <a:solidFill>
                  <a:srgbClr val="FF0000"/>
                </a:solidFill>
              </a:rPr>
              <a:t>навколишнє</a:t>
            </a:r>
            <a:r>
              <a:rPr lang="ru-RU" sz="2800" b="1" dirty="0" smtClean="0">
                <a:solidFill>
                  <a:srgbClr val="FF0000"/>
                </a:solidFill>
              </a:rPr>
              <a:t> </a:t>
            </a:r>
            <a:r>
              <a:rPr lang="ru-RU" sz="2800" b="1" dirty="0" err="1" smtClean="0">
                <a:solidFill>
                  <a:srgbClr val="FF0000"/>
                </a:solidFill>
              </a:rPr>
              <a:t>середовище</a:t>
            </a:r>
            <a:endParaRPr lang="ru-RU" sz="2800" b="1" dirty="0" smtClean="0">
              <a:solidFill>
                <a:srgbClr val="FF0000"/>
              </a:solidFill>
            </a:endParaRPr>
          </a:p>
          <a:p>
            <a:r>
              <a:rPr lang="en-US" sz="2800" b="1" dirty="0" smtClean="0">
                <a:latin typeface="Algerian" panose="04020705040A02060702" pitchFamily="82" charset="0"/>
              </a:rPr>
              <a:t>Definition: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>
                <a:solidFill>
                  <a:srgbClr val="FF0000"/>
                </a:solidFill>
              </a:rPr>
              <a:t>The natural world including land, water, air and living things</a:t>
            </a:r>
            <a:r>
              <a:rPr lang="en-US" sz="2800" dirty="0" smtClean="0"/>
              <a:t>.</a:t>
            </a:r>
          </a:p>
          <a:p>
            <a:r>
              <a:rPr lang="en-US" sz="2800" b="1" dirty="0" smtClean="0">
                <a:latin typeface="Algerian" panose="04020705040A02060702" pitchFamily="82" charset="0"/>
              </a:rPr>
              <a:t>Example Sentences: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🌿 </a:t>
            </a:r>
            <a:r>
              <a:rPr lang="en-US" sz="2800" dirty="0" smtClean="0">
                <a:solidFill>
                  <a:srgbClr val="FF0000"/>
                </a:solidFill>
              </a:rPr>
              <a:t>We must protect the environment.</a:t>
            </a:r>
            <a:r>
              <a:rPr lang="en-US" sz="2800" dirty="0" smtClean="0"/>
              <a:t/>
            </a:r>
            <a:br>
              <a:rPr lang="en-US" sz="2800" dirty="0" smtClean="0"/>
            </a:br>
            <a:r>
              <a:rPr lang="en-US" sz="2800" dirty="0" smtClean="0"/>
              <a:t>🌿 </a:t>
            </a:r>
            <a:r>
              <a:rPr lang="en-US" sz="2800" dirty="0" smtClean="0">
                <a:solidFill>
                  <a:srgbClr val="FF0000"/>
                </a:solidFill>
              </a:rPr>
              <a:t>Trees are important for the environment.</a:t>
            </a:r>
            <a:endParaRPr lang="en-US" sz="28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37956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>
            <a:lumMod val="9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509451"/>
            <a:ext cx="8029303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lgerian" panose="04020705040A02060702" pitchFamily="82" charset="0"/>
              </a:rPr>
              <a:t>Word</a:t>
            </a:r>
            <a:r>
              <a:rPr lang="en-US" sz="3200" b="1" dirty="0" smtClean="0"/>
              <a:t>: </a:t>
            </a:r>
            <a:r>
              <a:rPr lang="en-US" sz="3200" b="1" dirty="0" smtClean="0">
                <a:solidFill>
                  <a:srgbClr val="FF0000"/>
                </a:solidFill>
              </a:rPr>
              <a:t>Pollution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Transcription</a:t>
            </a:r>
            <a:r>
              <a:rPr lang="en-US" sz="3200" b="1" dirty="0" smtClean="0"/>
              <a:t>: </a:t>
            </a:r>
            <a:r>
              <a:rPr lang="en-US" sz="3200" b="1" dirty="0" smtClean="0">
                <a:solidFill>
                  <a:srgbClr val="FF0000"/>
                </a:solidFill>
              </a:rPr>
              <a:t>/</a:t>
            </a:r>
            <a:r>
              <a:rPr lang="en-US" sz="3200" b="1" dirty="0" err="1" smtClean="0">
                <a:solidFill>
                  <a:srgbClr val="FF0000"/>
                </a:solidFill>
              </a:rPr>
              <a:t>pəˈlu</a:t>
            </a:r>
            <a:r>
              <a:rPr lang="en-US" sz="3200" b="1" dirty="0" smtClean="0">
                <a:solidFill>
                  <a:srgbClr val="FF0000"/>
                </a:solidFill>
              </a:rPr>
              <a:t>ː.</a:t>
            </a:r>
            <a:r>
              <a:rPr lang="en-US" sz="3200" b="1" dirty="0" err="1" smtClean="0">
                <a:solidFill>
                  <a:srgbClr val="FF0000"/>
                </a:solidFill>
              </a:rPr>
              <a:t>ʃən</a:t>
            </a:r>
            <a:r>
              <a:rPr lang="en-US" sz="3200" b="1" dirty="0" smtClean="0">
                <a:solidFill>
                  <a:srgbClr val="FF0000"/>
                </a:solidFill>
              </a:rPr>
              <a:t>/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Ukrainian</a:t>
            </a:r>
            <a:r>
              <a:rPr lang="en-US" sz="3200" b="1" dirty="0" smtClean="0"/>
              <a:t>: </a:t>
            </a:r>
            <a:r>
              <a:rPr lang="ru-RU" sz="3200" b="1" dirty="0" err="1" smtClean="0">
                <a:solidFill>
                  <a:srgbClr val="FF0000"/>
                </a:solidFill>
              </a:rPr>
              <a:t>забруднення</a:t>
            </a:r>
            <a:endParaRPr lang="ru-RU" sz="3200" b="1" dirty="0" smtClean="0">
              <a:solidFill>
                <a:srgbClr val="FF0000"/>
              </a:solidFill>
            </a:endParaRPr>
          </a:p>
          <a:p>
            <a:r>
              <a:rPr lang="en-US" sz="3200" b="1" dirty="0" smtClean="0">
                <a:latin typeface="Algerian" panose="04020705040A02060702" pitchFamily="82" charset="0"/>
              </a:rPr>
              <a:t>Definition: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00"/>
                </a:solidFill>
              </a:rPr>
              <a:t>Harmful materials that dirty the air, water or land</a:t>
            </a:r>
            <a:r>
              <a:rPr lang="en-US" sz="3200" dirty="0" smtClean="0"/>
              <a:t>.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Example Sentences: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❗ </a:t>
            </a:r>
            <a:r>
              <a:rPr lang="en-US" sz="3200" dirty="0" smtClean="0">
                <a:solidFill>
                  <a:srgbClr val="FF0000"/>
                </a:solidFill>
              </a:rPr>
              <a:t>Pollution is a serious problem in big cities.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smtClean="0">
                <a:solidFill>
                  <a:srgbClr val="FF0000"/>
                </a:solidFill>
              </a:rPr>
              <a:t>❗ Factories cause a lot of pollution.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12268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6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047999" y="483326"/>
            <a:ext cx="8395063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lgerian" panose="04020705040A02060702" pitchFamily="82" charset="0"/>
              </a:rPr>
              <a:t>Word: </a:t>
            </a:r>
            <a:r>
              <a:rPr lang="en-US" sz="3200" b="1" dirty="0" smtClean="0">
                <a:solidFill>
                  <a:srgbClr val="FF0000"/>
                </a:solidFill>
              </a:rPr>
              <a:t>Protect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Transcription</a:t>
            </a:r>
            <a:r>
              <a:rPr lang="en-US" sz="3200" b="1" dirty="0" smtClean="0"/>
              <a:t>: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</a:rPr>
              <a:t>prəˈtekt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Ukrainian: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захищати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Definition: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00"/>
                </a:solidFill>
              </a:rPr>
              <a:t>To keep someone or something safe from harm.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Example Sentences: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🛡️ </a:t>
            </a:r>
            <a:r>
              <a:rPr lang="en-US" sz="3200" dirty="0" smtClean="0">
                <a:solidFill>
                  <a:srgbClr val="FF0000"/>
                </a:solidFill>
              </a:rPr>
              <a:t>We need to protect endangered animals.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🛡️ </a:t>
            </a:r>
            <a:r>
              <a:rPr lang="en-US" sz="3200" dirty="0" smtClean="0">
                <a:solidFill>
                  <a:srgbClr val="FF0000"/>
                </a:solidFill>
              </a:rPr>
              <a:t>Always protect nature from pollution.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98045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7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718457"/>
            <a:ext cx="825137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lgerian" panose="04020705040A02060702" pitchFamily="82" charset="0"/>
              </a:rPr>
              <a:t>Word: </a:t>
            </a:r>
            <a:r>
              <a:rPr lang="en-US" sz="3200" b="1" dirty="0" smtClean="0">
                <a:solidFill>
                  <a:srgbClr val="FF0000"/>
                </a:solidFill>
              </a:rPr>
              <a:t>Save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Transcription: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</a:rPr>
              <a:t>seɪv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Ukrainian: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en-US" sz="3200" dirty="0" err="1" smtClean="0">
                <a:solidFill>
                  <a:srgbClr val="FF0000"/>
                </a:solidFill>
              </a:rPr>
              <a:t>зберігати</a:t>
            </a:r>
            <a:r>
              <a:rPr lang="en-US" sz="3200" dirty="0" smtClean="0">
                <a:solidFill>
                  <a:srgbClr val="FF0000"/>
                </a:solidFill>
              </a:rPr>
              <a:t>, </a:t>
            </a:r>
            <a:r>
              <a:rPr lang="en-US" sz="3200" dirty="0" err="1" smtClean="0">
                <a:solidFill>
                  <a:srgbClr val="FF0000"/>
                </a:solidFill>
              </a:rPr>
              <a:t>економити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Definition: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00"/>
                </a:solidFill>
              </a:rPr>
              <a:t>To use less of something or to keep it from being wasted.</a:t>
            </a:r>
          </a:p>
          <a:p>
            <a:r>
              <a:rPr lang="en-US" sz="3200" b="1" dirty="0" smtClean="0"/>
              <a:t>Example Sentences: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💡 </a:t>
            </a:r>
            <a:r>
              <a:rPr lang="en-US" sz="3200" dirty="0" smtClean="0">
                <a:solidFill>
                  <a:srgbClr val="FF0000"/>
                </a:solidFill>
              </a:rPr>
              <a:t>Turn off the lights to save energy.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smtClean="0"/>
              <a:t>💧 </a:t>
            </a:r>
            <a:r>
              <a:rPr lang="en-US" sz="3200" dirty="0" smtClean="0">
                <a:solidFill>
                  <a:srgbClr val="FF0000"/>
                </a:solidFill>
              </a:rPr>
              <a:t>Save water by taking shorter showers.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379295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8000" y="705394"/>
            <a:ext cx="7924800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lgerian" panose="04020705040A02060702" pitchFamily="82" charset="0"/>
              </a:rPr>
              <a:t>Word: </a:t>
            </a:r>
            <a:r>
              <a:rPr lang="en-US" sz="3200" b="1" dirty="0" smtClean="0">
                <a:solidFill>
                  <a:srgbClr val="FF0000"/>
                </a:solidFill>
              </a:rPr>
              <a:t>Rubbish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Transcription: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</a:rPr>
              <a:t>rʌb.ɪʃ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Ukrainian</a:t>
            </a:r>
            <a:r>
              <a:rPr lang="en-US" sz="3200" b="1" dirty="0" smtClean="0"/>
              <a:t>:</a:t>
            </a:r>
            <a:r>
              <a:rPr lang="en-US" sz="3200" dirty="0" smtClean="0"/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сміття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Definition: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00"/>
                </a:solidFill>
              </a:rPr>
              <a:t>Waste material or unwanted things.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Example Sentences: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🚯 </a:t>
            </a:r>
            <a:r>
              <a:rPr lang="en-US" sz="3200" dirty="0" smtClean="0">
                <a:solidFill>
                  <a:srgbClr val="FF0000"/>
                </a:solidFill>
              </a:rPr>
              <a:t>Don’t throw rubbish on the ground.</a:t>
            </a:r>
            <a:br>
              <a:rPr lang="en-US" sz="3200" dirty="0" smtClean="0">
                <a:solidFill>
                  <a:srgbClr val="FF0000"/>
                </a:solidFill>
              </a:rPr>
            </a:br>
            <a:r>
              <a:rPr lang="en-US" sz="3200" dirty="0" smtClean="0"/>
              <a:t>🚮 </a:t>
            </a:r>
            <a:r>
              <a:rPr lang="en-US" sz="3200" dirty="0" smtClean="0">
                <a:solidFill>
                  <a:srgbClr val="FF0000"/>
                </a:solidFill>
              </a:rPr>
              <a:t>Always put rubbish in the bin.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109046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796834"/>
            <a:ext cx="7781109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lgerian" panose="04020705040A02060702" pitchFamily="82" charset="0"/>
              </a:rPr>
              <a:t>Word</a:t>
            </a:r>
            <a:r>
              <a:rPr lang="en-US" sz="3200" b="1" dirty="0" smtClean="0"/>
              <a:t>: </a:t>
            </a:r>
            <a:r>
              <a:rPr lang="en-US" sz="3200" b="1" dirty="0" smtClean="0">
                <a:solidFill>
                  <a:srgbClr val="FF0000"/>
                </a:solidFill>
              </a:rPr>
              <a:t>Energy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Transcription</a:t>
            </a:r>
            <a:r>
              <a:rPr lang="en-US" sz="3200" b="1" dirty="0" smtClean="0"/>
              <a:t>: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/ˈ</a:t>
            </a:r>
            <a:r>
              <a:rPr lang="en-US" sz="3200" dirty="0" err="1" smtClean="0">
                <a:solidFill>
                  <a:srgbClr val="FF0000"/>
                </a:solidFill>
              </a:rPr>
              <a:t>en.ə.dʒi</a:t>
            </a:r>
            <a:r>
              <a:rPr lang="en-US" sz="3200" dirty="0" smtClean="0">
                <a:solidFill>
                  <a:srgbClr val="FF0000"/>
                </a:solidFill>
              </a:rPr>
              <a:t>/**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Ukrainian: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енергія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Definition: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00"/>
                </a:solidFill>
              </a:rPr>
              <a:t>The power from electricity, gas, etc., used to do work.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Example Sentences: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💡 </a:t>
            </a:r>
            <a:r>
              <a:rPr lang="en-US" sz="3200" dirty="0" smtClean="0">
                <a:solidFill>
                  <a:srgbClr val="FF0000"/>
                </a:solidFill>
              </a:rPr>
              <a:t>Save energy by switching off devices.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☀️ </a:t>
            </a:r>
            <a:r>
              <a:rPr lang="en-US" sz="3200" dirty="0" smtClean="0">
                <a:solidFill>
                  <a:srgbClr val="FF0000"/>
                </a:solidFill>
              </a:rPr>
              <a:t>Solar panels create energy from the sun.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41104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5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47999" y="718457"/>
            <a:ext cx="8068491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3200" b="1" dirty="0" smtClean="0">
                <a:latin typeface="Algerian" panose="04020705040A02060702" pitchFamily="82" charset="0"/>
              </a:rPr>
              <a:t>Word: </a:t>
            </a:r>
            <a:r>
              <a:rPr lang="en-US" sz="3200" b="1" dirty="0" smtClean="0">
                <a:solidFill>
                  <a:srgbClr val="FF0000"/>
                </a:solidFill>
              </a:rPr>
              <a:t>Waste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Transcription</a:t>
            </a:r>
            <a:r>
              <a:rPr lang="en-US" sz="3200" b="1" dirty="0" smtClean="0"/>
              <a:t>:</a:t>
            </a:r>
            <a:r>
              <a:rPr lang="en-US" sz="3200" dirty="0" smtClean="0"/>
              <a:t> 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r>
              <a:rPr lang="en-US" sz="3200" dirty="0" err="1" smtClean="0">
                <a:solidFill>
                  <a:srgbClr val="FF0000"/>
                </a:solidFill>
              </a:rPr>
              <a:t>weɪst</a:t>
            </a:r>
            <a:r>
              <a:rPr lang="en-US" sz="3200" dirty="0" smtClean="0">
                <a:solidFill>
                  <a:srgbClr val="FF0000"/>
                </a:solidFill>
              </a:rPr>
              <a:t>/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Ukrainian:</a:t>
            </a:r>
            <a:r>
              <a:rPr lang="en-US" sz="3200" dirty="0" smtClean="0">
                <a:latin typeface="Algerian" panose="04020705040A02060702" pitchFamily="82" charset="0"/>
              </a:rPr>
              <a:t> </a:t>
            </a:r>
            <a:r>
              <a:rPr lang="ru-RU" sz="3200" dirty="0" err="1" smtClean="0">
                <a:solidFill>
                  <a:srgbClr val="FF0000"/>
                </a:solidFill>
              </a:rPr>
              <a:t>марнувати</a:t>
            </a:r>
            <a:r>
              <a:rPr lang="ru-RU" sz="3200" dirty="0" smtClean="0">
                <a:solidFill>
                  <a:srgbClr val="FF0000"/>
                </a:solidFill>
              </a:rPr>
              <a:t>, </a:t>
            </a:r>
            <a:r>
              <a:rPr lang="ru-RU" sz="3200" dirty="0" err="1" smtClean="0">
                <a:solidFill>
                  <a:srgbClr val="FF0000"/>
                </a:solidFill>
              </a:rPr>
              <a:t>відходи</a:t>
            </a:r>
            <a:r>
              <a:rPr lang="ru-RU" sz="3200" dirty="0" smtClean="0"/>
              <a:t/>
            </a:r>
            <a:br>
              <a:rPr lang="ru-RU" sz="3200" dirty="0" smtClean="0"/>
            </a:br>
            <a:r>
              <a:rPr lang="en-US" sz="3200" b="1" dirty="0" smtClean="0">
                <a:latin typeface="Algerian" panose="04020705040A02060702" pitchFamily="82" charset="0"/>
              </a:rPr>
              <a:t>Definition: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>
                <a:solidFill>
                  <a:srgbClr val="FF0000"/>
                </a:solidFill>
              </a:rPr>
              <a:t>To use something carelessly; unwanted materials.</a:t>
            </a:r>
          </a:p>
          <a:p>
            <a:r>
              <a:rPr lang="en-US" sz="3200" b="1" dirty="0" smtClean="0">
                <a:latin typeface="Algerian" panose="04020705040A02060702" pitchFamily="82" charset="0"/>
              </a:rPr>
              <a:t>Example Sentences: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🚱 </a:t>
            </a:r>
            <a:r>
              <a:rPr lang="en-US" sz="3200" dirty="0" smtClean="0">
                <a:solidFill>
                  <a:srgbClr val="FF0000"/>
                </a:solidFill>
              </a:rPr>
              <a:t>Don’t waste food or water.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🏭 </a:t>
            </a:r>
            <a:r>
              <a:rPr lang="en-US" sz="3200" dirty="0" smtClean="0">
                <a:solidFill>
                  <a:srgbClr val="FF0000"/>
                </a:solidFill>
              </a:rPr>
              <a:t>Factories produce a lot of waste.</a:t>
            </a:r>
            <a:endParaRPr lang="en-US" sz="3200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064386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340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Ретро">
  <a:themeElements>
    <a:clrScheme name="Ретро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Ретро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Ретро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57</TotalTime>
  <Words>127</Words>
  <Application>Microsoft Office PowerPoint</Application>
  <PresentationFormat>Широкоэкранный</PresentationFormat>
  <Paragraphs>38</Paragraphs>
  <Slides>12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6" baseType="lpstr">
      <vt:lpstr>Algerian</vt:lpstr>
      <vt:lpstr>Calibri</vt:lpstr>
      <vt:lpstr>Calibri Light</vt:lpstr>
      <vt:lpstr>Ретро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Lenovo</dc:creator>
  <cp:lastModifiedBy>Lenovo</cp:lastModifiedBy>
  <cp:revision>7</cp:revision>
  <dcterms:created xsi:type="dcterms:W3CDTF">2025-07-14T10:28:31Z</dcterms:created>
  <dcterms:modified xsi:type="dcterms:W3CDTF">2025-08-07T14:05:28Z</dcterms:modified>
</cp:coreProperties>
</file>