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8061-BCDA-45C6-A40A-939CCB07E73D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E93CB-9956-4821-B008-276B8239537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9507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8061-BCDA-45C6-A40A-939CCB07E73D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E93CB-9956-4821-B008-276B8239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655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8061-BCDA-45C6-A40A-939CCB07E73D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E93CB-9956-4821-B008-276B8239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86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8061-BCDA-45C6-A40A-939CCB07E73D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E93CB-9956-4821-B008-276B8239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3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8061-BCDA-45C6-A40A-939CCB07E73D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E93CB-9956-4821-B008-276B8239537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9977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8061-BCDA-45C6-A40A-939CCB07E73D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E93CB-9956-4821-B008-276B8239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48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8061-BCDA-45C6-A40A-939CCB07E73D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E93CB-9956-4821-B008-276B8239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8061-BCDA-45C6-A40A-939CCB07E73D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E93CB-9956-4821-B008-276B8239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620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8061-BCDA-45C6-A40A-939CCB07E73D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E93CB-9956-4821-B008-276B8239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47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75D8061-BCDA-45C6-A40A-939CCB07E73D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1E93CB-9956-4821-B008-276B8239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552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8061-BCDA-45C6-A40A-939CCB07E73D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E93CB-9956-4821-B008-276B82395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2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75D8061-BCDA-45C6-A40A-939CCB07E73D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81E93CB-9956-4821-B008-276B8239537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407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55817" y="1807420"/>
            <a:ext cx="10616345" cy="769441"/>
          </a:xfrm>
          <a:prstGeom prst="rect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ru-RU" sz="4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Глосарій</a:t>
            </a:r>
            <a:r>
              <a:rPr lang="ru-RU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"</a:t>
            </a:r>
            <a:r>
              <a:rPr lang="en-US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Saving Our Planet"</a:t>
            </a:r>
            <a:endParaRPr lang="en-US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3872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6183" y="627017"/>
            <a:ext cx="918318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lgerian" panose="04020705040A02060702" pitchFamily="82" charset="0"/>
              </a:rPr>
              <a:t>Word: </a:t>
            </a:r>
            <a:r>
              <a:rPr lang="en-US" sz="3200" b="1" dirty="0" smtClean="0">
                <a:solidFill>
                  <a:srgbClr val="FF0000"/>
                </a:solidFill>
              </a:rPr>
              <a:t>Reuse</a:t>
            </a:r>
          </a:p>
          <a:p>
            <a:r>
              <a:rPr lang="en-US" sz="3200" b="1" dirty="0" smtClean="0">
                <a:latin typeface="Algerian" panose="04020705040A02060702" pitchFamily="82" charset="0"/>
              </a:rPr>
              <a:t>Transcription:</a:t>
            </a:r>
            <a:r>
              <a:rPr lang="en-US" sz="3200" dirty="0" smtClean="0">
                <a:latin typeface="Algerian" panose="04020705040A02060702" pitchFamily="82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/ˌ</a:t>
            </a:r>
            <a:r>
              <a:rPr lang="en-US" sz="3200" dirty="0" err="1" smtClean="0">
                <a:solidFill>
                  <a:srgbClr val="FF0000"/>
                </a:solidFill>
              </a:rPr>
              <a:t>ri</a:t>
            </a:r>
            <a:r>
              <a:rPr lang="en-US" sz="3200" dirty="0" smtClean="0">
                <a:solidFill>
                  <a:srgbClr val="FF0000"/>
                </a:solidFill>
              </a:rPr>
              <a:t>ːˈ</a:t>
            </a:r>
            <a:r>
              <a:rPr lang="en-US" sz="3200" dirty="0" err="1" smtClean="0">
                <a:solidFill>
                  <a:srgbClr val="FF0000"/>
                </a:solidFill>
              </a:rPr>
              <a:t>juːz</a:t>
            </a:r>
            <a:r>
              <a:rPr lang="en-US" sz="3200" dirty="0" smtClean="0">
                <a:solidFill>
                  <a:srgbClr val="FF0000"/>
                </a:solidFill>
              </a:rPr>
              <a:t>/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Algerian" panose="04020705040A02060702" pitchFamily="82" charset="0"/>
              </a:rPr>
              <a:t>Ukrainian:</a:t>
            </a:r>
            <a:r>
              <a:rPr lang="en-US" sz="3200" dirty="0" smtClean="0">
                <a:latin typeface="Algerian" panose="04020705040A02060702" pitchFamily="82" charset="0"/>
              </a:rPr>
              <a:t> </a:t>
            </a:r>
            <a:r>
              <a:rPr lang="ru-RU" sz="3200" dirty="0" smtClean="0">
                <a:solidFill>
                  <a:srgbClr val="FF0000"/>
                </a:solidFill>
              </a:rPr>
              <a:t>повторно </a:t>
            </a:r>
            <a:r>
              <a:rPr lang="ru-RU" sz="3200" dirty="0" err="1" smtClean="0">
                <a:solidFill>
                  <a:srgbClr val="FF0000"/>
                </a:solidFill>
              </a:rPr>
              <a:t>використовувати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en-US" sz="3200" b="1" dirty="0" smtClean="0">
                <a:latin typeface="Algerian" panose="04020705040A02060702" pitchFamily="82" charset="0"/>
              </a:rPr>
              <a:t>Definition: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To use something again instead of throwing it away.</a:t>
            </a:r>
          </a:p>
          <a:p>
            <a:r>
              <a:rPr lang="en-US" sz="3200" b="1" dirty="0" smtClean="0">
                <a:latin typeface="Algerian" panose="04020705040A02060702" pitchFamily="82" charset="0"/>
              </a:rPr>
              <a:t>Example Sentences: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🛍️ </a:t>
            </a:r>
            <a:r>
              <a:rPr lang="en-US" sz="3200" dirty="0" smtClean="0">
                <a:solidFill>
                  <a:srgbClr val="FF0000"/>
                </a:solidFill>
              </a:rPr>
              <a:t>Reuse shopping bags and bottles.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/>
              <a:t>♻️ </a:t>
            </a:r>
            <a:r>
              <a:rPr lang="en-US" sz="3200" dirty="0" smtClean="0">
                <a:solidFill>
                  <a:srgbClr val="FF0000"/>
                </a:solidFill>
              </a:rPr>
              <a:t>Reuse old notebooks for notes.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410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7999" y="796834"/>
            <a:ext cx="842118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lgerian" panose="04020705040A02060702" pitchFamily="82" charset="0"/>
              </a:rPr>
              <a:t>Word: </a:t>
            </a:r>
            <a:r>
              <a:rPr lang="en-US" sz="3200" b="1" dirty="0" smtClean="0">
                <a:solidFill>
                  <a:srgbClr val="FF0000"/>
                </a:solidFill>
              </a:rPr>
              <a:t>Nature</a:t>
            </a:r>
          </a:p>
          <a:p>
            <a:r>
              <a:rPr lang="en-US" sz="3200" b="1" dirty="0" smtClean="0">
                <a:latin typeface="Algerian" panose="04020705040A02060702" pitchFamily="82" charset="0"/>
              </a:rPr>
              <a:t>Transcription:</a:t>
            </a:r>
            <a:r>
              <a:rPr lang="en-US" sz="3200" dirty="0" smtClean="0">
                <a:latin typeface="Algerian" panose="04020705040A02060702" pitchFamily="82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/ˈ</a:t>
            </a:r>
            <a:r>
              <a:rPr lang="en-US" sz="3200" dirty="0" err="1" smtClean="0">
                <a:solidFill>
                  <a:srgbClr val="FF0000"/>
                </a:solidFill>
              </a:rPr>
              <a:t>neɪ.tʃər</a:t>
            </a:r>
            <a:r>
              <a:rPr lang="en-US" sz="3200" dirty="0" smtClean="0">
                <a:solidFill>
                  <a:srgbClr val="FF0000"/>
                </a:solidFill>
              </a:rPr>
              <a:t>/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Algerian" panose="04020705040A02060702" pitchFamily="82" charset="0"/>
              </a:rPr>
              <a:t>Ukrainian:</a:t>
            </a:r>
            <a:r>
              <a:rPr lang="en-US" sz="3200" dirty="0" smtClean="0">
                <a:latin typeface="Algerian" panose="04020705040A02060702" pitchFamily="8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природа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Algerian" panose="04020705040A02060702" pitchFamily="82" charset="0"/>
              </a:rPr>
              <a:t>Definition: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Everything in the world that is not made by people.</a:t>
            </a:r>
          </a:p>
          <a:p>
            <a:r>
              <a:rPr lang="en-US" sz="3200" b="1" dirty="0" smtClean="0">
                <a:latin typeface="Algerian" panose="04020705040A02060702" pitchFamily="82" charset="0"/>
              </a:rPr>
              <a:t>Example Sentences: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🌳 </a:t>
            </a:r>
            <a:r>
              <a:rPr lang="en-US" sz="3200" dirty="0" smtClean="0">
                <a:solidFill>
                  <a:srgbClr val="FF0000"/>
                </a:solidFill>
              </a:rPr>
              <a:t>We must protect nature.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/>
              <a:t>🌺 </a:t>
            </a:r>
            <a:r>
              <a:rPr lang="en-US" sz="3200" dirty="0" smtClean="0">
                <a:solidFill>
                  <a:srgbClr val="FF0000"/>
                </a:solidFill>
              </a:rPr>
              <a:t>Nature gives us air, water, and beauty.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707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914401"/>
            <a:ext cx="7350034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r>
              <a:rPr lang="en-US" sz="4400" b="1" dirty="0" smtClean="0"/>
              <a:t>"Be the change you want to see in the world."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(</a:t>
            </a:r>
            <a:r>
              <a:rPr lang="en-US" sz="4400" dirty="0" err="1" smtClean="0"/>
              <a:t>Стань</a:t>
            </a:r>
            <a:r>
              <a:rPr lang="en-US" sz="4400" dirty="0" smtClean="0"/>
              <a:t> </a:t>
            </a:r>
            <a:r>
              <a:rPr lang="en-US" sz="4400" dirty="0" err="1" smtClean="0"/>
              <a:t>тією</a:t>
            </a:r>
            <a:r>
              <a:rPr lang="en-US" sz="4400" dirty="0" smtClean="0"/>
              <a:t> </a:t>
            </a:r>
            <a:r>
              <a:rPr lang="en-US" sz="4400" dirty="0" err="1" smtClean="0"/>
              <a:t>зміною</a:t>
            </a:r>
            <a:r>
              <a:rPr lang="en-US" sz="4400" dirty="0" smtClean="0"/>
              <a:t>, </a:t>
            </a:r>
            <a:r>
              <a:rPr lang="en-US" sz="4400" dirty="0" err="1" smtClean="0"/>
              <a:t>яку</a:t>
            </a:r>
            <a:r>
              <a:rPr lang="en-US" sz="4400" dirty="0" smtClean="0"/>
              <a:t> </a:t>
            </a:r>
            <a:r>
              <a:rPr lang="en-US" sz="4400" dirty="0" err="1" smtClean="0"/>
              <a:t>ти</a:t>
            </a:r>
            <a:r>
              <a:rPr lang="en-US" sz="4400" dirty="0" smtClean="0"/>
              <a:t> </a:t>
            </a:r>
            <a:r>
              <a:rPr lang="en-US" sz="4400" dirty="0" err="1" smtClean="0"/>
              <a:t>хочеш</a:t>
            </a:r>
            <a:r>
              <a:rPr lang="en-US" sz="4400" dirty="0" smtClean="0"/>
              <a:t> </a:t>
            </a:r>
            <a:r>
              <a:rPr lang="en-US" sz="4400" dirty="0" err="1" smtClean="0"/>
              <a:t>бачити</a:t>
            </a:r>
            <a:r>
              <a:rPr lang="en-US" sz="4400" dirty="0" smtClean="0"/>
              <a:t> у </a:t>
            </a:r>
            <a:r>
              <a:rPr lang="en-US" sz="4400" dirty="0" err="1" smtClean="0"/>
              <a:t>світі</a:t>
            </a:r>
            <a:r>
              <a:rPr lang="en-US" sz="4400" dirty="0" smtClean="0"/>
              <a:t>.)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11500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7999" y="470263"/>
            <a:ext cx="761129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lgerian" panose="04020705040A02060702" pitchFamily="82" charset="0"/>
              </a:rPr>
              <a:t>Word</a:t>
            </a:r>
            <a:r>
              <a:rPr lang="en-US" sz="2800" b="1" dirty="0" smtClean="0"/>
              <a:t>: </a:t>
            </a:r>
            <a:r>
              <a:rPr lang="en-US" sz="2800" b="1" dirty="0" smtClean="0">
                <a:solidFill>
                  <a:srgbClr val="FF0000"/>
                </a:solidFill>
              </a:rPr>
              <a:t>Recycle</a:t>
            </a:r>
          </a:p>
          <a:p>
            <a:r>
              <a:rPr lang="en-US" sz="2800" b="1" dirty="0" smtClean="0">
                <a:latin typeface="Algerian" panose="04020705040A02060702" pitchFamily="82" charset="0"/>
              </a:rPr>
              <a:t>Transcription</a:t>
            </a:r>
            <a:r>
              <a:rPr lang="en-US" sz="2800" b="1" dirty="0" smtClean="0"/>
              <a:t>: </a:t>
            </a:r>
            <a:r>
              <a:rPr lang="en-US" sz="2800" b="1" dirty="0" smtClean="0">
                <a:solidFill>
                  <a:srgbClr val="FF0000"/>
                </a:solidFill>
              </a:rPr>
              <a:t>/ˈ</a:t>
            </a:r>
            <a:r>
              <a:rPr lang="en-US" sz="2800" b="1" dirty="0" err="1" smtClean="0">
                <a:solidFill>
                  <a:srgbClr val="FF0000"/>
                </a:solidFill>
              </a:rPr>
              <a:t>ri</a:t>
            </a:r>
            <a:r>
              <a:rPr lang="en-US" sz="2800" b="1" dirty="0" smtClean="0">
                <a:solidFill>
                  <a:srgbClr val="FF0000"/>
                </a:solidFill>
              </a:rPr>
              <a:t>ː.</a:t>
            </a:r>
            <a:r>
              <a:rPr lang="en-US" sz="2800" b="1" dirty="0" err="1" smtClean="0">
                <a:solidFill>
                  <a:srgbClr val="FF0000"/>
                </a:solidFill>
              </a:rPr>
              <a:t>saɪ.kəl</a:t>
            </a:r>
            <a:r>
              <a:rPr lang="en-US" sz="2800" b="1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sz="2800" b="1" dirty="0" smtClean="0">
                <a:latin typeface="Algerian" panose="04020705040A02060702" pitchFamily="82" charset="0"/>
              </a:rPr>
              <a:t>Ukrainian</a:t>
            </a:r>
            <a:r>
              <a:rPr lang="en-US" sz="2800" b="1" dirty="0" smtClean="0"/>
              <a:t>: </a:t>
            </a:r>
            <a:r>
              <a:rPr lang="en-US" sz="2800" b="1" dirty="0" err="1" smtClean="0">
                <a:solidFill>
                  <a:srgbClr val="FF0000"/>
                </a:solidFill>
              </a:rPr>
              <a:t>переробляти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3200" b="1" dirty="0" smtClean="0">
                <a:latin typeface="Algerian" panose="04020705040A02060702" pitchFamily="82" charset="0"/>
              </a:rPr>
              <a:t>Definition</a:t>
            </a:r>
            <a:r>
              <a:rPr lang="en-US" sz="2800" b="1" dirty="0" smtClean="0"/>
              <a:t>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To use something again in a different way to protect the environment</a:t>
            </a:r>
            <a:r>
              <a:rPr lang="en-US" sz="2800" dirty="0" smtClean="0"/>
              <a:t>.</a:t>
            </a:r>
          </a:p>
          <a:p>
            <a:r>
              <a:rPr lang="en-US" sz="2800" b="1" dirty="0" smtClean="0">
                <a:latin typeface="Algerian" panose="04020705040A02060702" pitchFamily="82" charset="0"/>
              </a:rPr>
              <a:t>Example Sentences</a:t>
            </a:r>
            <a:r>
              <a:rPr lang="en-US" sz="2800" b="1" dirty="0" smtClean="0"/>
              <a:t>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♻️ </a:t>
            </a:r>
            <a:r>
              <a:rPr lang="en-US" sz="2800" dirty="0" smtClean="0">
                <a:solidFill>
                  <a:srgbClr val="FF0000"/>
                </a:solidFill>
              </a:rPr>
              <a:t>We should recycle paper, plastic and glass.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♻️ </a:t>
            </a:r>
            <a:r>
              <a:rPr lang="en-US" sz="2800" dirty="0" smtClean="0">
                <a:solidFill>
                  <a:srgbClr val="FF0000"/>
                </a:solidFill>
              </a:rPr>
              <a:t>My family always recycles bottles.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98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522514"/>
            <a:ext cx="758516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lgerian" panose="04020705040A02060702" pitchFamily="82" charset="0"/>
              </a:rPr>
              <a:t>Word</a:t>
            </a:r>
            <a:r>
              <a:rPr lang="en-US" sz="2800" b="1" dirty="0" smtClean="0"/>
              <a:t>: </a:t>
            </a:r>
            <a:r>
              <a:rPr lang="en-US" sz="2800" b="1" dirty="0" smtClean="0">
                <a:solidFill>
                  <a:srgbClr val="FF0000"/>
                </a:solidFill>
              </a:rPr>
              <a:t>Environment</a:t>
            </a:r>
          </a:p>
          <a:p>
            <a:r>
              <a:rPr lang="en-US" sz="2800" b="1" dirty="0" smtClean="0">
                <a:latin typeface="Algerian" panose="04020705040A02060702" pitchFamily="82" charset="0"/>
              </a:rPr>
              <a:t>Transcription</a:t>
            </a:r>
            <a:r>
              <a:rPr lang="en-US" sz="2800" b="1" dirty="0" smtClean="0"/>
              <a:t>: </a:t>
            </a:r>
            <a:r>
              <a:rPr lang="en-US" sz="2800" b="1" dirty="0" smtClean="0">
                <a:solidFill>
                  <a:srgbClr val="FF0000"/>
                </a:solidFill>
              </a:rPr>
              <a:t>/</a:t>
            </a:r>
            <a:r>
              <a:rPr lang="en-US" sz="2800" b="1" dirty="0" err="1" smtClean="0">
                <a:solidFill>
                  <a:srgbClr val="FF0000"/>
                </a:solidFill>
              </a:rPr>
              <a:t>ɪnˈvaɪ.rən.mənt</a:t>
            </a:r>
            <a:r>
              <a:rPr lang="en-US" sz="2800" b="1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sz="2800" b="1" dirty="0" smtClean="0">
                <a:latin typeface="Algerian" panose="04020705040A02060702" pitchFamily="82" charset="0"/>
              </a:rPr>
              <a:t>Ukrainian</a:t>
            </a:r>
            <a:r>
              <a:rPr lang="en-US" sz="2800" b="1" dirty="0" smtClean="0"/>
              <a:t>: </a:t>
            </a:r>
            <a:r>
              <a:rPr lang="ru-RU" sz="2800" b="1" dirty="0" err="1" smtClean="0">
                <a:solidFill>
                  <a:srgbClr val="FF0000"/>
                </a:solidFill>
              </a:rPr>
              <a:t>навколишнє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середовище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latin typeface="Algerian" panose="04020705040A02060702" pitchFamily="82" charset="0"/>
              </a:rPr>
              <a:t>Definition: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The natural world including land, water, air and living things</a:t>
            </a:r>
            <a:r>
              <a:rPr lang="en-US" sz="2800" dirty="0" smtClean="0"/>
              <a:t>.</a:t>
            </a:r>
          </a:p>
          <a:p>
            <a:r>
              <a:rPr lang="en-US" sz="2800" b="1" dirty="0" smtClean="0">
                <a:latin typeface="Algerian" panose="04020705040A02060702" pitchFamily="82" charset="0"/>
              </a:rPr>
              <a:t>Example Sentences: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🌿 </a:t>
            </a:r>
            <a:r>
              <a:rPr lang="en-US" sz="2800" dirty="0" smtClean="0">
                <a:solidFill>
                  <a:srgbClr val="FF0000"/>
                </a:solidFill>
              </a:rPr>
              <a:t>We must protect the environment.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🌿 </a:t>
            </a:r>
            <a:r>
              <a:rPr lang="en-US" sz="2800" dirty="0" smtClean="0">
                <a:solidFill>
                  <a:srgbClr val="FF0000"/>
                </a:solidFill>
              </a:rPr>
              <a:t>Trees are important for the environment.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795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7999" y="509451"/>
            <a:ext cx="80293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lgerian" panose="04020705040A02060702" pitchFamily="82" charset="0"/>
              </a:rPr>
              <a:t>Word</a:t>
            </a:r>
            <a:r>
              <a:rPr lang="en-US" sz="3200" b="1" dirty="0" smtClean="0"/>
              <a:t>: </a:t>
            </a:r>
            <a:r>
              <a:rPr lang="en-US" sz="3200" b="1" dirty="0" smtClean="0">
                <a:solidFill>
                  <a:srgbClr val="FF0000"/>
                </a:solidFill>
              </a:rPr>
              <a:t>Pollution</a:t>
            </a:r>
          </a:p>
          <a:p>
            <a:r>
              <a:rPr lang="en-US" sz="3200" b="1" dirty="0" smtClean="0">
                <a:latin typeface="Algerian" panose="04020705040A02060702" pitchFamily="82" charset="0"/>
              </a:rPr>
              <a:t>Transcription</a:t>
            </a:r>
            <a:r>
              <a:rPr lang="en-US" sz="3200" b="1" dirty="0" smtClean="0"/>
              <a:t>: </a:t>
            </a:r>
            <a:r>
              <a:rPr lang="en-US" sz="3200" b="1" dirty="0" smtClean="0">
                <a:solidFill>
                  <a:srgbClr val="FF0000"/>
                </a:solidFill>
              </a:rPr>
              <a:t>/</a:t>
            </a:r>
            <a:r>
              <a:rPr lang="en-US" sz="3200" b="1" dirty="0" err="1" smtClean="0">
                <a:solidFill>
                  <a:srgbClr val="FF0000"/>
                </a:solidFill>
              </a:rPr>
              <a:t>pəˈlu</a:t>
            </a:r>
            <a:r>
              <a:rPr lang="en-US" sz="3200" b="1" dirty="0" smtClean="0">
                <a:solidFill>
                  <a:srgbClr val="FF0000"/>
                </a:solidFill>
              </a:rPr>
              <a:t>ː.</a:t>
            </a:r>
            <a:r>
              <a:rPr lang="en-US" sz="3200" b="1" dirty="0" err="1" smtClean="0">
                <a:solidFill>
                  <a:srgbClr val="FF0000"/>
                </a:solidFill>
              </a:rPr>
              <a:t>ʃən</a:t>
            </a:r>
            <a:r>
              <a:rPr lang="en-US" sz="3200" b="1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sz="3200" b="1" dirty="0" smtClean="0">
                <a:latin typeface="Algerian" panose="04020705040A02060702" pitchFamily="82" charset="0"/>
              </a:rPr>
              <a:t>Ukrainian</a:t>
            </a:r>
            <a:r>
              <a:rPr lang="en-US" sz="3200" b="1" dirty="0" smtClean="0"/>
              <a:t>: </a:t>
            </a:r>
            <a:r>
              <a:rPr lang="ru-RU" sz="3200" b="1" dirty="0" err="1" smtClean="0">
                <a:solidFill>
                  <a:srgbClr val="FF0000"/>
                </a:solidFill>
              </a:rPr>
              <a:t>забруднення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r>
              <a:rPr lang="en-US" sz="3200" b="1" dirty="0" smtClean="0">
                <a:latin typeface="Algerian" panose="04020705040A02060702" pitchFamily="82" charset="0"/>
              </a:rPr>
              <a:t>Definition: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Harmful materials that dirty the air, water or land</a:t>
            </a:r>
            <a:r>
              <a:rPr lang="en-US" sz="3200" dirty="0" smtClean="0"/>
              <a:t>.</a:t>
            </a:r>
          </a:p>
          <a:p>
            <a:r>
              <a:rPr lang="en-US" sz="3200" b="1" dirty="0" smtClean="0">
                <a:latin typeface="Algerian" panose="04020705040A02060702" pitchFamily="82" charset="0"/>
              </a:rPr>
              <a:t>Example Sentences: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❗ </a:t>
            </a:r>
            <a:r>
              <a:rPr lang="en-US" sz="3200" dirty="0" smtClean="0">
                <a:solidFill>
                  <a:srgbClr val="FF0000"/>
                </a:solidFill>
              </a:rPr>
              <a:t>Pollution is a serious problem in big cities.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❗ Factories cause a lot of pollution.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22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47999" y="483326"/>
            <a:ext cx="839506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lgerian" panose="04020705040A02060702" pitchFamily="82" charset="0"/>
              </a:rPr>
              <a:t>Word: </a:t>
            </a:r>
            <a:r>
              <a:rPr lang="en-US" sz="3200" b="1" dirty="0" smtClean="0">
                <a:solidFill>
                  <a:srgbClr val="FF0000"/>
                </a:solidFill>
              </a:rPr>
              <a:t>Protect</a:t>
            </a:r>
          </a:p>
          <a:p>
            <a:r>
              <a:rPr lang="en-US" sz="3200" b="1" dirty="0" smtClean="0">
                <a:latin typeface="Algerian" panose="04020705040A02060702" pitchFamily="82" charset="0"/>
              </a:rPr>
              <a:t>Transcription</a:t>
            </a:r>
            <a:r>
              <a:rPr lang="en-US" sz="3200" b="1" dirty="0" smtClean="0"/>
              <a:t>: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/</a:t>
            </a:r>
            <a:r>
              <a:rPr lang="en-US" sz="3200" dirty="0" err="1" smtClean="0">
                <a:solidFill>
                  <a:srgbClr val="FF0000"/>
                </a:solidFill>
              </a:rPr>
              <a:t>prəˈtekt</a:t>
            </a:r>
            <a:r>
              <a:rPr lang="en-US" sz="3200" dirty="0" smtClean="0">
                <a:solidFill>
                  <a:srgbClr val="FF0000"/>
                </a:solidFill>
              </a:rPr>
              <a:t>/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Algerian" panose="04020705040A02060702" pitchFamily="82" charset="0"/>
              </a:rPr>
              <a:t>Ukrainian:</a:t>
            </a:r>
            <a:r>
              <a:rPr lang="en-US" sz="3200" dirty="0" smtClean="0">
                <a:latin typeface="Algerian" panose="04020705040A02060702" pitchFamily="82" charset="0"/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захищати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en-US" sz="3200" b="1" dirty="0" smtClean="0">
                <a:latin typeface="Algerian" panose="04020705040A02060702" pitchFamily="82" charset="0"/>
              </a:rPr>
              <a:t>Definition: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To keep someone or something safe from harm.</a:t>
            </a:r>
          </a:p>
          <a:p>
            <a:r>
              <a:rPr lang="en-US" sz="3200" b="1" dirty="0" smtClean="0">
                <a:latin typeface="Algerian" panose="04020705040A02060702" pitchFamily="82" charset="0"/>
              </a:rPr>
              <a:t>Example Sentences: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🛡️ </a:t>
            </a:r>
            <a:r>
              <a:rPr lang="en-US" sz="3200" dirty="0" smtClean="0">
                <a:solidFill>
                  <a:srgbClr val="FF0000"/>
                </a:solidFill>
              </a:rPr>
              <a:t>We need to protect endangered animals.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🛡️ </a:t>
            </a:r>
            <a:r>
              <a:rPr lang="en-US" sz="3200" dirty="0" smtClean="0">
                <a:solidFill>
                  <a:srgbClr val="FF0000"/>
                </a:solidFill>
              </a:rPr>
              <a:t>Always protect nature from pollution.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04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7999" y="718457"/>
            <a:ext cx="825137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lgerian" panose="04020705040A02060702" pitchFamily="82" charset="0"/>
              </a:rPr>
              <a:t>Word: </a:t>
            </a:r>
            <a:r>
              <a:rPr lang="en-US" sz="3200" b="1" dirty="0" smtClean="0">
                <a:solidFill>
                  <a:srgbClr val="FF0000"/>
                </a:solidFill>
              </a:rPr>
              <a:t>Save</a:t>
            </a:r>
          </a:p>
          <a:p>
            <a:r>
              <a:rPr lang="en-US" sz="3200" b="1" dirty="0" smtClean="0">
                <a:latin typeface="Algerian" panose="04020705040A02060702" pitchFamily="82" charset="0"/>
              </a:rPr>
              <a:t>Transcription:</a:t>
            </a:r>
            <a:r>
              <a:rPr lang="en-US" sz="3200" dirty="0" smtClean="0">
                <a:latin typeface="Algerian" panose="04020705040A02060702" pitchFamily="82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/</a:t>
            </a:r>
            <a:r>
              <a:rPr lang="en-US" sz="3200" dirty="0" err="1" smtClean="0">
                <a:solidFill>
                  <a:srgbClr val="FF0000"/>
                </a:solidFill>
              </a:rPr>
              <a:t>seɪv</a:t>
            </a:r>
            <a:r>
              <a:rPr lang="en-US" sz="3200" dirty="0" smtClean="0">
                <a:solidFill>
                  <a:srgbClr val="FF0000"/>
                </a:solidFill>
              </a:rPr>
              <a:t>/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Algerian" panose="04020705040A02060702" pitchFamily="82" charset="0"/>
              </a:rPr>
              <a:t>Ukrainian:</a:t>
            </a:r>
            <a:r>
              <a:rPr lang="en-US" sz="3200" dirty="0" smtClean="0">
                <a:latin typeface="Algerian" panose="04020705040A02060702" pitchFamily="8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зберігати</a:t>
            </a:r>
            <a:r>
              <a:rPr lang="en-US" sz="3200" dirty="0" smtClean="0">
                <a:solidFill>
                  <a:srgbClr val="FF0000"/>
                </a:solidFill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</a:rPr>
              <a:t>економити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Algerian" panose="04020705040A02060702" pitchFamily="82" charset="0"/>
              </a:rPr>
              <a:t>Definition: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To use less of something or to keep it from being wasted.</a:t>
            </a:r>
          </a:p>
          <a:p>
            <a:r>
              <a:rPr lang="en-US" sz="3200" b="1" dirty="0" smtClean="0"/>
              <a:t>Example Sentences: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💡 </a:t>
            </a:r>
            <a:r>
              <a:rPr lang="en-US" sz="3200" dirty="0" smtClean="0">
                <a:solidFill>
                  <a:srgbClr val="FF0000"/>
                </a:solidFill>
              </a:rPr>
              <a:t>Turn off the lights to save energy.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/>
              <a:t>💧 </a:t>
            </a:r>
            <a:r>
              <a:rPr lang="en-US" sz="3200" dirty="0" smtClean="0">
                <a:solidFill>
                  <a:srgbClr val="FF0000"/>
                </a:solidFill>
              </a:rPr>
              <a:t>Save water by taking shorter showers.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929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705394"/>
            <a:ext cx="7924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lgerian" panose="04020705040A02060702" pitchFamily="82" charset="0"/>
              </a:rPr>
              <a:t>Word: </a:t>
            </a:r>
            <a:r>
              <a:rPr lang="en-US" sz="3200" b="1" dirty="0" smtClean="0">
                <a:solidFill>
                  <a:srgbClr val="FF0000"/>
                </a:solidFill>
              </a:rPr>
              <a:t>Rubbish</a:t>
            </a:r>
          </a:p>
          <a:p>
            <a:r>
              <a:rPr lang="en-US" sz="3200" b="1" dirty="0" smtClean="0">
                <a:latin typeface="Algerian" panose="04020705040A02060702" pitchFamily="82" charset="0"/>
              </a:rPr>
              <a:t>Transcription:</a:t>
            </a:r>
            <a:r>
              <a:rPr lang="en-US" sz="3200" dirty="0" smtClean="0">
                <a:latin typeface="Algerian" panose="04020705040A02060702" pitchFamily="82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/ˈ</a:t>
            </a:r>
            <a:r>
              <a:rPr lang="en-US" sz="3200" dirty="0" err="1" smtClean="0">
                <a:solidFill>
                  <a:srgbClr val="FF0000"/>
                </a:solidFill>
              </a:rPr>
              <a:t>rʌb.ɪʃ</a:t>
            </a:r>
            <a:r>
              <a:rPr lang="en-US" sz="3200" dirty="0" smtClean="0">
                <a:solidFill>
                  <a:srgbClr val="FF0000"/>
                </a:solidFill>
              </a:rPr>
              <a:t>/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Algerian" panose="04020705040A02060702" pitchFamily="82" charset="0"/>
              </a:rPr>
              <a:t>Ukrainian</a:t>
            </a:r>
            <a:r>
              <a:rPr lang="en-US" sz="3200" b="1" dirty="0" smtClean="0"/>
              <a:t>:</a:t>
            </a:r>
            <a:r>
              <a:rPr lang="en-US" sz="3200" dirty="0" smtClean="0"/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сміття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en-US" sz="3200" b="1" dirty="0" smtClean="0">
                <a:latin typeface="Algerian" panose="04020705040A02060702" pitchFamily="82" charset="0"/>
              </a:rPr>
              <a:t>Definition: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Waste material or unwanted things.</a:t>
            </a:r>
          </a:p>
          <a:p>
            <a:r>
              <a:rPr lang="en-US" sz="3200" b="1" dirty="0" smtClean="0">
                <a:latin typeface="Algerian" panose="04020705040A02060702" pitchFamily="82" charset="0"/>
              </a:rPr>
              <a:t>Example Sentences: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🚯 </a:t>
            </a:r>
            <a:r>
              <a:rPr lang="en-US" sz="3200" dirty="0" smtClean="0">
                <a:solidFill>
                  <a:srgbClr val="FF0000"/>
                </a:solidFill>
              </a:rPr>
              <a:t>Don’t throw rubbish on the ground.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/>
              <a:t>🚮 </a:t>
            </a:r>
            <a:r>
              <a:rPr lang="en-US" sz="3200" dirty="0" smtClean="0">
                <a:solidFill>
                  <a:srgbClr val="FF0000"/>
                </a:solidFill>
              </a:rPr>
              <a:t>Always put rubbish in the bin.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904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7999" y="796834"/>
            <a:ext cx="778110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lgerian" panose="04020705040A02060702" pitchFamily="82" charset="0"/>
              </a:rPr>
              <a:t>Word</a:t>
            </a:r>
            <a:r>
              <a:rPr lang="en-US" sz="3200" b="1" dirty="0" smtClean="0"/>
              <a:t>: </a:t>
            </a:r>
            <a:r>
              <a:rPr lang="en-US" sz="3200" b="1" dirty="0" smtClean="0">
                <a:solidFill>
                  <a:srgbClr val="FF0000"/>
                </a:solidFill>
              </a:rPr>
              <a:t>Energy</a:t>
            </a:r>
          </a:p>
          <a:p>
            <a:r>
              <a:rPr lang="en-US" sz="3200" b="1" dirty="0" smtClean="0">
                <a:latin typeface="Algerian" panose="04020705040A02060702" pitchFamily="82" charset="0"/>
              </a:rPr>
              <a:t>Transcription</a:t>
            </a:r>
            <a:r>
              <a:rPr lang="en-US" sz="3200" b="1" dirty="0" smtClean="0"/>
              <a:t>: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/ˈ</a:t>
            </a:r>
            <a:r>
              <a:rPr lang="en-US" sz="3200" dirty="0" err="1" smtClean="0">
                <a:solidFill>
                  <a:srgbClr val="FF0000"/>
                </a:solidFill>
              </a:rPr>
              <a:t>en.ə.dʒi</a:t>
            </a:r>
            <a:r>
              <a:rPr lang="en-US" sz="3200" dirty="0" smtClean="0">
                <a:solidFill>
                  <a:srgbClr val="FF0000"/>
                </a:solidFill>
              </a:rPr>
              <a:t>/**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Algerian" panose="04020705040A02060702" pitchFamily="82" charset="0"/>
              </a:rPr>
              <a:t>Ukrainian:</a:t>
            </a:r>
            <a:r>
              <a:rPr lang="en-US" sz="3200" dirty="0" smtClean="0">
                <a:latin typeface="Algerian" panose="04020705040A02060702" pitchFamily="82" charset="0"/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енергія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en-US" sz="3200" b="1" dirty="0" smtClean="0">
                <a:latin typeface="Algerian" panose="04020705040A02060702" pitchFamily="82" charset="0"/>
              </a:rPr>
              <a:t>Definition: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The power from electricity, gas, etc., used to do work.</a:t>
            </a:r>
          </a:p>
          <a:p>
            <a:r>
              <a:rPr lang="en-US" sz="3200" b="1" dirty="0" smtClean="0">
                <a:latin typeface="Algerian" panose="04020705040A02060702" pitchFamily="82" charset="0"/>
              </a:rPr>
              <a:t>Example Sentences: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💡 </a:t>
            </a:r>
            <a:r>
              <a:rPr lang="en-US" sz="3200" dirty="0" smtClean="0">
                <a:solidFill>
                  <a:srgbClr val="FF0000"/>
                </a:solidFill>
              </a:rPr>
              <a:t>Save energy by switching off devices.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☀️ </a:t>
            </a:r>
            <a:r>
              <a:rPr lang="en-US" sz="3200" dirty="0" smtClean="0">
                <a:solidFill>
                  <a:srgbClr val="FF0000"/>
                </a:solidFill>
              </a:rPr>
              <a:t>Solar panels create energy from the sun.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110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7999" y="718457"/>
            <a:ext cx="80684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lgerian" panose="04020705040A02060702" pitchFamily="82" charset="0"/>
              </a:rPr>
              <a:t>Word: </a:t>
            </a:r>
            <a:r>
              <a:rPr lang="en-US" sz="3200" b="1" dirty="0" smtClean="0">
                <a:solidFill>
                  <a:srgbClr val="FF0000"/>
                </a:solidFill>
              </a:rPr>
              <a:t>Waste</a:t>
            </a:r>
          </a:p>
          <a:p>
            <a:r>
              <a:rPr lang="en-US" sz="3200" b="1" dirty="0" smtClean="0">
                <a:latin typeface="Algerian" panose="04020705040A02060702" pitchFamily="82" charset="0"/>
              </a:rPr>
              <a:t>Transcription</a:t>
            </a:r>
            <a:r>
              <a:rPr lang="en-US" sz="3200" b="1" dirty="0" smtClean="0"/>
              <a:t>: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/</a:t>
            </a:r>
            <a:r>
              <a:rPr lang="en-US" sz="3200" dirty="0" err="1" smtClean="0">
                <a:solidFill>
                  <a:srgbClr val="FF0000"/>
                </a:solidFill>
              </a:rPr>
              <a:t>weɪst</a:t>
            </a:r>
            <a:r>
              <a:rPr lang="en-US" sz="3200" dirty="0" smtClean="0">
                <a:solidFill>
                  <a:srgbClr val="FF0000"/>
                </a:solidFill>
              </a:rPr>
              <a:t>/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Algerian" panose="04020705040A02060702" pitchFamily="82" charset="0"/>
              </a:rPr>
              <a:t>Ukrainian:</a:t>
            </a:r>
            <a:r>
              <a:rPr lang="en-US" sz="3200" dirty="0" smtClean="0">
                <a:latin typeface="Algerian" panose="04020705040A02060702" pitchFamily="82" charset="0"/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марнувати</a:t>
            </a:r>
            <a:r>
              <a:rPr lang="ru-RU" sz="3200" dirty="0" smtClean="0">
                <a:solidFill>
                  <a:srgbClr val="FF0000"/>
                </a:solidFill>
              </a:rPr>
              <a:t>, </a:t>
            </a:r>
            <a:r>
              <a:rPr lang="ru-RU" sz="3200" dirty="0" err="1" smtClean="0">
                <a:solidFill>
                  <a:srgbClr val="FF0000"/>
                </a:solidFill>
              </a:rPr>
              <a:t>відходи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en-US" sz="3200" b="1" dirty="0" smtClean="0">
                <a:latin typeface="Algerian" panose="04020705040A02060702" pitchFamily="82" charset="0"/>
              </a:rPr>
              <a:t>Definition: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To use something carelessly; unwanted materials.</a:t>
            </a:r>
          </a:p>
          <a:p>
            <a:r>
              <a:rPr lang="en-US" sz="3200" b="1" dirty="0" smtClean="0">
                <a:latin typeface="Algerian" panose="04020705040A02060702" pitchFamily="82" charset="0"/>
              </a:rPr>
              <a:t>Example Sentences: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🚱 </a:t>
            </a:r>
            <a:r>
              <a:rPr lang="en-US" sz="3200" dirty="0" smtClean="0">
                <a:solidFill>
                  <a:srgbClr val="FF0000"/>
                </a:solidFill>
              </a:rPr>
              <a:t>Don’t waste food or water.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🏭 </a:t>
            </a:r>
            <a:r>
              <a:rPr lang="en-US" sz="3200" dirty="0" smtClean="0">
                <a:solidFill>
                  <a:srgbClr val="FF0000"/>
                </a:solidFill>
              </a:rPr>
              <a:t>Factories produce a lot of waste.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43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</TotalTime>
  <Words>127</Words>
  <Application>Microsoft Office PowerPoint</Application>
  <PresentationFormat>Широкоэкранный</PresentationFormat>
  <Paragraphs>38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Algerian</vt:lpstr>
      <vt:lpstr>Calibri</vt:lpstr>
      <vt:lpstr>Calibri Light</vt:lpstr>
      <vt:lpstr>Ретро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7</cp:revision>
  <dcterms:created xsi:type="dcterms:W3CDTF">2025-07-14T10:28:31Z</dcterms:created>
  <dcterms:modified xsi:type="dcterms:W3CDTF">2025-08-07T14:05:28Z</dcterms:modified>
</cp:coreProperties>
</file>