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6" r:id="rId7"/>
    <p:sldId id="267" r:id="rId8"/>
    <p:sldId id="268" r:id="rId9"/>
    <p:sldId id="269"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03" autoAdjust="0"/>
  </p:normalViewPr>
  <p:slideViewPr>
    <p:cSldViewPr>
      <p:cViewPr>
        <p:scale>
          <a:sx n="70" d="100"/>
          <a:sy n="70" d="100"/>
        </p:scale>
        <p:origin x="-138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04664"/>
            <a:ext cx="8496944" cy="2304256"/>
          </a:xfrm>
        </p:spPr>
        <p:txBody>
          <a:bodyPr>
            <a:normAutofit fontScale="90000"/>
          </a:bodyPr>
          <a:lstStyle/>
          <a:p>
            <a:pPr lvl="0"/>
            <a:r>
              <a:rPr lang="uk-UA" b="1" i="1" dirty="0" smtClean="0">
                <a:solidFill>
                  <a:srgbClr val="FF0000"/>
                </a:solidFill>
              </a:rPr>
              <a:t>ФУНКЦІОНАЛЬНА </a:t>
            </a:r>
            <a:r>
              <a:rPr lang="uk-UA" b="1" i="1" dirty="0" smtClean="0">
                <a:solidFill>
                  <a:srgbClr val="FF0000"/>
                </a:solidFill>
              </a:rPr>
              <a:t>ЗАЛЕЖНІСТЬ МІЖ ВЕЛИЧИНАМИ ЯК МАТЕМАТИЧНА МОДЕЛЬ РЕАЛЬНИХ ПРОЦЕСІВ.</a:t>
            </a:r>
            <a:r>
              <a:rPr lang="ru-RU" b="1" dirty="0" smtClean="0"/>
              <a:t/>
            </a:r>
            <a:br>
              <a:rPr lang="ru-RU" b="1" dirty="0" smtClean="0"/>
            </a:br>
            <a:endParaRPr lang="ru-RU" sz="1600" dirty="0"/>
          </a:p>
        </p:txBody>
      </p:sp>
      <p:sp>
        <p:nvSpPr>
          <p:cNvPr id="3" name="Подзаголовок 2"/>
          <p:cNvSpPr>
            <a:spLocks noGrp="1"/>
          </p:cNvSpPr>
          <p:nvPr>
            <p:ph type="subTitle" idx="1"/>
          </p:nvPr>
        </p:nvSpPr>
        <p:spPr>
          <a:xfrm>
            <a:off x="1259632" y="2924944"/>
            <a:ext cx="7469320" cy="1728192"/>
          </a:xfrm>
        </p:spPr>
        <p:txBody>
          <a:bodyPr>
            <a:normAutofit fontScale="85000" lnSpcReduction="10000"/>
          </a:bodyPr>
          <a:lstStyle/>
          <a:p>
            <a:pPr algn="r"/>
            <a:r>
              <a:rPr lang="uk-UA" b="1" i="1" dirty="0" smtClean="0">
                <a:solidFill>
                  <a:schemeClr val="tx2">
                    <a:lumMod val="75000"/>
                  </a:schemeClr>
                </a:solidFill>
              </a:rPr>
              <a:t>«</a:t>
            </a:r>
            <a:r>
              <a:rPr lang="uk-UA" b="1" i="1" dirty="0">
                <a:solidFill>
                  <a:schemeClr val="tx2"/>
                </a:solidFill>
              </a:rPr>
              <a:t>Ми з насолодою пізнаємо </a:t>
            </a:r>
            <a:r>
              <a:rPr lang="uk-UA" b="1" i="1" dirty="0" smtClean="0">
                <a:solidFill>
                  <a:schemeClr val="tx2"/>
                </a:solidFill>
              </a:rPr>
              <a:t>математику…</a:t>
            </a:r>
            <a:endParaRPr lang="ru-RU" b="1" dirty="0" smtClean="0">
              <a:solidFill>
                <a:schemeClr val="tx2"/>
              </a:solidFill>
            </a:endParaRPr>
          </a:p>
          <a:p>
            <a:pPr algn="r"/>
            <a:r>
              <a:rPr lang="uk-UA" b="1" i="1" dirty="0" smtClean="0">
                <a:solidFill>
                  <a:schemeClr val="tx2"/>
                </a:solidFill>
              </a:rPr>
              <a:t>           Вона захоплює нас, наче квітка лотоса.»</a:t>
            </a:r>
            <a:endParaRPr lang="ru-RU" b="1" dirty="0" smtClean="0">
              <a:solidFill>
                <a:schemeClr val="tx2"/>
              </a:solidFill>
            </a:endParaRPr>
          </a:p>
          <a:p>
            <a:pPr algn="r"/>
            <a:r>
              <a:rPr lang="uk-UA" b="1" dirty="0">
                <a:solidFill>
                  <a:schemeClr val="tx2"/>
                </a:solidFill>
              </a:rPr>
              <a:t>	Аристотель</a:t>
            </a:r>
            <a:endParaRPr lang="ru-RU" b="1" dirty="0">
              <a:solidFill>
                <a:schemeClr val="tx2"/>
              </a:solidFill>
            </a:endParaRPr>
          </a:p>
        </p:txBody>
      </p:sp>
      <p:pic>
        <p:nvPicPr>
          <p:cNvPr id="7170" name="Picture 2" descr="http://t3.gstatic.com/images?q=tbn:ANd9GcSgNFwqxj2bilk1juwy-muGb9OMSTPEY2nTFhlx2hsv7XfLiCMWiA"/>
          <p:cNvPicPr>
            <a:picLocks noChangeAspect="1" noChangeArrowheads="1"/>
          </p:cNvPicPr>
          <p:nvPr/>
        </p:nvPicPr>
        <p:blipFill>
          <a:blip r:embed="rId3" cstate="print"/>
          <a:srcRect/>
          <a:stretch>
            <a:fillRect/>
          </a:stretch>
        </p:blipFill>
        <p:spPr bwMode="auto">
          <a:xfrm>
            <a:off x="323528" y="4005064"/>
            <a:ext cx="3275856" cy="26468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9552" y="2417986"/>
            <a:ext cx="7092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125251" y="1294601"/>
            <a:ext cx="8834111" cy="2677656"/>
          </a:xfrm>
          <a:prstGeom prst="rect">
            <a:avLst/>
          </a:prstGeom>
        </p:spPr>
        <p:txBody>
          <a:bodyPr wrap="square">
            <a:spAutoFit/>
          </a:bodyPr>
          <a:lstStyle/>
          <a:p>
            <a:pPr algn="ctr"/>
            <a:r>
              <a:rPr lang="uk-UA" sz="2800" dirty="0"/>
              <a:t>Кількість кілограмів помідор х та їх вартість </a:t>
            </a:r>
            <a:r>
              <a:rPr lang="uk-UA" sz="2800" i="1" dirty="0"/>
              <a:t>у </a:t>
            </a:r>
            <a:r>
              <a:rPr lang="uk-UA" sz="2800" dirty="0"/>
              <a:t>змінюються, тому </a:t>
            </a:r>
            <a:r>
              <a:rPr lang="uk-UA" sz="2800" i="1" dirty="0"/>
              <a:t>х </a:t>
            </a:r>
            <a:r>
              <a:rPr lang="uk-UA" sz="2800" dirty="0"/>
              <a:t>і </a:t>
            </a:r>
            <a:r>
              <a:rPr lang="uk-UA" sz="2800" i="1" dirty="0"/>
              <a:t>у </a:t>
            </a:r>
            <a:r>
              <a:rPr lang="uk-UA" sz="2800" dirty="0"/>
              <a:t>називають </a:t>
            </a:r>
            <a:r>
              <a:rPr lang="uk-UA" sz="2800" i="1" dirty="0"/>
              <a:t>змінними</a:t>
            </a:r>
            <a:r>
              <a:rPr lang="uk-UA" sz="2800" dirty="0"/>
              <a:t>. Наприклад, якщо х= 6, то </a:t>
            </a:r>
            <a:r>
              <a:rPr lang="ru-RU" sz="2800" dirty="0"/>
              <a:t>у=5·6=30</a:t>
            </a:r>
            <a:r>
              <a:rPr lang="uk-UA" sz="2800" dirty="0"/>
              <a:t>, якщо х=8, то </a:t>
            </a:r>
            <a:r>
              <a:rPr lang="ru-RU" sz="2800" dirty="0"/>
              <a:t> у=5·8=40 </a:t>
            </a:r>
            <a:r>
              <a:rPr lang="uk-UA" sz="2800" dirty="0"/>
              <a:t>і т. д.</a:t>
            </a:r>
            <a:endParaRPr lang="ru-RU" sz="2800" dirty="0"/>
          </a:p>
          <a:p>
            <a:pPr algn="ctr"/>
            <a:r>
              <a:rPr lang="uk-UA" sz="2800" dirty="0"/>
              <a:t>Кожному значенню </a:t>
            </a:r>
            <a:r>
              <a:rPr lang="uk-UA" sz="2800" i="1" dirty="0"/>
              <a:t>х </a:t>
            </a:r>
            <a:r>
              <a:rPr lang="uk-UA" sz="2800" dirty="0"/>
              <a:t>відповідає тільки одне значення </a:t>
            </a:r>
            <a:r>
              <a:rPr lang="uk-UA" sz="2800" i="1" dirty="0"/>
              <a:t>у. </a:t>
            </a:r>
            <a:r>
              <a:rPr lang="uk-UA" sz="2800" dirty="0"/>
              <a:t>Такі залежності однієї змінної від другої називають </a:t>
            </a:r>
            <a:r>
              <a:rPr lang="uk-UA" sz="2800" b="1" i="1" u="sng" dirty="0"/>
              <a:t>функціональними </a:t>
            </a:r>
            <a:r>
              <a:rPr lang="uk-UA" sz="2800" b="1" i="1" u="sng" dirty="0" err="1"/>
              <a:t>залежностями</a:t>
            </a:r>
            <a:endParaRPr lang="ru-RU" sz="2800" dirty="0"/>
          </a:p>
        </p:txBody>
      </p:sp>
      <p:sp>
        <p:nvSpPr>
          <p:cNvPr id="8" name="Подзаголовок 3"/>
          <p:cNvSpPr txBox="1">
            <a:spLocks/>
          </p:cNvSpPr>
          <p:nvPr/>
        </p:nvSpPr>
        <p:spPr>
          <a:xfrm>
            <a:off x="2201845" y="369339"/>
            <a:ext cx="6757518"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Autofit/>
          </a:bodyPr>
          <a:lstStyle/>
          <a:p>
            <a:pPr marL="342900" lvl="0" indent="-342900" algn="ctr">
              <a:spcBef>
                <a:spcPct val="20000"/>
              </a:spcBef>
              <a:defRPr/>
            </a:pPr>
            <a:r>
              <a:rPr lang="uk-UA" sz="3200" b="1" dirty="0" smtClean="0">
                <a:solidFill>
                  <a:schemeClr val="tx2"/>
                </a:solidFill>
              </a:rPr>
              <a:t>Приклади </a:t>
            </a:r>
            <a:r>
              <a:rPr lang="uk-UA" sz="3200" b="1" dirty="0">
                <a:solidFill>
                  <a:schemeClr val="tx2"/>
                </a:solidFill>
              </a:rPr>
              <a:t>математичних </a:t>
            </a:r>
            <a:r>
              <a:rPr lang="uk-UA" sz="3200" b="1" dirty="0" smtClean="0">
                <a:solidFill>
                  <a:schemeClr val="tx2"/>
                </a:solidFill>
              </a:rPr>
              <a:t>моделей</a:t>
            </a:r>
            <a:endParaRPr kumimoji="0" lang="ru-RU" sz="3200" b="1" i="1" strike="noStrike" kern="1200" cap="none" spc="0" normalizeH="0" baseline="0" noProof="0" dirty="0">
              <a:ln>
                <a:noFill/>
              </a:ln>
              <a:solidFill>
                <a:schemeClr val="tx2"/>
              </a:solidFill>
              <a:effectLst/>
              <a:uLnTx/>
              <a:uFillTx/>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053276"/>
            <a:ext cx="1513942" cy="15139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32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043795"/>
            <a:ext cx="8604448" cy="5506934"/>
          </a:xfrm>
        </p:spPr>
        <p:txBody>
          <a:bodyPr>
            <a:normAutofit fontScale="90000"/>
          </a:bodyPr>
          <a:lstStyle/>
          <a:p>
            <a:pPr algn="l">
              <a:buClr>
                <a:schemeClr val="accent4">
                  <a:lumMod val="75000"/>
                </a:schemeClr>
              </a:buClr>
            </a:pPr>
            <a:r>
              <a:rPr lang="en-US" b="1" dirty="0" smtClean="0">
                <a:solidFill>
                  <a:schemeClr val="accent4">
                    <a:lumMod val="75000"/>
                  </a:schemeClr>
                </a:solidFill>
              </a:rPr>
              <a:t>  </a:t>
            </a:r>
            <a:r>
              <a:rPr lang="uk-UA" dirty="0" smtClean="0"/>
              <a:t>поняття </a:t>
            </a:r>
            <a:r>
              <a:rPr lang="uk-UA" dirty="0"/>
              <a:t>математичного </a:t>
            </a:r>
            <a:r>
              <a:rPr lang="uk-UA" dirty="0" smtClean="0"/>
              <a:t>моделювання</a:t>
            </a:r>
            <a:br>
              <a:rPr lang="uk-UA" dirty="0" smtClean="0"/>
            </a:br>
            <a:r>
              <a:rPr lang="uk-UA" dirty="0" smtClean="0"/>
              <a:t>  загальну </a:t>
            </a:r>
            <a:r>
              <a:rPr lang="uk-UA" dirty="0"/>
              <a:t>задачу математичного </a:t>
            </a:r>
            <a:r>
              <a:rPr lang="uk-UA" dirty="0" smtClean="0"/>
              <a:t>моделювання</a:t>
            </a:r>
            <a:br>
              <a:rPr lang="uk-UA" dirty="0" smtClean="0"/>
            </a:br>
            <a:r>
              <a:rPr lang="uk-UA" dirty="0" smtClean="0"/>
              <a:t> приклади математичних моделей</a:t>
            </a:r>
            <a:br>
              <a:rPr lang="uk-UA" dirty="0" smtClean="0"/>
            </a:br>
            <a:r>
              <a:rPr lang="uk-UA" dirty="0" smtClean="0"/>
              <a:t> уявлення </a:t>
            </a:r>
            <a:r>
              <a:rPr lang="uk-UA" dirty="0"/>
              <a:t>про функціональну залежність як математичну модель реальних процесів</a:t>
            </a:r>
            <a:r>
              <a:rPr lang="ru-RU" dirty="0" smtClean="0">
                <a:solidFill>
                  <a:srgbClr val="7030A0"/>
                </a:solidFill>
              </a:rPr>
              <a:t/>
            </a:r>
            <a:br>
              <a:rPr lang="ru-RU" dirty="0" smtClean="0">
                <a:solidFill>
                  <a:srgbClr val="7030A0"/>
                </a:solidFill>
              </a:rPr>
            </a:br>
            <a:r>
              <a:rPr lang="ru-RU" b="1" dirty="0" smtClean="0"/>
              <a:t/>
            </a:r>
            <a:br>
              <a:rPr lang="ru-RU" b="1" dirty="0" smtClean="0"/>
            </a:br>
            <a:endParaRPr lang="ru-RU" sz="1600" dirty="0"/>
          </a:p>
        </p:txBody>
      </p:sp>
      <p:pic>
        <p:nvPicPr>
          <p:cNvPr id="2050" name="Picture 2" descr="http://zhmud-s.moy.su/_si/0/s10033721.jpg"/>
          <p:cNvPicPr>
            <a:picLocks noChangeAspect="1" noChangeArrowheads="1"/>
          </p:cNvPicPr>
          <p:nvPr/>
        </p:nvPicPr>
        <p:blipFill>
          <a:blip r:embed="rId3" cstate="print"/>
          <a:srcRect t="21295" r="24401" b="20142"/>
          <a:stretch>
            <a:fillRect/>
          </a:stretch>
        </p:blipFill>
        <p:spPr bwMode="auto">
          <a:xfrm>
            <a:off x="6012160" y="5085184"/>
            <a:ext cx="2880320"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Стрелка вправо 4"/>
          <p:cNvSpPr/>
          <p:nvPr/>
        </p:nvSpPr>
        <p:spPr>
          <a:xfrm>
            <a:off x="217476" y="1124744"/>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217476" y="242088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217476" y="357301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217476" y="422108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rot="21092124">
            <a:off x="250081" y="64335"/>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sp>
        <p:nvSpPr>
          <p:cNvPr id="10" name="Подзаголовок 3"/>
          <p:cNvSpPr txBox="1">
            <a:spLocks/>
          </p:cNvSpPr>
          <p:nvPr/>
        </p:nvSpPr>
        <p:spPr>
          <a:xfrm>
            <a:off x="3203848" y="154314"/>
            <a:ext cx="5713587"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b="1" dirty="0" smtClean="0">
                <a:solidFill>
                  <a:schemeClr val="accent4">
                    <a:lumMod val="75000"/>
                  </a:schemeClr>
                </a:solidFill>
              </a:rPr>
              <a:t>В цій темі ви дізнаєтесь про:</a:t>
            </a:r>
            <a:endParaRPr lang="ru-RU" b="1" i="1" dirty="0">
              <a:solidFill>
                <a:srgbClr val="7030A0"/>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268760"/>
            <a:ext cx="6564745" cy="4940676"/>
          </a:xfrm>
        </p:spPr>
        <p:txBody>
          <a:bodyPr>
            <a:normAutofit fontScale="90000"/>
          </a:bodyPr>
          <a:lstStyle/>
          <a:p>
            <a:pPr algn="l"/>
            <a:r>
              <a:rPr lang="uk-UA" sz="2400" dirty="0"/>
              <a:t>Математика пройшла довгий і складний шлях, перед тим як стати могутньою, надзвичайно розгалуженою галуззю теоретичних знань </a:t>
            </a:r>
            <a:r>
              <a:rPr lang="uk-UA" sz="2400" dirty="0" smtClean="0"/>
              <a:t>Математики </a:t>
            </a:r>
            <a:r>
              <a:rPr lang="uk-UA" sz="2400" dirty="0"/>
              <a:t>справді не вивчають живі організми, тверді тіла, рідини, гази, елементарні частинки, планети або галактики. Вони створюють математичні моделі досліджуваних об’єктів і відношень між ними. Наприклад, геометрія Евкліда, яку вивчають в школі, є математичною моделлю навколишнього тривимірного простору. Реальним об’єктом простору зіставляються математичні абстракції, які відображають певні властивості реальних фізичних об’єктів, - точки, відрізки, прямі й інші плоскі та просторові геометричні фігури</a:t>
            </a:r>
            <a:r>
              <a:rPr lang="uk-UA" sz="2400" dirty="0" smtClean="0"/>
              <a:t>.</a:t>
            </a:r>
            <a:endParaRPr lang="ru-RU" sz="2400" dirty="0"/>
          </a:p>
        </p:txBody>
      </p:sp>
      <p:sp>
        <p:nvSpPr>
          <p:cNvPr id="4" name="Подзаголовок 3"/>
          <p:cNvSpPr>
            <a:spLocks noGrp="1"/>
          </p:cNvSpPr>
          <p:nvPr>
            <p:ph type="subTitle" idx="1"/>
          </p:nvPr>
        </p:nvSpPr>
        <p:spPr>
          <a:xfrm>
            <a:off x="4692029" y="404664"/>
            <a:ext cx="4248472" cy="720080"/>
          </a:xfr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rmAutofit/>
          </a:bodyPr>
          <a:lstStyle/>
          <a:p>
            <a:r>
              <a:rPr lang="uk-UA" b="1" dirty="0" smtClean="0">
                <a:solidFill>
                  <a:schemeClr val="accent4">
                    <a:lumMod val="75000"/>
                  </a:schemeClr>
                </a:solidFill>
              </a:rPr>
              <a:t>Історичні  відомості </a:t>
            </a:r>
            <a:endParaRPr lang="ru-RU" b="1" i="1" dirty="0">
              <a:solidFill>
                <a:srgbClr val="7030A0"/>
              </a:solidFill>
            </a:endParaRPr>
          </a:p>
        </p:txBody>
      </p:sp>
      <p:sp>
        <p:nvSpPr>
          <p:cNvPr id="8" name="Прямоугольник 7"/>
          <p:cNvSpPr/>
          <p:nvPr/>
        </p:nvSpPr>
        <p:spPr>
          <a:xfrm>
            <a:off x="251520" y="1268760"/>
            <a:ext cx="8640960" cy="430887"/>
          </a:xfrm>
          <a:prstGeom prst="rect">
            <a:avLst/>
          </a:prstGeom>
          <a:noFill/>
        </p:spPr>
        <p:txBody>
          <a:bodyPr wrap="square" lIns="91440" tIns="45720" rIns="91440" bIns="45720">
            <a:spAutoFit/>
          </a:bodyPr>
          <a:lstStyle/>
          <a:p>
            <a:r>
              <a:rPr lang="uk-UA" sz="2200" dirty="0" smtClean="0"/>
              <a:t>.</a:t>
            </a:r>
            <a:endParaRPr lang="ru-RU"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265" y="3356992"/>
            <a:ext cx="1788183" cy="211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738247" y="5475165"/>
            <a:ext cx="1944217" cy="215444"/>
          </a:xfrm>
          <a:prstGeom prst="rect">
            <a:avLst/>
          </a:prstGeom>
        </p:spPr>
        <p:txBody>
          <a:bodyPr wrap="square">
            <a:spAutoFit/>
          </a:bodyPr>
          <a:lstStyle/>
          <a:p>
            <a:r>
              <a:rPr lang="en-US" sz="800" dirty="0"/>
              <a:t>https://cutt.ly/bL6nmhZ</a:t>
            </a:r>
            <a:endParaRPr lang="ru-RU" sz="800" dirty="0"/>
          </a:p>
        </p:txBody>
      </p:sp>
      <p:sp>
        <p:nvSpPr>
          <p:cNvPr id="10" name="Прямоугольник 9"/>
          <p:cNvSpPr/>
          <p:nvPr/>
        </p:nvSpPr>
        <p:spPr>
          <a:xfrm rot="21092124">
            <a:off x="60416" y="280360"/>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Подзаголовок 3"/>
          <p:cNvSpPr txBox="1">
            <a:spLocks/>
          </p:cNvSpPr>
          <p:nvPr/>
        </p:nvSpPr>
        <p:spPr>
          <a:xfrm>
            <a:off x="4906704" y="404664"/>
            <a:ext cx="4104456"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uk-UA"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Історичні  </a:t>
            </a:r>
            <a:r>
              <a:rPr kumimoji="0" lang="uk-UA"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відомості</a:t>
            </a:r>
            <a:endParaRPr kumimoji="0" lang="ru-RU" sz="3200" b="1" i="1" u="none" strike="noStrike" kern="1200" cap="none" spc="0" normalizeH="0" baseline="0" noProof="0" dirty="0">
              <a:ln>
                <a:noFill/>
              </a:ln>
              <a:solidFill>
                <a:srgbClr val="7030A0"/>
              </a:solidFill>
              <a:effectLst/>
              <a:uLnTx/>
              <a:uFillTx/>
              <a:latin typeface="+mn-lt"/>
              <a:ea typeface="+mn-ea"/>
              <a:cs typeface="+mn-cs"/>
            </a:endParaRPr>
          </a:p>
        </p:txBody>
      </p:sp>
      <p:sp>
        <p:nvSpPr>
          <p:cNvPr id="16385" name="Rectangle 1"/>
          <p:cNvSpPr>
            <a:spLocks noChangeArrowheads="1"/>
          </p:cNvSpPr>
          <p:nvPr/>
        </p:nvSpPr>
        <p:spPr bwMode="auto">
          <a:xfrm>
            <a:off x="273086" y="1158276"/>
            <a:ext cx="885801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000" dirty="0"/>
              <a:t>Математичні задачі – це задачі, в яких об’єктами є математичні об’єкти (фігури, числа). Прикладні задачі – це задачі, умови яких містять нематематичні поняття. (Або це задачі, в яких об’єктам є реально існуючі об’єкти</a:t>
            </a:r>
            <a:r>
              <a:rPr lang="uk-UA" sz="2000" dirty="0" smtClean="0"/>
              <a:t>.)</a:t>
            </a:r>
          </a:p>
          <a:p>
            <a:r>
              <a:rPr lang="uk-UA" sz="2000" dirty="0"/>
              <a:t>Розв’язуючи прикладну задачу математичними методами, спочатку створюють її </a:t>
            </a:r>
            <a:r>
              <a:rPr lang="uk-UA" sz="2000" i="1" dirty="0"/>
              <a:t>математичну модель.</a:t>
            </a:r>
            <a:endParaRPr lang="ru-RU" sz="2000" dirty="0"/>
          </a:p>
          <a:p>
            <a:r>
              <a:rPr lang="uk-UA" sz="2000" dirty="0"/>
              <a:t>Із поняттям «модель» (</a:t>
            </a:r>
            <a:r>
              <a:rPr lang="en-US" sz="2000" dirty="0" err="1"/>
              <a:t>modele</a:t>
            </a:r>
            <a:r>
              <a:rPr lang="uk-UA" sz="2000" dirty="0"/>
              <a:t> – зразок. копія) ви зустрічалися, розглядаючи моделі літака, автомобіля, піраміди, кулі тощо. Основна властивість кожної моделі полягає в тому, що вона відображає найсуттєвіші властивості оригіналу. </a:t>
            </a:r>
            <a:endParaRPr lang="uk-UA" sz="2000" dirty="0" smtClean="0"/>
          </a:p>
          <a:p>
            <a:r>
              <a:rPr lang="uk-UA" sz="2000" i="1" dirty="0" smtClean="0"/>
              <a:t>Математична </a:t>
            </a:r>
            <a:r>
              <a:rPr lang="uk-UA" sz="2000" i="1" dirty="0"/>
              <a:t>модель – </a:t>
            </a:r>
            <a:r>
              <a:rPr lang="uk-UA" sz="2000" dirty="0"/>
              <a:t>це опис якогось реального </a:t>
            </a:r>
            <a:r>
              <a:rPr lang="uk-UA" sz="2000" dirty="0" smtClean="0"/>
              <a:t>                                                        об’єкта </a:t>
            </a:r>
            <a:r>
              <a:rPr lang="uk-UA" sz="2000" dirty="0"/>
              <a:t>або процесу мовою математичних понять, </a:t>
            </a:r>
            <a:r>
              <a:rPr lang="uk-UA" sz="2000" dirty="0" smtClean="0"/>
              <a:t>                                                     формул</a:t>
            </a:r>
            <a:r>
              <a:rPr lang="uk-UA" sz="2000" dirty="0"/>
              <a:t>, рівнянь тощо, що є записами законів </a:t>
            </a:r>
            <a:r>
              <a:rPr lang="uk-UA" sz="2000" dirty="0" smtClean="0"/>
              <a:t>                                                          природи</a:t>
            </a:r>
            <a:r>
              <a:rPr lang="uk-UA" sz="2000" dirty="0"/>
              <a:t>, </a:t>
            </a:r>
            <a:r>
              <a:rPr lang="uk-UA" sz="2000" dirty="0" smtClean="0"/>
              <a:t>які </a:t>
            </a:r>
            <a:r>
              <a:rPr lang="uk-UA" sz="2000" dirty="0"/>
              <a:t>керують досліджуваним об’єктом </a:t>
            </a:r>
            <a:r>
              <a:rPr lang="uk-UA" sz="2000" dirty="0" smtClean="0"/>
              <a:t>                                                                     чи </a:t>
            </a:r>
            <a:r>
              <a:rPr lang="uk-UA" sz="2000" dirty="0"/>
              <a:t>явищем</a:t>
            </a:r>
            <a:endParaRPr lang="ru-RU" sz="2000" dirty="0"/>
          </a:p>
        </p:txBody>
      </p:sp>
      <p:sp>
        <p:nvSpPr>
          <p:cNvPr id="6" name="Прямоугольник 5"/>
          <p:cNvSpPr/>
          <p:nvPr/>
        </p:nvSpPr>
        <p:spPr>
          <a:xfrm rot="21151991">
            <a:off x="139866" y="367032"/>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676" y="3933056"/>
            <a:ext cx="2587487" cy="242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092280" y="6361777"/>
            <a:ext cx="1157689" cy="215444"/>
          </a:xfrm>
          <a:prstGeom prst="rect">
            <a:avLst/>
          </a:prstGeom>
        </p:spPr>
        <p:txBody>
          <a:bodyPr wrap="none">
            <a:spAutoFit/>
          </a:bodyPr>
          <a:lstStyle/>
          <a:p>
            <a:r>
              <a:rPr lang="en-US" sz="800" dirty="0"/>
              <a:t>https://cutt.ly/SL6Wjs0</a:t>
            </a:r>
            <a:endParaRPr lang="ru-RU"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Подзаголовок 3"/>
          <p:cNvSpPr txBox="1">
            <a:spLocks/>
          </p:cNvSpPr>
          <p:nvPr/>
        </p:nvSpPr>
        <p:spPr>
          <a:xfrm>
            <a:off x="4211960" y="332656"/>
            <a:ext cx="4600600"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uk-UA"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Історичні  </a:t>
            </a:r>
            <a:r>
              <a:rPr kumimoji="0" lang="uk-UA"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відомості</a:t>
            </a:r>
            <a:endParaRPr kumimoji="0" lang="ru-RU" sz="3200" b="1" i="1" u="none" strike="noStrike" kern="1200" cap="none" spc="0" normalizeH="0" baseline="0" noProof="0" dirty="0">
              <a:ln>
                <a:noFill/>
              </a:ln>
              <a:solidFill>
                <a:srgbClr val="7030A0"/>
              </a:solidFill>
              <a:effectLst/>
              <a:uLnTx/>
              <a:uFillTx/>
              <a:latin typeface="+mn-lt"/>
              <a:ea typeface="+mn-ea"/>
              <a:cs typeface="+mn-cs"/>
            </a:endParaRPr>
          </a:p>
        </p:txBody>
      </p:sp>
      <p:sp>
        <p:nvSpPr>
          <p:cNvPr id="4" name="Прямоугольник 3"/>
          <p:cNvSpPr/>
          <p:nvPr/>
        </p:nvSpPr>
        <p:spPr>
          <a:xfrm>
            <a:off x="40569" y="1090419"/>
            <a:ext cx="6255078" cy="5693866"/>
          </a:xfrm>
          <a:prstGeom prst="rect">
            <a:avLst/>
          </a:prstGeom>
        </p:spPr>
        <p:txBody>
          <a:bodyPr wrap="square">
            <a:spAutoFit/>
          </a:bodyPr>
          <a:lstStyle/>
          <a:p>
            <a:r>
              <a:rPr lang="uk-UA" sz="2600" dirty="0"/>
              <a:t>Існує ціла наука – прикладна математика. Їй уже кілька тисячоліть. Учені стародавнього Єгипту обчислювали площі полів, об’єми приміщень тощо, уся математика тоді була </a:t>
            </a:r>
            <a:r>
              <a:rPr lang="uk-UA" sz="2600" dirty="0" err="1" smtClean="0"/>
              <a:t>прикладною.У</a:t>
            </a:r>
            <a:r>
              <a:rPr lang="uk-UA" sz="2600" dirty="0" smtClean="0"/>
              <a:t> </a:t>
            </a:r>
            <a:r>
              <a:rPr lang="en-US" sz="2600" dirty="0"/>
              <a:t>V</a:t>
            </a:r>
            <a:r>
              <a:rPr lang="ru-RU" sz="2600" dirty="0"/>
              <a:t>-</a:t>
            </a:r>
            <a:r>
              <a:rPr lang="en-US" sz="2600" dirty="0"/>
              <a:t>IV </a:t>
            </a:r>
            <a:r>
              <a:rPr lang="uk-UA" sz="2600" dirty="0"/>
              <a:t>ст. до н.е. в Греції почала створюватися теоретична (чиста) </a:t>
            </a:r>
            <a:r>
              <a:rPr lang="uk-UA" sz="2600" dirty="0" smtClean="0"/>
              <a:t>математика. Значний </a:t>
            </a:r>
            <a:r>
              <a:rPr lang="uk-UA" sz="2600" dirty="0"/>
              <a:t>вклад у розвиток прикладної математики </a:t>
            </a:r>
            <a:r>
              <a:rPr lang="uk-UA" sz="2600" dirty="0" err="1"/>
              <a:t>вніс</a:t>
            </a:r>
            <a:r>
              <a:rPr lang="uk-UA" sz="2600" dirty="0"/>
              <a:t> український математик Михайло Кравчук – академік всеукраїнської академії наук, її вчений секретар, якого у 1938 році безпідставно репресували й засадили на Колиму, де він і загинув. </a:t>
            </a:r>
            <a:endParaRPr lang="ru-RU" sz="2600" dirty="0"/>
          </a:p>
          <a:p>
            <a:pPr algn="just"/>
            <a:endParaRPr lang="ru-RU" sz="2600" dirty="0"/>
          </a:p>
        </p:txBody>
      </p:sp>
      <p:sp>
        <p:nvSpPr>
          <p:cNvPr id="18434" name="AutoShape 2" descr="data:image/jpeg;base64,/9j/4AAQSkZJRgABAQAAAQABAAD/2wCEAAkGBhQSERUUExQWFRQUGRwYGRUVFBYWGBwYGRgcHhgWHRcbHCYgFxkjGhcXHzIgIycpLSwuHB4xNTAqNSYrLCkBCQoKBQUFDQUFDSkYEhgpKSkpKSkpKSkpKSkpKSkpKSkpKSkpKSkpKSkpKSkpKSkpKSkpKSkpKSkpKSkpKSkpKf/AABEIAKAAeAMBIgACEQEDEQH/xAAcAAABBAMBAAAAAAAAAAAAAAAEAwUGBwABAgj/xAA+EAABAwIEAwYDBgUCBwEAAAABAgMRACEEBRIxBkFREyJhcYGRocHwBzJCUrHRFCMzYuFy8SRDRHOSorIW/8QAFAEBAAAAAAAAAAAAAAAAAAAAAP/EABQRAQAAAAAAAAAAAAAAAAAAAAD/2gAMAwEAAhEDEQA/AK2cBrkJrvwrAKDK5jnXcVsJoEymugmlQ3XaWaBJCK32VEJZrYaoBiiuFJo1WHPQ+xpLRQCaawJonsq47OgR01milYrKDjTWV0pNZQYK6ArrTWwL0GtNdpRXSUU95JkYcBUskJ5BIJJ+oiBv4RQNmEwalkJSCVHkBc1I8t4Md1JU6ghFpiST4W39DUsyHJQg9xlLYIutxWpZB8LgDwqZIwiANS9k3Kl235DpymKCJYnJWUtQhvSuB+VIT1skEqPvUZawv8PiApSQoGxUbwDuRIsd6tJl1pVkoIHVCAAfe59aAzTIu31J06Un8RA1DrA8fH2FACxkGFdb1SgKV0lZv5m9qhXFH2fhqVoWhH5R3yT4qCEECrDwXCoaA7NSkEDlEfHet43GutfeSHU8ySZ9tqDz49iy2YcSReNQkifal2VpVdJB8qur+Gwj2stJZ7cp2dB1T00AAAeU8zeqlz9stPd5oNKB0KCSNPgbG1o86BvU3WlJHKii3SfZ0CBRWUtEVlAnFdJTWBNLoReg7ZQJE7EiYHwHX/arA4eycuqgkwlV0Nm3KNbnWwAAEWgdahGAQe0TBCd+8qIT3T3j5b1c3BjQDKdCAhA/EbFSiLuQfPu+dA9pSlhsTAgWSkAQI2H702NFWIVqUIQPuoGw8fOiOJXQhuAdyAVE3Ph/iusuUAlMdKB0wuESBsKJMUilVqTWDyoOXzemzHtgg0U+6RvQbrk0EJzzClC0uIlLjZCkqHheD9frTXx1w+rFNofa06lASlMpCiJKSLWkTY+nOpNnzJAJ2i450x4DMdDL6Ce40q/glY1IIPgSR/49KCCM3AO31tWlJreDOoE8iTHv5UupAoA1IrdLrZ3rdAG2miAi1cIb2NLITegVwSkpcbLn3AqVeQEx5WirP4cxrr6UOqUpOsnQgD8CR96fwpAA2FyTVYMshS0I/MoD6/SrV+zvEKd7V6JQElDaZ/Cg7nqVHn0EUCuZtqgdorWsqCRPIDdIGwA8Ocb3NO2CP3QOVC8T4TQGXBsHDqN9lp7p9x8aOyVqb+1ApmOeNYeA4salGANtyJJPgDNR7MvtJabWkNtLeBEqIOiJ2idzF6IzvAS8lXZFwzCQbJ1cipW6UjcxfpUUxLONdU+MShlltq6FhCkajyCFTfneLiOtBIMNx83ilhCG1JVOyjeOVOWLzFvDwt9WhG2qJvyFMeRZaG0IdMhavzRITNtuoAPtR3H+VF3DNOC+ggkEwL2meUHnQJZjmLWJSQw+ydI1FOohUW6i1yKh+DQXDimhB7VCEiesGCTyEgD1pHMMuxCQ6lbDDKG0jQ6gLCln8qVEnVIvMAeRofJcYphxTpBUhISlaTzbXYK8wrT8KBpYy5bH8txJQoE2IiY5g8xWyPqaeOO+IUFDehQUAoC/3heLj80Hcbg3vTORa1BqK1W6ygTjlSiEV2TbatEn6PtQE5SmHkruEt94q6GQEjxJvare4Gy3sMOhIi5UoEcwVfCe6arHD4MJBQZCQYUsCe9HeIvdXISYSPExVn5fnaUNI0oMISIA5Adegskaj40DtnqwrDrExI58pt+/sKY+EsX/ACkSZkC9RLOuLHMVOHw516oClpnTYkqg9JMelSLLEhtCEp2SAmfIfvQTB9AWmPX2ppxOQIUdSgkwdr/Ou2sXA8qRfxxvQI4wIBAMybAAEn0Arp1BdwrrUX0mAfH/ADQmMw7zaA62Apy5KSRsR3QJ5zc1HkcW4zDLP8ShrvggdnJV4AgiPagSwuSNuNalyFo7qhyBTuL/AC60lw22FvYhMCNAJ1CQe8RpUOaTf2FN+XZ86tTpc/GZjYDePO1JZLilpexOm4LWna0jvQek3E0EFznLSrGqQgnswdW+w6X6bU9EULglalur6qIvvb/NGTQcxe21ZXQNboOVA7dfClsEuHAZiJI847vxiuTt86RKSRQWFwo6280y2YgI1EdVJSYCupCtVutCfaq86ClDX9JSEk6baidyoD0t4iorwshxs/eUlM91YGqDymBMEVZiB2zQLaytIlJ7k8haT90aiRHSgqnKHMRg/ukAOeAi/MTsRVj5C2rsEgqlUTqPOSTUN4hywoUCFgysIsNlcgpIJg/re1SDIsfCW9QIg6VTyI/f5UElwmIJsTR6UEqEe1R9x3s3PAmx5U8M44GCCKATNeIilxSUsvOFJ0jQ2qFKHIKNhHnTBnGLd/qu4F0riNJIKY66uR8vhUudWpSYChH5T8dqjuNyAKKit0mbiSojyoIvlSNaVO6VJQmQNQIvBt4wYoXhrHf8Y4yTZwA+oIv7fpRz+JCUlmd1GT/aNzHkKg2Bx5cxbimgokmEKGwTtPSgd2CCmR1V/wDRro2o1nAhKQkbAfXzpJ1mgHRvWV0hqa3QaJt5/OpP/wDlEIwgdWoF1XIqAAB57ifPwimTB4UKcQn+4DwqeZ9hWMI0r8TyhItLYIUCmRyFrHY0A3DnDzh/mLaKmkj+XCilJAAuUAg3udXxiinWGAO1bLjevWlaA4tICkjVcBUXBj2joRc0+0Iqw47FBbWqO4QFJO8ju3GxI6xVV5jxK4ErU4YWo2SAR1G3Ug3POB0oCc3zkF3swswXCncn7jncVJvsfS/WrfRw5/FNB0EJfUkBW+hzT+I/kciAd58d681sqUtRMyd/WvUP2Z5qjEYNtSTMpGoT3gQIk9RINAxHELZPY4tspT+FZuL/AN21KOYJlRELUmOh+N6sTE4YLQUqSlxCrFKgNv0NQrOeAE/9O6WRybdBW3PQKmU+9A0ZgxiGv6Cg4kj8RAVPj186jWOzXGayFdyLRaI+fnTvj+DczQdIS2uxIKVwLcrxBI5VXWeYfFl4svqU0oCdBBTIifM0A3Eecf8AKbUVE2Wv5COVG8H4PQ4of2JmTMHn+9RV/BEKQEE/zB3T8IqecK5Wppslz7y/gAIA+dA8lNcKZETSykRWkz1FAIrCXmsp2w7diDE+nWsoGosFIkbgyD5bGaehxElzT2yXC4myexISSdheeYse6Z6UHh8Kt06UJF9zyHrUoyrI0MiQNS4gqPy6CgaHModKDIDKCLNpgqAO8q/MdrcrWqo+Lct7N6AZ1f7elXhnWJ0osb1VnGOEBU0vkZ360EXwuXKTCql/BvFKsA5qAWrDrusIsttRsVp6jaxsaGwLIWncSAN9h9GiDhI2t4UF95NninmEvNqRiG1T3kHSq3XlPUGIrWa5gQmFB5KVcuyC/imqT4dzdzCOqUyssk7pgFpf+tB5x+IXqxch+1VuAjGo7G/ddEqb8O9uPWgdOHOKW1qOEeUdUw2pQUjUOSZVsscutb4z4Lbx6dDsIfSP5OJAi/5Vft7U54pjDYxGmUk7oWmCDzBBFj5bil8oxOtBZdupB0T1jY/6og0HmTiXh5/BOJZfSUKTq0nqJkKSeaZ5+hinnIuJJSEPGFiDeIVOxB+VXrxXwejHYdTL+6ZLTwAKkmPqRzrzfnmRuYRwsvC6fukTpUgmygek+1BYDKwoWiKKbw30KrDDvutEqaUQLQDceoqVcP8AFYcOlY0r9gfjagkymoFbrFYgRWUEkaS2ynSANI9yfXnN6AxnEIAJTb4+nxpN9GrcmJ5Hzm1NOYMITCov7+cUDdm+dqV4C8bCmzPGC5g0r30KB9Dbaks4dSTYX28el/ga7yE9oy8wbqiUjy2oGHJsaUKItBIkHoTUkLoJGm1og9Qem3M1FSNChI3Meh2pywuIlJB3GxoJI0yh3uylO8EjmY5cudApxPZqLSxINiLEfsRSTLpsobi/wo/NGg8wh5A7ye64BeCOfkRQN7ra2FBbDi2ibjsydOof2G30asD7PuN3HH0M4sAreB0uhOnUU9U/hVtt0qE5JiGtSS/qLaT34JsIMeMTvWY7OG+2U9hRLeEWhxMAgBJ/qpvci838aD0WZ0+IqovtpyULwoeSLsri24Qsfpqq18sxgdaQ4m4WkEeokVHOK8rDrb7B2ebOn/Vy/wDYfGg85NLs2rkoQfMb/pSOaYfSra3Ig3+v8Uq00exKY77SyI8ZP+aPxDGpsTegP4ezoqT2SzKgJCuo/cVlReC2tJB7yDI5Wm4rKCwnc4USf9xNBY7NiCLzI57eI8aEQINx70njmtV9uVqAfML3SZj6+VcZbjCziELSYnny32ojBsEgpI8Lj2ppcaOlSYIUg2MHnQH8VZdpWFD7jl/Im8eFNrLsEeP6j/FP+DJxOFLagZSJvvP1eo63hVTpIMgwfMHceBFBIchxAmCLKsad8Gv+HdUkglp0AEctrGo7gEEEHr0O31apKVBxuFb9T15KHr+tABicKcM9O6DceXT5U+YZpvs1ISBC+URIIjc+fvypFxCXGglRBKdje9oF+VEZO0yUO9u8tASnuITpE3I1GekCw6zQTX7I86KsMvDL/qYVZb80G6DHlPtUszxmUBY3QfgfoVTH2d5v2eZJUonTigplRNpWCS0r1gCfGr10BQvsoXoPOPF2UhnMHkxCH4eR67j0M0A213Y5AVZf2rZAf4dD4Eqwy7/9tZg/GKgKW+6ojmLfXrQR7MsGDPv8DWU64vBncX2B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6" name="AutoShape 4" descr="data:image/jpeg;base64,/9j/4AAQSkZJRgABAQAAAQABAAD/2wCEAAkGBhQSERUUExQWFRQUGRwYGRUVFBYWGBwYGRgcHhgWHRcbHCYgFxkjGhcXHzIgIycpLSwuHB4xNTAqNSYrLCkBCQoKBQUFDQUFDSkYEhgpKSkpKSkpKSkpKSkpKSkpKSkpKSkpKSkpKSkpKSkpKSkpKSkpKSkpKSkpKSkpKSkpKf/AABEIAKAAeAMBIgACEQEDEQH/xAAcAAABBAMBAAAAAAAAAAAAAAAEAwUGBwABAgj/xAA+EAABAwIEAwYDBgUCBwEAAAABAgMRACEEBRIxBkFREyJhcYGRocHwBzJCUrHRFCMzYuFy8SRDRHOSorIW/8QAFAEBAAAAAAAAAAAAAAAAAAAAAP/EABQRAQAAAAAAAAAAAAAAAAAAAAD/2gAMAwEAAhEDEQA/AK2cBrkJrvwrAKDK5jnXcVsJoEymugmlQ3XaWaBJCK32VEJZrYaoBiiuFJo1WHPQ+xpLRQCaawJonsq47OgR01milYrKDjTWV0pNZQYK6ArrTWwL0GtNdpRXSUU95JkYcBUskJ5BIJJ+oiBv4RQNmEwalkJSCVHkBc1I8t4Md1JU6ghFpiST4W39DUsyHJQg9xlLYIutxWpZB8LgDwqZIwiANS9k3Kl235DpymKCJYnJWUtQhvSuB+VIT1skEqPvUZawv8PiApSQoGxUbwDuRIsd6tJl1pVkoIHVCAAfe59aAzTIu31J06Un8RA1DrA8fH2FACxkGFdb1SgKV0lZv5m9qhXFH2fhqVoWhH5R3yT4qCEECrDwXCoaA7NSkEDlEfHet43GutfeSHU8ySZ9tqDz49iy2YcSReNQkifal2VpVdJB8qur+Gwj2stJZ7cp2dB1T00AAAeU8zeqlz9stPd5oNKB0KCSNPgbG1o86BvU3WlJHKii3SfZ0CBRWUtEVlAnFdJTWBNLoReg7ZQJE7EiYHwHX/arA4eycuqgkwlV0Nm3KNbnWwAAEWgdahGAQe0TBCd+8qIT3T3j5b1c3BjQDKdCAhA/EbFSiLuQfPu+dA9pSlhsTAgWSkAQI2H702NFWIVqUIQPuoGw8fOiOJXQhuAdyAVE3Ph/iusuUAlMdKB0wuESBsKJMUilVqTWDyoOXzemzHtgg0U+6RvQbrk0EJzzClC0uIlLjZCkqHheD9frTXx1w+rFNofa06lASlMpCiJKSLWkTY+nOpNnzJAJ2i450x4DMdDL6Ce40q/glY1IIPgSR/49KCCM3AO31tWlJreDOoE8iTHv5UupAoA1IrdLrZ3rdAG2miAi1cIb2NLITegVwSkpcbLn3AqVeQEx5WirP4cxrr6UOqUpOsnQgD8CR96fwpAA2FyTVYMshS0I/MoD6/SrV+zvEKd7V6JQElDaZ/Cg7nqVHn0EUCuZtqgdorWsqCRPIDdIGwA8Ocb3NO2CP3QOVC8T4TQGXBsHDqN9lp7p9x8aOyVqb+1ApmOeNYeA4salGANtyJJPgDNR7MvtJabWkNtLeBEqIOiJ2idzF6IzvAS8lXZFwzCQbJ1cipW6UjcxfpUUxLONdU+MShlltq6FhCkajyCFTfneLiOtBIMNx83ilhCG1JVOyjeOVOWLzFvDwt9WhG2qJvyFMeRZaG0IdMhavzRITNtuoAPtR3H+VF3DNOC+ggkEwL2meUHnQJZjmLWJSQw+ydI1FOohUW6i1yKh+DQXDimhB7VCEiesGCTyEgD1pHMMuxCQ6lbDDKG0jQ6gLCln8qVEnVIvMAeRofJcYphxTpBUhISlaTzbXYK8wrT8KBpYy5bH8txJQoE2IiY5g8xWyPqaeOO+IUFDehQUAoC/3heLj80Hcbg3vTORa1BqK1W6ygTjlSiEV2TbatEn6PtQE5SmHkruEt94q6GQEjxJvare4Gy3sMOhIi5UoEcwVfCe6arHD4MJBQZCQYUsCe9HeIvdXISYSPExVn5fnaUNI0oMISIA5Adegskaj40DtnqwrDrExI58pt+/sKY+EsX/ACkSZkC9RLOuLHMVOHw516oClpnTYkqg9JMelSLLEhtCEp2SAmfIfvQTB9AWmPX2ppxOQIUdSgkwdr/Ou2sXA8qRfxxvQI4wIBAMybAAEn0Arp1BdwrrUX0mAfH/ADQmMw7zaA62Apy5KSRsR3QJ5zc1HkcW4zDLP8ShrvggdnJV4AgiPagSwuSNuNalyFo7qhyBTuL/AC60lw22FvYhMCNAJ1CQe8RpUOaTf2FN+XZ86tTpc/GZjYDePO1JZLilpexOm4LWna0jvQek3E0EFznLSrGqQgnswdW+w6X6bU9EULglalur6qIvvb/NGTQcxe21ZXQNboOVA7dfClsEuHAZiJI847vxiuTt86RKSRQWFwo6280y2YgI1EdVJSYCupCtVutCfaq86ClDX9JSEk6baidyoD0t4iorwshxs/eUlM91YGqDymBMEVZiB2zQLaytIlJ7k8haT90aiRHSgqnKHMRg/ukAOeAi/MTsRVj5C2rsEgqlUTqPOSTUN4hywoUCFgysIsNlcgpIJg/re1SDIsfCW9QIg6VTyI/f5UElwmIJsTR6UEqEe1R9x3s3PAmx5U8M44GCCKATNeIilxSUsvOFJ0jQ2qFKHIKNhHnTBnGLd/qu4F0riNJIKY66uR8vhUudWpSYChH5T8dqjuNyAKKit0mbiSojyoIvlSNaVO6VJQmQNQIvBt4wYoXhrHf8Y4yTZwA+oIv7fpRz+JCUlmd1GT/aNzHkKg2Bx5cxbimgokmEKGwTtPSgd2CCmR1V/wDRro2o1nAhKQkbAfXzpJ1mgHRvWV0hqa3QaJt5/OpP/wDlEIwgdWoF1XIqAAB57ifPwimTB4UKcQn+4DwqeZ9hWMI0r8TyhItLYIUCmRyFrHY0A3DnDzh/mLaKmkj+XCilJAAuUAg3udXxiinWGAO1bLjevWlaA4tICkjVcBUXBj2joRc0+0Iqw47FBbWqO4QFJO8ju3GxI6xVV5jxK4ErU4YWo2SAR1G3Ug3POB0oCc3zkF3swswXCncn7jncVJvsfS/WrfRw5/FNB0EJfUkBW+hzT+I/kciAd58d681sqUtRMyd/WvUP2Z5qjEYNtSTMpGoT3gQIk9RINAxHELZPY4tspT+FZuL/AN21KOYJlRELUmOh+N6sTE4YLQUqSlxCrFKgNv0NQrOeAE/9O6WRybdBW3PQKmU+9A0ZgxiGv6Cg4kj8RAVPj186jWOzXGayFdyLRaI+fnTvj+DczQdIS2uxIKVwLcrxBI5VXWeYfFl4svqU0oCdBBTIifM0A3Eecf8AKbUVE2Wv5COVG8H4PQ4of2JmTMHn+9RV/BEKQEE/zB3T8IqecK5Wppslz7y/gAIA+dA8lNcKZETSykRWkz1FAIrCXmsp2w7diDE+nWsoGosFIkbgyD5bGaehxElzT2yXC4myexISSdheeYse6Z6UHh8Kt06UJF9zyHrUoyrI0MiQNS4gqPy6CgaHModKDIDKCLNpgqAO8q/MdrcrWqo+Lct7N6AZ1f7elXhnWJ0osb1VnGOEBU0vkZ360EXwuXKTCql/BvFKsA5qAWrDrusIsttRsVp6jaxsaGwLIWncSAN9h9GiDhI2t4UF95NninmEvNqRiG1T3kHSq3XlPUGIrWa5gQmFB5KVcuyC/imqT4dzdzCOqUyssk7pgFpf+tB5x+IXqxch+1VuAjGo7G/ddEqb8O9uPWgdOHOKW1qOEeUdUw2pQUjUOSZVsscutb4z4Lbx6dDsIfSP5OJAi/5Vft7U54pjDYxGmUk7oWmCDzBBFj5bil8oxOtBZdupB0T1jY/6og0HmTiXh5/BOJZfSUKTq0nqJkKSeaZ5+hinnIuJJSEPGFiDeIVOxB+VXrxXwejHYdTL+6ZLTwAKkmPqRzrzfnmRuYRwsvC6fukTpUgmygek+1BYDKwoWiKKbw30KrDDvutEqaUQLQDceoqVcP8AFYcOlY0r9gfjagkymoFbrFYgRWUEkaS2ynSANI9yfXnN6AxnEIAJTb4+nxpN9GrcmJ5Hzm1NOYMITCov7+cUDdm+dqV4C8bCmzPGC5g0r30KB9Dbaks4dSTYX28el/ga7yE9oy8wbqiUjy2oGHJsaUKItBIkHoTUkLoJGm1og9Qem3M1FSNChI3Meh2pywuIlJB3GxoJI0yh3uylO8EjmY5cudApxPZqLSxINiLEfsRSTLpsobi/wo/NGg8wh5A7ye64BeCOfkRQN7ra2FBbDi2ibjsydOof2G30asD7PuN3HH0M4sAreB0uhOnUU9U/hVtt0qE5JiGtSS/qLaT34JsIMeMTvWY7OG+2U9hRLeEWhxMAgBJ/qpvci838aD0WZ0+IqovtpyULwoeSLsri24Qsfpqq18sxgdaQ4m4WkEeokVHOK8rDrb7B2ebOn/Vy/wDYfGg85NLs2rkoQfMb/pSOaYfSra3Ig3+v8Uq00exKY77SyI8ZP+aPxDGpsTegP4ezoqT2SzKgJCuo/cVlReC2tJB7yDI5Wm4rKCwnc4USf9xNBY7NiCLzI57eI8aEQINx70njmtV9uVqAfML3SZj6+VcZbjCziELSYnny32ojBsEgpI8Lj2ppcaOlSYIUg2MHnQH8VZdpWFD7jl/Im8eFNrLsEeP6j/FP+DJxOFLagZSJvvP1eo63hVTpIMgwfMHceBFBIchxAmCLKsad8Gv+HdUkglp0AEctrGo7gEEEHr0O31apKVBxuFb9T15KHr+tABicKcM9O6DceXT5U+YZpvs1ISBC+URIIjc+fvypFxCXGglRBKdje9oF+VEZO0yUO9u8tASnuITpE3I1GekCw6zQTX7I86KsMvDL/qYVZb80G6DHlPtUszxmUBY3QfgfoVTH2d5v2eZJUonTigplRNpWCS0r1gCfGr10BQvsoXoPOPF2UhnMHkxCH4eR67j0M0A213Y5AVZf2rZAf4dD4Eqwy7/9tZg/GKgKW+6ojmLfXrQR7MsGDPv8DWU64vBncX2Br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826" y="2360265"/>
            <a:ext cx="2505075" cy="322897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Прямоугольник 2"/>
          <p:cNvSpPr/>
          <p:nvPr/>
        </p:nvSpPr>
        <p:spPr>
          <a:xfrm>
            <a:off x="7308304" y="5589240"/>
            <a:ext cx="1148071" cy="215444"/>
          </a:xfrm>
          <a:prstGeom prst="rect">
            <a:avLst/>
          </a:prstGeom>
        </p:spPr>
        <p:txBody>
          <a:bodyPr wrap="none">
            <a:spAutoFit/>
          </a:bodyPr>
          <a:lstStyle/>
          <a:p>
            <a:r>
              <a:rPr lang="en-US" sz="800" dirty="0"/>
              <a:t>https://cutt.ly/qL6Ezxb</a:t>
            </a:r>
            <a:endParaRPr lang="ru-RU" sz="800" dirty="0"/>
          </a:p>
        </p:txBody>
      </p:sp>
      <p:sp>
        <p:nvSpPr>
          <p:cNvPr id="11" name="Прямоугольник 10"/>
          <p:cNvSpPr/>
          <p:nvPr/>
        </p:nvSpPr>
        <p:spPr>
          <a:xfrm rot="21092124">
            <a:off x="60416" y="280360"/>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Подзаголовок 3"/>
          <p:cNvSpPr txBox="1">
            <a:spLocks/>
          </p:cNvSpPr>
          <p:nvPr/>
        </p:nvSpPr>
        <p:spPr>
          <a:xfrm>
            <a:off x="2201845" y="369339"/>
            <a:ext cx="6757518"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Autofit/>
          </a:bodyPr>
          <a:lstStyle/>
          <a:p>
            <a:pPr marL="342900" lvl="0" indent="-342900" algn="ctr">
              <a:spcBef>
                <a:spcPct val="20000"/>
              </a:spcBef>
              <a:defRPr/>
            </a:pPr>
            <a:r>
              <a:rPr lang="uk-UA" sz="3200" b="1" dirty="0" smtClean="0">
                <a:solidFill>
                  <a:schemeClr val="tx2"/>
                </a:solidFill>
              </a:rPr>
              <a:t>Приклади </a:t>
            </a:r>
            <a:r>
              <a:rPr lang="uk-UA" sz="3200" b="1" dirty="0">
                <a:solidFill>
                  <a:schemeClr val="tx2"/>
                </a:solidFill>
              </a:rPr>
              <a:t>математичних </a:t>
            </a:r>
            <a:r>
              <a:rPr lang="uk-UA" sz="3200" b="1" dirty="0" smtClean="0">
                <a:solidFill>
                  <a:schemeClr val="tx2"/>
                </a:solidFill>
              </a:rPr>
              <a:t>моделей</a:t>
            </a:r>
            <a:endParaRPr kumimoji="0" lang="ru-RU" sz="3200" b="1" i="1" strike="noStrike" kern="1200" cap="none" spc="0" normalizeH="0" baseline="0" noProof="0" dirty="0">
              <a:ln>
                <a:noFill/>
              </a:ln>
              <a:solidFill>
                <a:schemeClr val="tx2"/>
              </a:solidFill>
              <a:effectLst/>
              <a:uLnTx/>
              <a:uFillTx/>
            </a:endParaRPr>
          </a:p>
        </p:txBody>
      </p:sp>
      <p:sp>
        <p:nvSpPr>
          <p:cNvPr id="24577" name="Rectangle 1"/>
          <p:cNvSpPr>
            <a:spLocks noChangeArrowheads="1"/>
          </p:cNvSpPr>
          <p:nvPr/>
        </p:nvSpPr>
        <p:spPr bwMode="auto">
          <a:xfrm>
            <a:off x="375405" y="1415345"/>
            <a:ext cx="75963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400" u="sng" dirty="0"/>
              <a:t>Задача 1</a:t>
            </a:r>
            <a:r>
              <a:rPr lang="uk-UA" sz="2400" dirty="0"/>
              <a:t>. Скільки дошок потрібно, щоб настелити підлогу в кімнаті довжиною 9 м і шириною 5 м, якщо довжина дошки 6м а ширина 0,25 м?</a:t>
            </a:r>
            <a:endParaRPr lang="ru-RU" sz="2400" dirty="0"/>
          </a:p>
          <a:p>
            <a:r>
              <a:rPr lang="uk-UA" sz="2400" b="1" i="1" dirty="0" smtClean="0"/>
              <a:t>Розв’язання</a:t>
            </a:r>
            <a:endParaRPr lang="ru-RU" sz="2400" dirty="0"/>
          </a:p>
          <a:p>
            <a:r>
              <a:rPr lang="uk-UA" sz="2400" dirty="0"/>
              <a:t>Поверхня підлоги кімнати має форму прямокутника. Знайдемо його оскільки дошка площу</a:t>
            </a:r>
            <a:r>
              <a:rPr lang="uk-UA" sz="2400" dirty="0" smtClean="0"/>
              <a:t>:</a:t>
            </a:r>
          </a:p>
          <a:p>
            <a:r>
              <a:rPr lang="en-US" sz="2400" dirty="0" err="1" smtClean="0"/>
              <a:t>S</a:t>
            </a:r>
            <a:r>
              <a:rPr lang="en-US" sz="2400" baseline="-25000" dirty="0" err="1" smtClean="0"/>
              <a:t>k</a:t>
            </a:r>
            <a:r>
              <a:rPr lang="ru-RU" sz="2400" dirty="0"/>
              <a:t>=9×5=45</a:t>
            </a:r>
            <a:r>
              <a:rPr lang="uk-UA" sz="2400" dirty="0"/>
              <a:t> (м</a:t>
            </a:r>
            <a:r>
              <a:rPr lang="uk-UA" sz="2400" baseline="30000" dirty="0"/>
              <a:t>2</a:t>
            </a:r>
            <a:r>
              <a:rPr lang="uk-UA" sz="2400" dirty="0"/>
              <a:t>).</a:t>
            </a:r>
            <a:endParaRPr lang="ru-RU" sz="2400" dirty="0"/>
          </a:p>
          <a:p>
            <a:r>
              <a:rPr lang="uk-UA" sz="2400" dirty="0"/>
              <a:t>Оскільки дошка також має форму </a:t>
            </a:r>
            <a:r>
              <a:rPr lang="uk-UA" sz="2400" dirty="0" smtClean="0"/>
              <a:t>                                прямокутника</a:t>
            </a:r>
            <a:r>
              <a:rPr lang="uk-UA" sz="2400" dirty="0"/>
              <a:t>, то її площа: </a:t>
            </a:r>
            <a:endParaRPr lang="uk-UA" sz="2400" dirty="0" smtClean="0"/>
          </a:p>
          <a:p>
            <a:r>
              <a:rPr lang="en-US" sz="2400" dirty="0" smtClean="0"/>
              <a:t>S</a:t>
            </a:r>
            <a:r>
              <a:rPr lang="uk-UA" sz="2400" baseline="-25000" dirty="0"/>
              <a:t>д</a:t>
            </a:r>
            <a:r>
              <a:rPr lang="uk-UA" sz="2400" dirty="0"/>
              <a:t>=6×0,25=1,5 (м</a:t>
            </a:r>
            <a:r>
              <a:rPr lang="uk-UA" sz="2400" baseline="30000" dirty="0"/>
              <a:t>2</a:t>
            </a:r>
            <a:r>
              <a:rPr lang="uk-UA" sz="2400" dirty="0"/>
              <a:t>).</a:t>
            </a:r>
            <a:endParaRPr lang="ru-RU" sz="2400" dirty="0"/>
          </a:p>
          <a:p>
            <a:r>
              <a:rPr lang="uk-UA" sz="2400" dirty="0"/>
              <a:t>Кількість дошок </a:t>
            </a:r>
            <a:r>
              <a:rPr lang="uk-UA" sz="2400" i="1" dirty="0"/>
              <a:t>х</a:t>
            </a:r>
            <a:r>
              <a:rPr lang="uk-UA" sz="2400" dirty="0"/>
              <a:t> дорівнює</a:t>
            </a:r>
            <a:r>
              <a:rPr lang="uk-UA" sz="2400" dirty="0" smtClean="0"/>
              <a:t>:</a:t>
            </a:r>
          </a:p>
          <a:p>
            <a:r>
              <a:rPr lang="uk-UA" sz="2400" dirty="0" smtClean="0"/>
              <a:t> </a:t>
            </a:r>
            <a:r>
              <a:rPr lang="uk-UA" sz="2400" i="1" dirty="0"/>
              <a:t>х</a:t>
            </a:r>
            <a:r>
              <a:rPr lang="uk-UA" sz="2400" dirty="0"/>
              <a:t>=45:1,5=30.</a:t>
            </a:r>
            <a:endParaRPr lang="ru-RU" sz="2400" dirty="0"/>
          </a:p>
          <a:p>
            <a:r>
              <a:rPr lang="uk-UA" sz="2400" u="sng" dirty="0"/>
              <a:t>Відповідь.</a:t>
            </a:r>
            <a:r>
              <a:rPr lang="uk-UA" sz="2400" dirty="0"/>
              <a:t> </a:t>
            </a:r>
            <a:r>
              <a:rPr lang="uk-UA" sz="2400" dirty="0" smtClean="0"/>
              <a:t>30 </a:t>
            </a:r>
            <a:r>
              <a:rPr lang="uk-UA" sz="2400" dirty="0"/>
              <a:t>дошок.</a:t>
            </a:r>
            <a:endParaRPr lang="ru-RU"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929" y="4190294"/>
            <a:ext cx="2286018" cy="230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394593" y="6526564"/>
            <a:ext cx="1194558" cy="215444"/>
          </a:xfrm>
          <a:prstGeom prst="rect">
            <a:avLst/>
          </a:prstGeom>
        </p:spPr>
        <p:txBody>
          <a:bodyPr wrap="none">
            <a:spAutoFit/>
          </a:bodyPr>
          <a:lstStyle/>
          <a:p>
            <a:r>
              <a:rPr lang="en-US" sz="800" dirty="0"/>
              <a:t>https://cutt.ly/oL6UuRA</a:t>
            </a:r>
            <a:endParaRPr lang="ru-RU" sz="800" dirty="0"/>
          </a:p>
        </p:txBody>
      </p:sp>
      <p:sp>
        <p:nvSpPr>
          <p:cNvPr id="4" name="Прямоугольник 3"/>
          <p:cNvSpPr/>
          <p:nvPr/>
        </p:nvSpPr>
        <p:spPr>
          <a:xfrm>
            <a:off x="7740352" y="1844824"/>
            <a:ext cx="1051595" cy="16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21092124">
            <a:off x="-289351" y="294857"/>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9552" y="2417986"/>
            <a:ext cx="7092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rot="21092124">
            <a:off x="60416" y="280360"/>
            <a:ext cx="2272417" cy="646331"/>
          </a:xfrm>
          <a:prstGeom prst="rect">
            <a:avLst/>
          </a:prstGeom>
          <a:noFill/>
        </p:spPr>
        <p:txBody>
          <a:bodyPr wrap="square" lIns="91440" tIns="45720" rIns="91440" bIns="45720">
            <a:spAutoFit/>
          </a:bodyPr>
          <a:lstStyle/>
          <a:p>
            <a:pPr algn="ctr"/>
            <a:r>
              <a:rPr lang="en-US" sz="3600" b="1" dirty="0" err="1" smtClean="0">
                <a:ln w="10541" cmpd="sng">
                  <a:solidFill>
                    <a:srgbClr val="7D7D7D">
                      <a:tint val="100000"/>
                      <a:shade val="100000"/>
                      <a:satMod val="110000"/>
                    </a:srgbClr>
                  </a:solidFill>
                  <a:prstDash val="solid"/>
                </a:ln>
                <a:cs typeface="Times New Roman" pitchFamily="18" charset="0"/>
              </a:rPr>
              <a:t>modele</a:t>
            </a:r>
            <a:endParaRPr lang="ru-RU" sz="3600" b="1" dirty="0">
              <a:ln w="10541" cmpd="sng">
                <a:solidFill>
                  <a:srgbClr val="7D7D7D">
                    <a:tint val="100000"/>
                    <a:shade val="100000"/>
                    <a:satMod val="110000"/>
                  </a:srgbClr>
                </a:solidFill>
                <a:prstDash val="solid"/>
              </a:ln>
            </a:endParaRPr>
          </a:p>
        </p:txBody>
      </p:sp>
      <p:sp>
        <p:nvSpPr>
          <p:cNvPr id="3" name="Прямоугольник 2"/>
          <p:cNvSpPr/>
          <p:nvPr/>
        </p:nvSpPr>
        <p:spPr>
          <a:xfrm>
            <a:off x="539551" y="1412776"/>
            <a:ext cx="8419811" cy="3785652"/>
          </a:xfrm>
          <a:prstGeom prst="rect">
            <a:avLst/>
          </a:prstGeom>
        </p:spPr>
        <p:txBody>
          <a:bodyPr wrap="square">
            <a:spAutoFit/>
          </a:bodyPr>
          <a:lstStyle/>
          <a:p>
            <a:r>
              <a:rPr lang="uk-UA" sz="2400" dirty="0"/>
              <a:t>У біології лінійна залежність між двома змінними величинами зустрічається досить </a:t>
            </a:r>
            <a:r>
              <a:rPr lang="uk-UA" sz="2400" dirty="0" err="1"/>
              <a:t>рідко</a:t>
            </a:r>
            <a:r>
              <a:rPr lang="uk-UA" sz="2400" dirty="0"/>
              <a:t>. Проте за певних умов залежність між двома змінними інколи можна описати лінійною </a:t>
            </a:r>
            <a:r>
              <a:rPr lang="uk-UA" sz="2400" dirty="0" smtClean="0"/>
              <a:t>функцією. Наприклад</a:t>
            </a:r>
            <a:r>
              <a:rPr lang="uk-UA" sz="2400" dirty="0"/>
              <a:t>, на певному проміжку часу (зокрема</a:t>
            </a:r>
            <a:r>
              <a:rPr lang="uk-UA" sz="2400" dirty="0" smtClean="0"/>
              <a:t>,                   </a:t>
            </a:r>
            <a:r>
              <a:rPr lang="uk-UA" sz="2400" dirty="0"/>
              <a:t>на ранній стадії) розвитку риби її довжина лінійно залежить від віку :</a:t>
            </a:r>
            <a:endParaRPr lang="ru-RU" sz="2400" dirty="0"/>
          </a:p>
          <a:p>
            <a:r>
              <a:rPr lang="en-US" sz="2400" i="1" dirty="0"/>
              <a:t>L</a:t>
            </a:r>
            <a:r>
              <a:rPr lang="ru-RU" sz="2400" i="1" dirty="0"/>
              <a:t>=</a:t>
            </a:r>
            <a:r>
              <a:rPr lang="en-US" sz="2400" i="1" dirty="0"/>
              <a:t>b</a:t>
            </a:r>
            <a:r>
              <a:rPr lang="ru-RU" sz="2400" i="1" dirty="0"/>
              <a:t>×</a:t>
            </a:r>
            <a:r>
              <a:rPr lang="en-US" sz="2400" i="1" dirty="0"/>
              <a:t>t</a:t>
            </a:r>
            <a:r>
              <a:rPr lang="uk-UA" sz="2400" i="1" dirty="0"/>
              <a:t>,</a:t>
            </a:r>
            <a:endParaRPr lang="ru-RU" sz="2400" dirty="0"/>
          </a:p>
          <a:p>
            <a:r>
              <a:rPr lang="uk-UA" sz="2400" dirty="0"/>
              <a:t>де </a:t>
            </a:r>
            <a:r>
              <a:rPr lang="en-US" sz="2400" i="1" dirty="0"/>
              <a:t>L</a:t>
            </a:r>
            <a:r>
              <a:rPr lang="uk-UA" sz="2400" i="1" dirty="0"/>
              <a:t> – </a:t>
            </a:r>
            <a:r>
              <a:rPr lang="uk-UA" sz="2400" dirty="0"/>
              <a:t>довжина, </a:t>
            </a:r>
            <a:r>
              <a:rPr lang="en-US" sz="2400" i="1" dirty="0"/>
              <a:t>t</a:t>
            </a:r>
            <a:r>
              <a:rPr lang="uk-UA" sz="2400" i="1" dirty="0"/>
              <a:t> – </a:t>
            </a:r>
            <a:r>
              <a:rPr lang="uk-UA" sz="2400" dirty="0"/>
              <a:t>час, </a:t>
            </a:r>
            <a:r>
              <a:rPr lang="en-US" sz="2400" i="1" dirty="0"/>
              <a:t>b</a:t>
            </a:r>
            <a:r>
              <a:rPr lang="uk-UA" sz="2400" i="1" dirty="0"/>
              <a:t> – </a:t>
            </a:r>
            <a:r>
              <a:rPr lang="uk-UA" sz="2400" dirty="0"/>
              <a:t>параметр (коефіцієнт пропорційності), який залежить від виду риби і за даними натуральних спостережень.</a:t>
            </a:r>
            <a:endParaRPr lang="ru-RU" sz="2400" dirty="0"/>
          </a:p>
        </p:txBody>
      </p:sp>
      <p:sp>
        <p:nvSpPr>
          <p:cNvPr id="8" name="Подзаголовок 3"/>
          <p:cNvSpPr txBox="1">
            <a:spLocks/>
          </p:cNvSpPr>
          <p:nvPr/>
        </p:nvSpPr>
        <p:spPr>
          <a:xfrm>
            <a:off x="2201845" y="369339"/>
            <a:ext cx="6757518"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Autofit/>
          </a:bodyPr>
          <a:lstStyle/>
          <a:p>
            <a:pPr marL="342900" lvl="0" indent="-342900" algn="ctr">
              <a:spcBef>
                <a:spcPct val="20000"/>
              </a:spcBef>
              <a:defRPr/>
            </a:pPr>
            <a:r>
              <a:rPr lang="uk-UA" sz="3200" b="1" dirty="0" smtClean="0">
                <a:solidFill>
                  <a:schemeClr val="tx2"/>
                </a:solidFill>
              </a:rPr>
              <a:t>Приклади </a:t>
            </a:r>
            <a:r>
              <a:rPr lang="uk-UA" sz="3200" b="1" dirty="0">
                <a:solidFill>
                  <a:schemeClr val="tx2"/>
                </a:solidFill>
              </a:rPr>
              <a:t>математичних </a:t>
            </a:r>
            <a:r>
              <a:rPr lang="uk-UA" sz="3200" b="1" dirty="0" smtClean="0">
                <a:solidFill>
                  <a:schemeClr val="tx2"/>
                </a:solidFill>
              </a:rPr>
              <a:t>моделей</a:t>
            </a:r>
            <a:endParaRPr kumimoji="0" lang="ru-RU" sz="3200" b="1" i="1" strike="noStrike" kern="1200" cap="none" spc="0" normalizeH="0" baseline="0" noProof="0" dirty="0">
              <a:ln>
                <a:noFill/>
              </a:ln>
              <a:solidFill>
                <a:schemeClr val="tx2"/>
              </a:solidFill>
              <a:effectLst/>
              <a:uLnTx/>
              <a:uFillTx/>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19209"/>
            <a:ext cx="2808312"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219209"/>
            <a:ext cx="1872208" cy="94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624" y="5219209"/>
            <a:ext cx="1332656" cy="67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819484" y="6169290"/>
            <a:ext cx="1217000" cy="215444"/>
          </a:xfrm>
          <a:prstGeom prst="rect">
            <a:avLst/>
          </a:prstGeom>
        </p:spPr>
        <p:txBody>
          <a:bodyPr wrap="none">
            <a:spAutoFit/>
          </a:bodyPr>
          <a:lstStyle/>
          <a:p>
            <a:r>
              <a:rPr lang="en-US" sz="800" dirty="0"/>
              <a:t>https://cutt.ly/ML6OUOl</a:t>
            </a:r>
            <a:endParaRPr lang="ru-RU"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9552" y="2417986"/>
            <a:ext cx="7092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cs typeface="Arial" pitchFamily="34" charset="0"/>
            </a:endParaRPr>
          </a:p>
        </p:txBody>
      </p:sp>
      <p:sp>
        <p:nvSpPr>
          <p:cNvPr id="24" name="Подзаголовок 3"/>
          <p:cNvSpPr txBox="1">
            <a:spLocks/>
          </p:cNvSpPr>
          <p:nvPr/>
        </p:nvSpPr>
        <p:spPr>
          <a:xfrm>
            <a:off x="2201845" y="369339"/>
            <a:ext cx="6757518"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Autofit/>
          </a:bodyPr>
          <a:lstStyle/>
          <a:p>
            <a:pPr marL="342900" lvl="0" indent="-342900" algn="ctr">
              <a:spcBef>
                <a:spcPct val="20000"/>
              </a:spcBef>
              <a:defRPr/>
            </a:pPr>
            <a:r>
              <a:rPr lang="uk-UA" sz="3200" b="1" dirty="0" smtClean="0">
                <a:solidFill>
                  <a:schemeClr val="tx2"/>
                </a:solidFill>
              </a:rPr>
              <a:t>Приклади </a:t>
            </a:r>
            <a:r>
              <a:rPr lang="uk-UA" sz="3200" b="1" dirty="0">
                <a:solidFill>
                  <a:schemeClr val="tx2"/>
                </a:solidFill>
              </a:rPr>
              <a:t>математичних </a:t>
            </a:r>
            <a:r>
              <a:rPr lang="uk-UA" sz="3200" b="1" dirty="0" smtClean="0">
                <a:solidFill>
                  <a:schemeClr val="tx2"/>
                </a:solidFill>
              </a:rPr>
              <a:t>моделей</a:t>
            </a:r>
            <a:endParaRPr kumimoji="0" lang="ru-RU" sz="3200" b="1" i="1" strike="noStrike" kern="1200" cap="none" spc="0" normalizeH="0" baseline="0" noProof="0" dirty="0">
              <a:ln>
                <a:noFill/>
              </a:ln>
              <a:solidFill>
                <a:schemeClr val="tx2"/>
              </a:solidFill>
              <a:effectLst/>
              <a:uLnTx/>
              <a:uFillTx/>
            </a:endParaRPr>
          </a:p>
        </p:txBody>
      </p:sp>
      <p:sp>
        <p:nvSpPr>
          <p:cNvPr id="29" name="Прямоугольник 28"/>
          <p:cNvSpPr/>
          <p:nvPr/>
        </p:nvSpPr>
        <p:spPr>
          <a:xfrm>
            <a:off x="179512" y="1268760"/>
            <a:ext cx="8640960" cy="646331"/>
          </a:xfrm>
          <a:prstGeom prst="rect">
            <a:avLst/>
          </a:prstGeom>
        </p:spPr>
        <p:txBody>
          <a:bodyPr wrap="square">
            <a:spAutoFit/>
          </a:bodyPr>
          <a:lstStyle/>
          <a:p>
            <a:r>
              <a:rPr lang="uk-UA" dirty="0"/>
              <a:t>Цікавішим є застосування в екології дещо складнішої функціональної залежності – так званої обернено пропорційної залежності:</a:t>
            </a:r>
            <a:endParaRPr lang="ru-RU" dirty="0"/>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636" y="1591924"/>
            <a:ext cx="2187080" cy="6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Прямоугольник 29"/>
          <p:cNvSpPr/>
          <p:nvPr/>
        </p:nvSpPr>
        <p:spPr>
          <a:xfrm>
            <a:off x="218078" y="2204863"/>
            <a:ext cx="8563827" cy="1200329"/>
          </a:xfrm>
          <a:prstGeom prst="rect">
            <a:avLst/>
          </a:prstGeom>
        </p:spPr>
        <p:txBody>
          <a:bodyPr wrap="square">
            <a:spAutoFit/>
          </a:bodyPr>
          <a:lstStyle/>
          <a:p>
            <a:r>
              <a:rPr lang="uk-UA" dirty="0"/>
              <a:t>Ця залежність застосовується для математичного моделювання взаємостосунків типу «хижак - жертва». Зокрема такі взаємостосунки мають популяції зайців і вовків. У певній період їх розвитку залежність кількості </a:t>
            </a:r>
            <a:r>
              <a:rPr lang="en-US" dirty="0"/>
              <a:t>N </a:t>
            </a:r>
            <a:r>
              <a:rPr lang="uk-UA" dirty="0"/>
              <a:t> популяції зайців від кількості </a:t>
            </a:r>
            <a:r>
              <a:rPr lang="en-US" dirty="0"/>
              <a:t>n</a:t>
            </a:r>
            <a:r>
              <a:rPr lang="uk-UA" dirty="0"/>
              <a:t> популяції вовків може бути виражена функцією</a:t>
            </a:r>
            <a:endParaRPr lang="ru-RU" dirty="0"/>
          </a:p>
        </p:txBody>
      </p:sp>
      <p:pic>
        <p:nvPicPr>
          <p:cNvPr id="616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070" y="3067620"/>
            <a:ext cx="856281" cy="6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Прямоугольник 30"/>
          <p:cNvSpPr/>
          <p:nvPr/>
        </p:nvSpPr>
        <p:spPr>
          <a:xfrm>
            <a:off x="110067" y="3719177"/>
            <a:ext cx="8779850" cy="1200329"/>
          </a:xfrm>
          <a:prstGeom prst="rect">
            <a:avLst/>
          </a:prstGeom>
        </p:spPr>
        <p:txBody>
          <a:bodyPr wrap="square">
            <a:spAutoFit/>
          </a:bodyPr>
          <a:lstStyle/>
          <a:p>
            <a:r>
              <a:rPr lang="uk-UA" dirty="0"/>
              <a:t>(</a:t>
            </a:r>
            <a:r>
              <a:rPr lang="uk-UA" dirty="0" smtClean="0"/>
              <a:t> </a:t>
            </a:r>
            <a:r>
              <a:rPr lang="en-US" dirty="0"/>
              <a:t>k</a:t>
            </a:r>
            <a:r>
              <a:rPr lang="uk-UA" dirty="0"/>
              <a:t> визначається на основі даних натуральних спостережень</a:t>
            </a:r>
            <a:r>
              <a:rPr lang="uk-UA" dirty="0" smtClean="0"/>
              <a:t>.)</a:t>
            </a:r>
          </a:p>
          <a:p>
            <a:r>
              <a:rPr lang="uk-UA" dirty="0" smtClean="0"/>
              <a:t> </a:t>
            </a:r>
            <a:r>
              <a:rPr lang="uk-UA" dirty="0"/>
              <a:t>Якщо в якийсь певний момент часу було </a:t>
            </a:r>
            <a:r>
              <a:rPr lang="uk-UA" dirty="0" smtClean="0"/>
              <a:t>зафіксовано: </a:t>
            </a:r>
            <a:r>
              <a:rPr lang="en-US" dirty="0" smtClean="0"/>
              <a:t>N</a:t>
            </a:r>
            <a:r>
              <a:rPr lang="uk-UA" dirty="0"/>
              <a:t>=120 і </a:t>
            </a:r>
            <a:r>
              <a:rPr lang="en-US" dirty="0"/>
              <a:t>n</a:t>
            </a:r>
            <a:r>
              <a:rPr lang="uk-UA" dirty="0"/>
              <a:t>=30, </a:t>
            </a:r>
            <a:r>
              <a:rPr lang="uk-UA" dirty="0" smtClean="0"/>
              <a:t>то </a:t>
            </a:r>
            <a:r>
              <a:rPr lang="en-US" dirty="0"/>
              <a:t>k</a:t>
            </a:r>
            <a:r>
              <a:rPr lang="uk-UA" dirty="0"/>
              <a:t>=120×30=3600.</a:t>
            </a:r>
            <a:endParaRPr lang="ru-RU" dirty="0"/>
          </a:p>
          <a:p>
            <a:r>
              <a:rPr lang="uk-UA" dirty="0"/>
              <a:t>Отже, кількість зайців залежно від кількості вовків </a:t>
            </a:r>
            <a:r>
              <a:rPr lang="uk-UA" dirty="0" smtClean="0"/>
              <a:t>можна                                                  </a:t>
            </a:r>
            <a:r>
              <a:rPr lang="uk-UA" dirty="0"/>
              <a:t>визначити за формулою:</a:t>
            </a:r>
            <a:endParaRPr lang="ru-RU" dirty="0"/>
          </a:p>
        </p:txBody>
      </p:sp>
      <p:pic>
        <p:nvPicPr>
          <p:cNvPr id="616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7" y="4501200"/>
            <a:ext cx="1346799" cy="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Прямоугольник 31"/>
          <p:cNvSpPr/>
          <p:nvPr/>
        </p:nvSpPr>
        <p:spPr>
          <a:xfrm>
            <a:off x="101886" y="5229200"/>
            <a:ext cx="8829270" cy="1477328"/>
          </a:xfrm>
          <a:prstGeom prst="rect">
            <a:avLst/>
          </a:prstGeom>
        </p:spPr>
        <p:txBody>
          <a:bodyPr wrap="square">
            <a:spAutoFit/>
          </a:bodyPr>
          <a:lstStyle/>
          <a:p>
            <a:r>
              <a:rPr lang="uk-UA" dirty="0"/>
              <a:t>Можна бачити, що чим більше налічується вовків, тим менше буде зайців. Проте слід зазначити, що ця залежність, крім хижацтва вовків, не враховує інших факторів, які впливають на розмноження і смертність зайців. Тому такою залежністю користуватися можна тільки за певних досить жорстоких обмежень і для досить грубого прогнозування.</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9552" y="2417986"/>
            <a:ext cx="7092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125252" y="1294601"/>
            <a:ext cx="8479196" cy="5262979"/>
          </a:xfrm>
          <a:prstGeom prst="rect">
            <a:avLst/>
          </a:prstGeom>
        </p:spPr>
        <p:txBody>
          <a:bodyPr wrap="square">
            <a:spAutoFit/>
          </a:bodyPr>
          <a:lstStyle/>
          <a:p>
            <a:r>
              <a:rPr lang="uk-UA" sz="2800" dirty="0"/>
              <a:t>Нехай ціна 1 кг помідор становить 5 грн. </a:t>
            </a:r>
            <a:r>
              <a:rPr lang="uk-UA" sz="2800" dirty="0" smtClean="0"/>
              <a:t>Тоді </a:t>
            </a:r>
          </a:p>
          <a:p>
            <a:r>
              <a:rPr lang="uk-UA" sz="2800" dirty="0" smtClean="0"/>
              <a:t>вартість </a:t>
            </a:r>
            <a:r>
              <a:rPr lang="uk-UA" sz="2800" dirty="0"/>
              <a:t>2 кг помідор становить 2 · 5 =10 (</a:t>
            </a:r>
            <a:r>
              <a:rPr lang="uk-UA" sz="2800" dirty="0" smtClean="0"/>
              <a:t>грн), </a:t>
            </a:r>
          </a:p>
          <a:p>
            <a:r>
              <a:rPr lang="uk-UA" sz="2800" dirty="0" smtClean="0"/>
              <a:t>вартість </a:t>
            </a:r>
            <a:r>
              <a:rPr lang="uk-UA" sz="2800" dirty="0"/>
              <a:t>3 кг помідор становить 3 · 5 =15 (</a:t>
            </a:r>
            <a:r>
              <a:rPr lang="uk-UA" sz="2800" dirty="0" smtClean="0"/>
              <a:t>грн), </a:t>
            </a:r>
          </a:p>
          <a:p>
            <a:r>
              <a:rPr lang="uk-UA" sz="2800" dirty="0" smtClean="0"/>
              <a:t>вартість </a:t>
            </a:r>
            <a:r>
              <a:rPr lang="uk-UA" sz="2800" dirty="0"/>
              <a:t>4 кг помідор становить 4 · 5 =20 (</a:t>
            </a:r>
            <a:r>
              <a:rPr lang="uk-UA" sz="2800" dirty="0" smtClean="0"/>
              <a:t>грн), </a:t>
            </a:r>
          </a:p>
          <a:p>
            <a:r>
              <a:rPr lang="uk-UA" sz="2800" dirty="0" smtClean="0"/>
              <a:t> </a:t>
            </a:r>
            <a:r>
              <a:rPr lang="uk-UA" sz="2800" dirty="0"/>
              <a:t>… </a:t>
            </a:r>
            <a:endParaRPr lang="uk-UA" sz="2800" dirty="0" smtClean="0"/>
          </a:p>
          <a:p>
            <a:r>
              <a:rPr lang="uk-UA" sz="2800" dirty="0" smtClean="0"/>
              <a:t>вартість </a:t>
            </a:r>
            <a:r>
              <a:rPr lang="uk-UA" sz="2800" i="1" dirty="0"/>
              <a:t>х </a:t>
            </a:r>
            <a:r>
              <a:rPr lang="uk-UA" sz="2800" dirty="0"/>
              <a:t>кг помідор становить 5х</a:t>
            </a:r>
            <a:r>
              <a:rPr lang="uk-UA" sz="2800" i="1" dirty="0"/>
              <a:t> </a:t>
            </a:r>
            <a:r>
              <a:rPr lang="uk-UA" sz="2800" dirty="0"/>
              <a:t>(</a:t>
            </a:r>
            <a:r>
              <a:rPr lang="uk-UA" sz="2800" dirty="0" smtClean="0"/>
              <a:t>грн). </a:t>
            </a:r>
          </a:p>
          <a:p>
            <a:r>
              <a:rPr lang="uk-UA" sz="2800" dirty="0" smtClean="0"/>
              <a:t>Якщо </a:t>
            </a:r>
            <a:r>
              <a:rPr lang="uk-UA" sz="2800" dirty="0"/>
              <a:t>вартість </a:t>
            </a:r>
            <a:r>
              <a:rPr lang="uk-UA" sz="2800" i="1" dirty="0"/>
              <a:t>х </a:t>
            </a:r>
            <a:r>
              <a:rPr lang="uk-UA" sz="2800" dirty="0"/>
              <a:t>кг помідор ми позначимо через </a:t>
            </a:r>
            <a:r>
              <a:rPr lang="uk-UA" sz="2800" i="1" dirty="0"/>
              <a:t>у, </a:t>
            </a:r>
            <a:r>
              <a:rPr lang="uk-UA" sz="2800" i="1" dirty="0" smtClean="0"/>
              <a:t>             </a:t>
            </a:r>
            <a:r>
              <a:rPr lang="uk-UA" sz="2800" dirty="0" smtClean="0"/>
              <a:t>то </a:t>
            </a:r>
            <a:r>
              <a:rPr lang="uk-UA" sz="2800" dirty="0"/>
              <a:t>отримаємо </a:t>
            </a:r>
            <a:r>
              <a:rPr lang="uk-UA" sz="2800" b="1" i="1" u="sng" dirty="0"/>
              <a:t>у = 5х</a:t>
            </a:r>
            <a:r>
              <a:rPr lang="uk-UA" sz="2800" i="1" dirty="0"/>
              <a:t> </a:t>
            </a:r>
            <a:r>
              <a:rPr lang="uk-UA" sz="2800" dirty="0" smtClean="0"/>
              <a:t>.</a:t>
            </a:r>
          </a:p>
          <a:p>
            <a:r>
              <a:rPr lang="uk-UA" sz="2800" dirty="0" smtClean="0"/>
              <a:t> </a:t>
            </a:r>
            <a:r>
              <a:rPr lang="uk-UA" sz="2800" dirty="0"/>
              <a:t>Ми одержали формулу, яка дає змогу </a:t>
            </a:r>
            <a:r>
              <a:rPr lang="uk-UA" sz="2800" dirty="0" smtClean="0"/>
              <a:t>                     знаходити </a:t>
            </a:r>
            <a:r>
              <a:rPr lang="uk-UA" sz="2800" dirty="0"/>
              <a:t>значення </a:t>
            </a:r>
            <a:r>
              <a:rPr lang="uk-UA" sz="2800" i="1" dirty="0"/>
              <a:t>у </a:t>
            </a:r>
            <a:r>
              <a:rPr lang="uk-UA" sz="2800" dirty="0"/>
              <a:t>за відомим </a:t>
            </a:r>
            <a:r>
              <a:rPr lang="uk-UA" sz="2800" dirty="0" smtClean="0"/>
              <a:t>зна­ченням                    </a:t>
            </a:r>
            <a:r>
              <a:rPr lang="uk-UA" sz="2800" i="1" dirty="0"/>
              <a:t>х, </a:t>
            </a:r>
            <a:r>
              <a:rPr lang="uk-UA" sz="2800" dirty="0"/>
              <a:t>або, </a:t>
            </a:r>
            <a:r>
              <a:rPr lang="uk-UA" sz="2800" dirty="0" smtClean="0"/>
              <a:t>як </a:t>
            </a:r>
            <a:r>
              <a:rPr lang="uk-UA" sz="2800" dirty="0"/>
              <a:t>кажуть, яка виражає залежність </a:t>
            </a:r>
            <a:r>
              <a:rPr lang="uk-UA" sz="2800" dirty="0" smtClean="0"/>
              <a:t>               вартості від </a:t>
            </a:r>
            <a:r>
              <a:rPr lang="uk-UA" sz="2800" dirty="0"/>
              <a:t>кількості помідор.</a:t>
            </a:r>
            <a:endParaRPr lang="ru-RU" sz="2800" dirty="0"/>
          </a:p>
        </p:txBody>
      </p:sp>
      <p:sp>
        <p:nvSpPr>
          <p:cNvPr id="8" name="Подзаголовок 3"/>
          <p:cNvSpPr txBox="1">
            <a:spLocks/>
          </p:cNvSpPr>
          <p:nvPr/>
        </p:nvSpPr>
        <p:spPr>
          <a:xfrm>
            <a:off x="2201845" y="369339"/>
            <a:ext cx="6757518" cy="720080"/>
          </a:xfrm>
          <a:prstGeom prst="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a:noAutofit/>
          </a:bodyPr>
          <a:lstStyle/>
          <a:p>
            <a:pPr marL="342900" lvl="0" indent="-342900" algn="ctr">
              <a:spcBef>
                <a:spcPct val="20000"/>
              </a:spcBef>
              <a:defRPr/>
            </a:pPr>
            <a:r>
              <a:rPr lang="uk-UA" sz="3200" b="1" dirty="0" smtClean="0">
                <a:solidFill>
                  <a:schemeClr val="tx2"/>
                </a:solidFill>
              </a:rPr>
              <a:t>Приклади </a:t>
            </a:r>
            <a:r>
              <a:rPr lang="uk-UA" sz="3200" b="1" dirty="0">
                <a:solidFill>
                  <a:schemeClr val="tx2"/>
                </a:solidFill>
              </a:rPr>
              <a:t>математичних </a:t>
            </a:r>
            <a:r>
              <a:rPr lang="uk-UA" sz="3200" b="1" dirty="0" smtClean="0">
                <a:solidFill>
                  <a:schemeClr val="tx2"/>
                </a:solidFill>
              </a:rPr>
              <a:t>моделей</a:t>
            </a:r>
            <a:endParaRPr kumimoji="0" lang="ru-RU" sz="3200" b="1" i="1" strike="noStrike" kern="1200" cap="none" spc="0" normalizeH="0" baseline="0" noProof="0" dirty="0">
              <a:ln>
                <a:noFill/>
              </a:ln>
              <a:solidFill>
                <a:schemeClr val="tx2"/>
              </a:solidFill>
              <a:effectLst/>
              <a:uLnTx/>
              <a:uFillTx/>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053276"/>
            <a:ext cx="1513942" cy="15139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858</Words>
  <Application>Microsoft Office PowerPoint</Application>
  <PresentationFormat>Экран (4:3)</PresentationFormat>
  <Paragraphs>60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ФУНКЦІОНАЛЬНА ЗАЛЕЖНІСТЬ МІЖ ВЕЛИЧИНАМИ ЯК МАТЕМАТИЧНА МОДЕЛЬ РЕАЛЬНИХ ПРОЦЕСІВ. </vt:lpstr>
      <vt:lpstr>  поняття математичного моделювання   загальну задачу математичного моделювання  приклади математичних моделей  уявлення про функціональну залежність як математичну модель реальних процесів  </vt:lpstr>
      <vt:lpstr>Математика пройшла довгий і складний шлях, перед тим як стати могутньою, надзвичайно розгалуженою галуззю теоретичних знань Математики справді не вивчають живі організми, тверді тіла, рідини, гази, елементарні частинки, планети або галактики. Вони створюють математичні моделі досліджуваних об’єктів і відношень між ними. Наприклад, геометрія Евкліда, яку вивчають в школі, є математичною моделлю навколишнього тривимірного простору. Реальним об’єктом простору зіставляються математичні абстракції, які відображають певні властивості реальних фізичних об’єктів, - точки, відрізки, прямі й інші плоскі та просторові геометричні фігури.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Заняття 1   “ЧИСЛОВІ ФУНКЦІЇ. СПОСОБИ ЗАДАННЯ ФУНКЦІЙ.” «Весь аналіз нескінченного обертається  навколо перемінних кількостей і їхніх функцій» Л. Ейлер</dc:title>
  <dc:creator>User</dc:creator>
  <cp:lastModifiedBy>Nikita</cp:lastModifiedBy>
  <cp:revision>51</cp:revision>
  <dcterms:created xsi:type="dcterms:W3CDTF">2012-03-15T21:24:57Z</dcterms:created>
  <dcterms:modified xsi:type="dcterms:W3CDTF">2022-07-23T16:36:03Z</dcterms:modified>
</cp:coreProperties>
</file>