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9" r:id="rId5"/>
    <p:sldId id="290" r:id="rId6"/>
    <p:sldId id="291" r:id="rId7"/>
    <p:sldId id="292" r:id="rId8"/>
    <p:sldId id="293" r:id="rId9"/>
    <p:sldId id="295" r:id="rId10"/>
    <p:sldId id="294" r:id="rId11"/>
    <p:sldId id="29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355535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61937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402911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50876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37542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82D00DC-1EC5-47AC-9534-71078A6797F1}" type="datetimeFigureOut">
              <a:rPr lang="ru-RU" smtClean="0"/>
              <a:t>25.09.2020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46805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82D00DC-1EC5-47AC-9534-71078A6797F1}" type="datetimeFigureOut">
              <a:rPr lang="ru-RU" smtClean="0"/>
              <a:t>25.09.2020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68482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82D00DC-1EC5-47AC-9534-71078A6797F1}" type="datetimeFigureOut">
              <a:rPr lang="ru-RU" smtClean="0"/>
              <a:t>25.09.2020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39600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2D00DC-1EC5-47AC-9534-71078A6797F1}" type="datetimeFigureOut">
              <a:rPr lang="ru-RU" smtClean="0"/>
              <a:t>25.09.2020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1792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82D00DC-1EC5-47AC-9534-71078A6797F1}" type="datetimeFigureOut">
              <a:rPr lang="ru-RU" smtClean="0"/>
              <a:t>25.09.2020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283394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82D00DC-1EC5-47AC-9534-71078A6797F1}" type="datetimeFigureOut">
              <a:rPr lang="ru-RU" smtClean="0"/>
              <a:t>25.09.2020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5CD6D7-8161-4F3F-B39C-7A0D2BE84363}" type="slidenum">
              <a:rPr lang="ru-RU" smtClean="0"/>
              <a:t>‹#›</a:t>
            </a:fld>
            <a:endParaRPr lang="ru-RU"/>
          </a:p>
        </p:txBody>
      </p:sp>
    </p:spTree>
    <p:extLst>
      <p:ext uri="{BB962C8B-B14F-4D97-AF65-F5344CB8AC3E}">
        <p14:creationId xmlns:p14="http://schemas.microsoft.com/office/powerpoint/2010/main" val="79756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D00DC-1EC5-47AC-9534-71078A6797F1}" type="datetimeFigureOut">
              <a:rPr lang="ru-RU" smtClean="0"/>
              <a:t>25.09.2020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CD6D7-8161-4F3F-B39C-7A0D2BE84363}" type="slidenum">
              <a:rPr lang="ru-RU" smtClean="0"/>
              <a:t>‹#›</a:t>
            </a:fld>
            <a:endParaRPr lang="ru-RU"/>
          </a:p>
        </p:txBody>
      </p:sp>
    </p:spTree>
    <p:extLst>
      <p:ext uri="{BB962C8B-B14F-4D97-AF65-F5344CB8AC3E}">
        <p14:creationId xmlns:p14="http://schemas.microsoft.com/office/powerpoint/2010/main" val="260185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1200" y="507774"/>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13254" y="507774"/>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11200" y="1064631"/>
            <a:ext cx="6885218" cy="646331"/>
          </a:xfrm>
          <a:prstGeom prst="rect">
            <a:avLst/>
          </a:prstGeom>
          <a:noFill/>
        </p:spPr>
        <p:txBody>
          <a:bodyPr wrap="none" rtlCol="0">
            <a:spAutoFit/>
          </a:bodyPr>
          <a:lstStyle/>
          <a:p>
            <a:r>
              <a:rPr lang="uk-UA" dirty="0">
                <a:solidFill>
                  <a:srgbClr val="002060"/>
                </a:solidFill>
                <a:latin typeface="Arial Black" panose="020B0A04020102020204" pitchFamily="34" charset="0"/>
              </a:rPr>
              <a:t>Дистанційний курс з геометрії 8 клас за розділом:</a:t>
            </a:r>
          </a:p>
          <a:p>
            <a:r>
              <a:rPr lang="uk-UA" dirty="0">
                <a:solidFill>
                  <a:srgbClr val="002060"/>
                </a:solidFill>
                <a:latin typeface="Arial Black" panose="020B0A04020102020204" pitchFamily="34" charset="0"/>
              </a:rPr>
              <a:t>«Розв'язування прямокутних трикутників»</a:t>
            </a:r>
            <a:endParaRPr lang="ru-RU" dirty="0">
              <a:solidFill>
                <a:srgbClr val="002060"/>
              </a:solidFill>
              <a:latin typeface="Arial Black" panose="020B0A04020102020204" pitchFamily="34" charset="0"/>
            </a:endParaRPr>
          </a:p>
        </p:txBody>
      </p:sp>
      <p:sp>
        <p:nvSpPr>
          <p:cNvPr id="9" name="TextBox 8"/>
          <p:cNvSpPr txBox="1"/>
          <p:nvPr/>
        </p:nvSpPr>
        <p:spPr>
          <a:xfrm>
            <a:off x="711200" y="1745305"/>
            <a:ext cx="7861300" cy="369332"/>
          </a:xfrm>
          <a:prstGeom prst="rect">
            <a:avLst/>
          </a:prstGeom>
          <a:noFill/>
        </p:spPr>
        <p:txBody>
          <a:bodyPr wrap="square" rtlCol="0">
            <a:spAutoFit/>
          </a:bodyPr>
          <a:lstStyle/>
          <a:p>
            <a:r>
              <a:rPr lang="uk-UA" dirty="0">
                <a:latin typeface="Arial Narrow" panose="020B0606020202030204" pitchFamily="34" charset="0"/>
              </a:rPr>
              <a:t>Лошак О.В., Ольховська В.В., Церковна Л.О., вчителі математики ХЗОШ № 153</a:t>
            </a:r>
            <a:endParaRPr lang="ru-RU" dirty="0">
              <a:latin typeface="Arial Narrow" panose="020B0606020202030204" pitchFamily="34" charset="0"/>
            </a:endParaRPr>
          </a:p>
        </p:txBody>
      </p:sp>
      <p:sp>
        <p:nvSpPr>
          <p:cNvPr id="12" name="TextBox 11"/>
          <p:cNvSpPr txBox="1"/>
          <p:nvPr/>
        </p:nvSpPr>
        <p:spPr>
          <a:xfrm>
            <a:off x="711200" y="3397341"/>
            <a:ext cx="5656649" cy="1446550"/>
          </a:xfrm>
          <a:prstGeom prst="rect">
            <a:avLst/>
          </a:prstGeom>
          <a:noFill/>
        </p:spPr>
        <p:txBody>
          <a:bodyPr wrap="square" rtlCol="0">
            <a:spAutoFit/>
          </a:bodyPr>
          <a:lstStyle/>
          <a:p>
            <a:r>
              <a:rPr lang="uk-UA" sz="4400" dirty="0">
                <a:solidFill>
                  <a:srgbClr val="000099"/>
                </a:solidFill>
                <a:latin typeface="Arial Black" panose="020B0A04020102020204" pitchFamily="34" charset="0"/>
              </a:rPr>
              <a:t>Виникнення тригонометрії</a:t>
            </a:r>
            <a:endParaRPr lang="ru-RU" sz="4400" dirty="0">
              <a:solidFill>
                <a:srgbClr val="000099"/>
              </a:solidFill>
              <a:latin typeface="Arial Black" panose="020B0A04020102020204" pitchFamily="34" charset="0"/>
            </a:endParaRPr>
          </a:p>
        </p:txBody>
      </p:sp>
      <p:pic>
        <p:nvPicPr>
          <p:cNvPr id="11" name="Рисунок 10" descr="solids-153262_1280.png"/>
          <p:cNvPicPr>
            <a:picLocks noChangeAspect="1"/>
          </p:cNvPicPr>
          <p:nvPr/>
        </p:nvPicPr>
        <p:blipFill>
          <a:blip r:embed="rId2" cstate="print"/>
          <a:stretch>
            <a:fillRect/>
          </a:stretch>
        </p:blipFill>
        <p:spPr>
          <a:xfrm>
            <a:off x="5699998" y="2487805"/>
            <a:ext cx="6268531" cy="3208660"/>
          </a:xfrm>
          <a:prstGeom prst="rect">
            <a:avLst/>
          </a:prstGeom>
        </p:spPr>
      </p:pic>
    </p:spTree>
    <p:extLst>
      <p:ext uri="{BB962C8B-B14F-4D97-AF65-F5344CB8AC3E}">
        <p14:creationId xmlns:p14="http://schemas.microsoft.com/office/powerpoint/2010/main" val="224320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6662401"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Історія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походження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основних</a:t>
            </a:r>
            <a:r>
              <a:rPr lang="ru-RU" sz="2400" b="1" dirty="0">
                <a:solidFill>
                  <a:srgbClr val="002060"/>
                </a:solidFill>
                <a:latin typeface="Arial Black" panose="020B0A04020102020204" pitchFamily="34" charset="0"/>
              </a:rPr>
              <a:t> понять</a:t>
            </a:r>
          </a:p>
        </p:txBody>
      </p:sp>
      <p:sp>
        <p:nvSpPr>
          <p:cNvPr id="14" name="TextBox 13"/>
          <p:cNvSpPr txBox="1"/>
          <p:nvPr/>
        </p:nvSpPr>
        <p:spPr>
          <a:xfrm>
            <a:off x="909401" y="1525288"/>
            <a:ext cx="6371503" cy="3785652"/>
          </a:xfrm>
          <a:prstGeom prst="rect">
            <a:avLst/>
          </a:prstGeom>
          <a:noFill/>
        </p:spPr>
        <p:txBody>
          <a:bodyPr wrap="square" rtlCol="0">
            <a:spAutoFit/>
          </a:bodyPr>
          <a:lstStyle/>
          <a:p>
            <a:pPr algn="just"/>
            <a:r>
              <a:rPr lang="uk-UA" sz="2400">
                <a:latin typeface="Times New Roman" panose="02020603050405020304" pitchFamily="18" charset="0"/>
                <a:cs typeface="Times New Roman" panose="02020603050405020304" pitchFamily="18" charset="0"/>
              </a:rPr>
              <a:t>Нові відкриття вимагали певних термінологічних уточнень. Так, індійський вчений Аріабхата дає хорді назву «джива», що означає «тятива лука». Коли арабські математичні тексти перекладалися на латину, термін замінили близьким за значенням синусом. </a:t>
            </a:r>
          </a:p>
          <a:p>
            <a:pPr algn="just"/>
            <a:r>
              <a:rPr lang="uk-UA" sz="2400">
                <a:latin typeface="Times New Roman" panose="02020603050405020304" pitchFamily="18" charset="0"/>
                <a:cs typeface="Times New Roman" panose="02020603050405020304" pitchFamily="18" charset="0"/>
              </a:rPr>
              <a:t>Слово «косинус» з'явилося набагато пізніше. Цей термін є скороченим варіантом латинської фрази «додатковий синус».</a:t>
            </a:r>
          </a:p>
        </p:txBody>
      </p:sp>
      <p:pic>
        <p:nvPicPr>
          <p:cNvPr id="11" name="Picture 2"/>
          <p:cNvPicPr>
            <a:picLocks noGrp="1" noChangeAspect="1" noChangeArrowheads="1"/>
          </p:cNvPicPr>
          <p:nvPr>
            <p:ph sz="quarter" idx="4294967295"/>
          </p:nvPr>
        </p:nvPicPr>
        <p:blipFill>
          <a:blip r:embed="rId4" cstate="print"/>
          <a:srcRect/>
          <a:stretch>
            <a:fillRect/>
          </a:stretch>
        </p:blipFill>
        <p:spPr bwMode="auto">
          <a:xfrm>
            <a:off x="7434323" y="916513"/>
            <a:ext cx="3780420" cy="3240360"/>
          </a:xfrm>
          <a:prstGeom prst="rect">
            <a:avLst/>
          </a:prstGeom>
          <a:noFill/>
          <a:ln w="9525">
            <a:noFill/>
            <a:miter lim="800000"/>
            <a:headEnd/>
            <a:tailEnd/>
          </a:ln>
        </p:spPr>
      </p:pic>
      <p:pic>
        <p:nvPicPr>
          <p:cNvPr id="12" name="Рисунок 11" descr="hello_html_11bf6c9f.gif"/>
          <p:cNvPicPr>
            <a:picLocks noChangeAspect="1"/>
          </p:cNvPicPr>
          <p:nvPr/>
        </p:nvPicPr>
        <p:blipFill>
          <a:blip r:embed="rId5" cstate="print"/>
          <a:stretch>
            <a:fillRect/>
          </a:stretch>
        </p:blipFill>
        <p:spPr>
          <a:xfrm>
            <a:off x="7280472" y="4549615"/>
            <a:ext cx="3934271" cy="1656184"/>
          </a:xfrm>
          <a:prstGeom prst="rect">
            <a:avLst/>
          </a:prstGeom>
        </p:spPr>
      </p:pic>
    </p:spTree>
    <p:extLst>
      <p:ext uri="{BB962C8B-B14F-4D97-AF65-F5344CB8AC3E}">
        <p14:creationId xmlns:p14="http://schemas.microsoft.com/office/powerpoint/2010/main" val="351718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6662401"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Історія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походження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основних</a:t>
            </a:r>
            <a:r>
              <a:rPr lang="ru-RU" sz="2400" b="1" dirty="0">
                <a:solidFill>
                  <a:srgbClr val="002060"/>
                </a:solidFill>
                <a:latin typeface="Arial Black" panose="020B0A04020102020204" pitchFamily="34" charset="0"/>
              </a:rPr>
              <a:t> понять</a:t>
            </a:r>
          </a:p>
        </p:txBody>
      </p:sp>
      <p:pic>
        <p:nvPicPr>
          <p:cNvPr id="12" name="Рисунок 11" descr="CHislovaya_okruzhnost-tg-ctg.png"/>
          <p:cNvPicPr>
            <a:picLocks noChangeAspect="1"/>
          </p:cNvPicPr>
          <p:nvPr/>
        </p:nvPicPr>
        <p:blipFill>
          <a:blip r:embed="rId4" cstate="print"/>
          <a:stretch>
            <a:fillRect/>
          </a:stretch>
        </p:blipFill>
        <p:spPr>
          <a:xfrm>
            <a:off x="1402318" y="1071937"/>
            <a:ext cx="9387362" cy="5006593"/>
          </a:xfrm>
          <a:prstGeom prst="rect">
            <a:avLst/>
          </a:prstGeom>
        </p:spPr>
      </p:pic>
    </p:spTree>
    <p:extLst>
      <p:ext uri="{BB962C8B-B14F-4D97-AF65-F5344CB8AC3E}">
        <p14:creationId xmlns:p14="http://schemas.microsoft.com/office/powerpoint/2010/main" val="414803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Содержимое 4" descr="250px-Spherical_triangle_3d_opti.png"/>
          <p:cNvPicPr>
            <a:picLocks noChangeAspect="1"/>
          </p:cNvPicPr>
          <p:nvPr/>
        </p:nvPicPr>
        <p:blipFill>
          <a:blip r:embed="rId4" cstate="print"/>
          <a:stretch>
            <a:fillRect/>
          </a:stretch>
        </p:blipFill>
        <p:spPr>
          <a:xfrm>
            <a:off x="6977898" y="1175114"/>
            <a:ext cx="4502901" cy="4507771"/>
          </a:xfrm>
          <a:prstGeom prst="rect">
            <a:avLst/>
          </a:prstGeom>
        </p:spPr>
      </p:pic>
      <p:sp>
        <p:nvSpPr>
          <p:cNvPr id="2" name="Прямоугольник 1"/>
          <p:cNvSpPr/>
          <p:nvPr/>
        </p:nvSpPr>
        <p:spPr>
          <a:xfrm>
            <a:off x="881898" y="1570438"/>
            <a:ext cx="6096000" cy="4401205"/>
          </a:xfrm>
          <a:prstGeom prst="rect">
            <a:avLst/>
          </a:prstGeom>
        </p:spPr>
        <p:txBody>
          <a:bodyPr>
            <a:spAutoFit/>
          </a:bodyPr>
          <a:lstStyle/>
          <a:p>
            <a:pPr algn="just"/>
            <a:r>
              <a:rPr lang="uk-UA" sz="2800" i="1" dirty="0">
                <a:latin typeface="Times New Roman" panose="02020603050405020304" pitchFamily="18" charset="0"/>
                <a:cs typeface="Times New Roman" panose="02020603050405020304" pitchFamily="18" charset="0"/>
              </a:rPr>
              <a:t>Слово </a:t>
            </a:r>
            <a:r>
              <a:rPr lang="uk-UA" sz="2800" i="1" dirty="0">
                <a:solidFill>
                  <a:srgbClr val="FF0000"/>
                </a:solidFill>
                <a:latin typeface="Times New Roman" panose="02020603050405020304" pitchFamily="18" charset="0"/>
                <a:cs typeface="Times New Roman" panose="02020603050405020304" pitchFamily="18" charset="0"/>
              </a:rPr>
              <a:t>тригонометрія</a:t>
            </a:r>
            <a:r>
              <a:rPr lang="uk-UA" sz="2800" i="1" dirty="0">
                <a:solidFill>
                  <a:srgbClr val="FFFF00"/>
                </a:solidFill>
                <a:latin typeface="Times New Roman" panose="02020603050405020304" pitchFamily="18" charset="0"/>
                <a:cs typeface="Times New Roman" panose="02020603050405020304" pitchFamily="18" charset="0"/>
              </a:rPr>
              <a:t> </a:t>
            </a:r>
            <a:r>
              <a:rPr lang="uk-UA" sz="2800" i="1" dirty="0">
                <a:latin typeface="Times New Roman" panose="02020603050405020304" pitchFamily="18" charset="0"/>
                <a:cs typeface="Times New Roman" panose="02020603050405020304" pitchFamily="18" charset="0"/>
              </a:rPr>
              <a:t>вперше зустрічається в </a:t>
            </a:r>
            <a:r>
              <a:rPr lang="uk-UA" sz="2800" i="1" dirty="0">
                <a:solidFill>
                  <a:srgbClr val="FF0000"/>
                </a:solidFill>
                <a:latin typeface="Times New Roman" panose="02020603050405020304" pitchFamily="18" charset="0"/>
                <a:cs typeface="Times New Roman" panose="02020603050405020304" pitchFamily="18" charset="0"/>
              </a:rPr>
              <a:t>1505 </a:t>
            </a:r>
            <a:r>
              <a:rPr lang="uk-UA" sz="2800" i="1" dirty="0">
                <a:latin typeface="Times New Roman" panose="02020603050405020304" pitchFamily="18" charset="0"/>
                <a:cs typeface="Times New Roman" panose="02020603050405020304" pitchFamily="18" charset="0"/>
              </a:rPr>
              <a:t>році в працях німецького математика </a:t>
            </a:r>
            <a:r>
              <a:rPr lang="uk-UA" sz="2800" i="1" dirty="0" err="1">
                <a:solidFill>
                  <a:srgbClr val="FF0000"/>
                </a:solidFill>
                <a:latin typeface="Times New Roman" panose="02020603050405020304" pitchFamily="18" charset="0"/>
                <a:cs typeface="Times New Roman" panose="02020603050405020304" pitchFamily="18" charset="0"/>
              </a:rPr>
              <a:t>Пітіскуса</a:t>
            </a:r>
            <a:r>
              <a:rPr lang="uk-UA" sz="2800" i="1" dirty="0">
                <a:solidFill>
                  <a:srgbClr val="FF0000"/>
                </a:solidFill>
                <a:latin typeface="Times New Roman" panose="02020603050405020304" pitchFamily="18" charset="0"/>
                <a:cs typeface="Times New Roman" panose="02020603050405020304" pitchFamily="18" charset="0"/>
              </a:rPr>
              <a:t>. Тригонометрія </a:t>
            </a:r>
            <a:r>
              <a:rPr lang="uk-UA" sz="2800" i="1" dirty="0">
                <a:latin typeface="Times New Roman" panose="02020603050405020304" pitchFamily="18" charset="0"/>
                <a:cs typeface="Times New Roman" panose="02020603050405020304" pitchFamily="18" charset="0"/>
              </a:rPr>
              <a:t>– слово грецьке і в прямому сенсі означає </a:t>
            </a:r>
            <a:r>
              <a:rPr lang="uk-UA" sz="2800" i="1" dirty="0">
                <a:solidFill>
                  <a:srgbClr val="FF0000"/>
                </a:solidFill>
                <a:latin typeface="Times New Roman" panose="02020603050405020304" pitchFamily="18" charset="0"/>
                <a:cs typeface="Times New Roman" panose="02020603050405020304" pitchFamily="18" charset="0"/>
              </a:rPr>
              <a:t>вимірювання трикутників</a:t>
            </a:r>
            <a:r>
              <a:rPr lang="uk-UA" sz="2800" i="1" dirty="0">
                <a:latin typeface="Times New Roman" panose="02020603050405020304" pitchFamily="18" charset="0"/>
                <a:cs typeface="Times New Roman" panose="02020603050405020304" pitchFamily="18" charset="0"/>
              </a:rPr>
              <a:t>. В цьому випадку вимірювання трикутників потрібно розуміти як знаходження невідомих сторін, кутів та інших елементів трикутника</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34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Содержимое 4" descr="istorija-trigonometrii-vozniknovenie-i-razvitie_9.jpg"/>
          <p:cNvPicPr>
            <a:picLocks noGrp="1" noChangeAspect="1"/>
          </p:cNvPicPr>
          <p:nvPr>
            <p:ph sz="quarter" idx="1"/>
          </p:nvPr>
        </p:nvPicPr>
        <p:blipFill>
          <a:blip r:embed="rId4" cstate="print"/>
          <a:stretch>
            <a:fillRect/>
          </a:stretch>
        </p:blipFill>
        <p:spPr>
          <a:xfrm>
            <a:off x="1064901" y="890950"/>
            <a:ext cx="3982207" cy="5472608"/>
          </a:xfrm>
        </p:spPr>
      </p:pic>
      <p:sp>
        <p:nvSpPr>
          <p:cNvPr id="3" name="Прямоугольник 2"/>
          <p:cNvSpPr/>
          <p:nvPr/>
        </p:nvSpPr>
        <p:spPr>
          <a:xfrm>
            <a:off x="5326389" y="1441674"/>
            <a:ext cx="5830346" cy="4324261"/>
          </a:xfrm>
          <a:prstGeom prst="rect">
            <a:avLst/>
          </a:prstGeom>
        </p:spPr>
        <p:txBody>
          <a:bodyPr wrap="square">
            <a:spAutoFit/>
          </a:bodyPr>
          <a:lstStyle/>
          <a:p>
            <a:pPr algn="just"/>
            <a:r>
              <a:rPr lang="uk-UA" sz="2500" i="1" dirty="0">
                <a:latin typeface="Times New Roman" panose="02020603050405020304" pitchFamily="18" charset="0"/>
                <a:cs typeface="Times New Roman" panose="02020603050405020304" pitchFamily="18" charset="0"/>
              </a:rPr>
              <a:t>Хоча назва науки виникла порівняно недавно, багато фактів, що мають відношення до тригонометрії, були відомі ще дві тисячі років назад. Вперше способи розв'язування трикутників були знайдені древньогрецькими астрономами </a:t>
            </a:r>
            <a:r>
              <a:rPr lang="uk-UA" sz="2500" i="1" dirty="0" err="1">
                <a:solidFill>
                  <a:srgbClr val="FF0000"/>
                </a:solidFill>
                <a:latin typeface="Times New Roman" panose="02020603050405020304" pitchFamily="18" charset="0"/>
                <a:cs typeface="Times New Roman" panose="02020603050405020304" pitchFamily="18" charset="0"/>
              </a:rPr>
              <a:t>Гіпархом</a:t>
            </a:r>
            <a:r>
              <a:rPr lang="uk-UA" sz="2500" i="1" dirty="0">
                <a:solidFill>
                  <a:srgbClr val="FF0000"/>
                </a:solidFill>
                <a:latin typeface="Times New Roman" panose="02020603050405020304" pitchFamily="18" charset="0"/>
                <a:cs typeface="Times New Roman" panose="02020603050405020304" pitchFamily="18" charset="0"/>
              </a:rPr>
              <a:t> та </a:t>
            </a:r>
            <a:r>
              <a:rPr lang="uk-UA" sz="2500" i="1" dirty="0" err="1">
                <a:solidFill>
                  <a:srgbClr val="FF0000"/>
                </a:solidFill>
                <a:latin typeface="Times New Roman" panose="02020603050405020304" pitchFamily="18" charset="0"/>
                <a:cs typeface="Times New Roman" panose="02020603050405020304" pitchFamily="18" charset="0"/>
              </a:rPr>
              <a:t>Клавдієм</a:t>
            </a:r>
            <a:r>
              <a:rPr lang="uk-UA" sz="2500" i="1" dirty="0">
                <a:solidFill>
                  <a:srgbClr val="FF0000"/>
                </a:solidFill>
                <a:latin typeface="Times New Roman" panose="02020603050405020304" pitchFamily="18" charset="0"/>
                <a:cs typeface="Times New Roman" panose="02020603050405020304" pitchFamily="18" charset="0"/>
              </a:rPr>
              <a:t> </a:t>
            </a:r>
            <a:r>
              <a:rPr lang="uk-UA" sz="2500" i="1" dirty="0" err="1">
                <a:solidFill>
                  <a:srgbClr val="FF0000"/>
                </a:solidFill>
                <a:latin typeface="Times New Roman" panose="02020603050405020304" pitchFamily="18" charset="0"/>
                <a:cs typeface="Times New Roman" panose="02020603050405020304" pitchFamily="18" charset="0"/>
              </a:rPr>
              <a:t>Птолемєєм</a:t>
            </a:r>
            <a:r>
              <a:rPr lang="uk-UA" sz="2500" i="1" dirty="0">
                <a:latin typeface="Times New Roman" panose="02020603050405020304" pitchFamily="18" charset="0"/>
                <a:cs typeface="Times New Roman" panose="02020603050405020304" pitchFamily="18" charset="0"/>
              </a:rPr>
              <a:t>. Пізніше залежність між відношеннями сторін трикутника та його кутами почали називати </a:t>
            </a:r>
            <a:r>
              <a:rPr lang="uk-UA" sz="2500" i="1" dirty="0">
                <a:solidFill>
                  <a:srgbClr val="FF0000"/>
                </a:solidFill>
                <a:latin typeface="Times New Roman" panose="02020603050405020304" pitchFamily="18" charset="0"/>
                <a:cs typeface="Times New Roman" panose="02020603050405020304" pitchFamily="18" charset="0"/>
              </a:rPr>
              <a:t>тригонометричними функціями</a:t>
            </a:r>
            <a:r>
              <a:rPr lang="uk-UA" sz="2500" i="1" dirty="0">
                <a:latin typeface="Times New Roman" panose="02020603050405020304" pitchFamily="18" charset="0"/>
                <a:cs typeface="Times New Roman" panose="02020603050405020304" pitchFamily="18" charset="0"/>
              </a:rPr>
              <a:t>.</a:t>
            </a:r>
            <a:endParaRPr lang="uk-UA"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73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7092006"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Історія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розвитку</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тригонометрії</a:t>
            </a:r>
            <a:r>
              <a:rPr lang="ru-RU" sz="2400" b="1" dirty="0">
                <a:solidFill>
                  <a:srgbClr val="002060"/>
                </a:solidFill>
                <a:latin typeface="Arial Black" panose="020B0A04020102020204" pitchFamily="34" charset="0"/>
              </a:rPr>
              <a:t> в </a:t>
            </a:r>
            <a:r>
              <a:rPr lang="ru-RU" sz="2400" b="1" dirty="0" err="1">
                <a:solidFill>
                  <a:srgbClr val="002060"/>
                </a:solidFill>
                <a:latin typeface="Arial Black" panose="020B0A04020102020204" pitchFamily="34" charset="0"/>
              </a:rPr>
              <a:t>Європі</a:t>
            </a:r>
            <a:endParaRPr lang="ru-RU" sz="2400" b="1" dirty="0">
              <a:solidFill>
                <a:srgbClr val="002060"/>
              </a:solidFill>
              <a:latin typeface="Arial Black" panose="020B0A04020102020204" pitchFamily="34" charset="0"/>
            </a:endParaRPr>
          </a:p>
        </p:txBody>
      </p:sp>
      <p:sp>
        <p:nvSpPr>
          <p:cNvPr id="12" name="Содержимое 2"/>
          <p:cNvSpPr txBox="1">
            <a:spLocks/>
          </p:cNvSpPr>
          <p:nvPr/>
        </p:nvSpPr>
        <p:spPr>
          <a:xfrm>
            <a:off x="1013254" y="1398491"/>
            <a:ext cx="10165492" cy="5661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uk-UA">
                <a:latin typeface="Times New Roman" panose="02020603050405020304" pitchFamily="18" charset="0"/>
                <a:cs typeface="Times New Roman" panose="02020603050405020304" pitchFamily="18" charset="0"/>
              </a:rPr>
              <a:t>Після переведення арабських трактатів на латинь (XII-XIII в) більшість ідей індійських і перських вчених були запозичені європейською наукою. Перші згадки про тригонометрії в Європі відносяться до XII століття.</a:t>
            </a:r>
          </a:p>
          <a:p>
            <a:pPr algn="just"/>
            <a:endParaRPr lang="uk-UA">
              <a:latin typeface="Times New Roman" panose="02020603050405020304" pitchFamily="18" charset="0"/>
              <a:cs typeface="Times New Roman" panose="02020603050405020304" pitchFamily="18" charset="0"/>
            </a:endParaRPr>
          </a:p>
          <a:p>
            <a:pPr algn="just"/>
            <a:r>
              <a:rPr lang="uk-UA">
                <a:latin typeface="Times New Roman" panose="02020603050405020304" pitchFamily="18" charset="0"/>
                <a:cs typeface="Times New Roman" panose="02020603050405020304" pitchFamily="18" charset="0"/>
              </a:rPr>
              <a:t>На думку дослідників, історія тригонометрії в Європі пов'язана з ім'ям англійця Річарда Уоллінгфордского, який став автором твору «Чотири трактату про прямих і звернених хордах». Саме його праця стала першою роботою, що цілком присвячена тригонометрії. До XV століття багато авторів у своїх працях згадують про тригонометричні функції.</a:t>
            </a:r>
          </a:p>
        </p:txBody>
      </p:sp>
    </p:spTree>
    <p:extLst>
      <p:ext uri="{BB962C8B-B14F-4D97-AF65-F5344CB8AC3E}">
        <p14:creationId xmlns:p14="http://schemas.microsoft.com/office/powerpoint/2010/main" val="206131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5883342"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Історія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тригонометрії</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Новий</a:t>
            </a:r>
            <a:r>
              <a:rPr lang="ru-RU" sz="2400" b="1" dirty="0">
                <a:solidFill>
                  <a:srgbClr val="002060"/>
                </a:solidFill>
                <a:latin typeface="Arial Black" panose="020B0A04020102020204" pitchFamily="34" charset="0"/>
              </a:rPr>
              <a:t> час</a:t>
            </a:r>
          </a:p>
        </p:txBody>
      </p:sp>
      <p:sp>
        <p:nvSpPr>
          <p:cNvPr id="9" name="TextBox 8"/>
          <p:cNvSpPr txBox="1"/>
          <p:nvPr/>
        </p:nvSpPr>
        <p:spPr>
          <a:xfrm>
            <a:off x="755982" y="1030552"/>
            <a:ext cx="7201462" cy="5693866"/>
          </a:xfrm>
          <a:prstGeom prst="rect">
            <a:avLst/>
          </a:prstGeom>
          <a:noFill/>
        </p:spPr>
        <p:txBody>
          <a:bodyPr wrap="square" rtlCol="0">
            <a:spAutoFit/>
          </a:bodyPr>
          <a:lstStyle/>
          <a:p>
            <a:pPr algn="just"/>
            <a:r>
              <a:rPr lang="uk-UA" sz="2800" i="1" dirty="0">
                <a:latin typeface="Times New Roman" panose="02020603050405020304" pitchFamily="18" charset="0"/>
                <a:cs typeface="Times New Roman" panose="02020603050405020304" pitchFamily="18" charset="0"/>
              </a:rPr>
              <a:t>У Новий час більшість учених почала усвідомлювати надзвичайну важливість тригонометрії не тільки в астрономії та астрології, а й в інших сферах життя. Це, в першу чергу, артилерія, оптика і навігація в далеких морських походах. Тому в другій половині XVI століття ця тема зацікавила багатьох видатних людей того часу, в тому числі </a:t>
            </a:r>
            <a:r>
              <a:rPr lang="uk-UA" sz="2800" i="1" dirty="0">
                <a:solidFill>
                  <a:srgbClr val="FF0000"/>
                </a:solidFill>
                <a:latin typeface="Times New Roman" panose="02020603050405020304" pitchFamily="18" charset="0"/>
                <a:cs typeface="Times New Roman" panose="02020603050405020304" pitchFamily="18" charset="0"/>
              </a:rPr>
              <a:t>Миколи Коперника</a:t>
            </a:r>
            <a:r>
              <a:rPr lang="uk-UA" sz="2800" i="1" dirty="0">
                <a:latin typeface="Times New Roman" panose="02020603050405020304" pitchFamily="18" charset="0"/>
                <a:cs typeface="Times New Roman" panose="02020603050405020304" pitchFamily="18" charset="0"/>
              </a:rPr>
              <a:t>, Йоганна Кеплера, Франсуа </a:t>
            </a:r>
            <a:r>
              <a:rPr lang="uk-UA" sz="2800" i="1" dirty="0" err="1">
                <a:latin typeface="Times New Roman" panose="02020603050405020304" pitchFamily="18" charset="0"/>
                <a:cs typeface="Times New Roman" panose="02020603050405020304" pitchFamily="18" charset="0"/>
              </a:rPr>
              <a:t>Вієта</a:t>
            </a:r>
            <a:r>
              <a:rPr lang="uk-UA" sz="2800" i="1" dirty="0">
                <a:latin typeface="Times New Roman" panose="02020603050405020304" pitchFamily="18" charset="0"/>
                <a:cs typeface="Times New Roman" panose="02020603050405020304" pitchFamily="18" charset="0"/>
              </a:rPr>
              <a:t>. Коперник відвів тригонометрії кілька глав свого трактату «Про обертання небесних сфер» (1543). </a:t>
            </a:r>
          </a:p>
          <a:p>
            <a:pPr algn="just"/>
            <a:endParaRPr lang="uk-UA" sz="2800" i="1" dirty="0">
              <a:latin typeface="Times New Roman" panose="02020603050405020304" pitchFamily="18" charset="0"/>
              <a:cs typeface="Times New Roman" panose="02020603050405020304" pitchFamily="18" charset="0"/>
            </a:endParaRPr>
          </a:p>
        </p:txBody>
      </p:sp>
      <p:pic>
        <p:nvPicPr>
          <p:cNvPr id="11" name="Рисунок 10" descr="istorija-trigonometrii-vozniknovenie-i-razvitie_12.jpg"/>
          <p:cNvPicPr>
            <a:picLocks noChangeAspect="1"/>
          </p:cNvPicPr>
          <p:nvPr/>
        </p:nvPicPr>
        <p:blipFill>
          <a:blip r:embed="rId4" cstate="print"/>
          <a:stretch>
            <a:fillRect/>
          </a:stretch>
        </p:blipFill>
        <p:spPr>
          <a:xfrm>
            <a:off x="7957444" y="1343574"/>
            <a:ext cx="3016975" cy="4149080"/>
          </a:xfrm>
          <a:prstGeom prst="rect">
            <a:avLst/>
          </a:prstGeom>
        </p:spPr>
      </p:pic>
    </p:spTree>
    <p:extLst>
      <p:ext uri="{BB962C8B-B14F-4D97-AF65-F5344CB8AC3E}">
        <p14:creationId xmlns:p14="http://schemas.microsoft.com/office/powerpoint/2010/main" val="401375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4766048" cy="461665"/>
          </a:xfrm>
          <a:prstGeom prst="rect">
            <a:avLst/>
          </a:prstGeom>
          <a:noFill/>
        </p:spPr>
        <p:txBody>
          <a:bodyPr wrap="none" rtlCol="0">
            <a:spAutoFit/>
          </a:bodyPr>
          <a:lstStyle/>
          <a:p>
            <a:r>
              <a:rPr lang="ru-RU" sz="2400" b="1" dirty="0">
                <a:solidFill>
                  <a:srgbClr val="002060"/>
                </a:solidFill>
                <a:latin typeface="Arial Black" panose="020B0A04020102020204" pitchFamily="34" charset="0"/>
              </a:rPr>
              <a:t>Заслуги Леонарда </a:t>
            </a:r>
            <a:r>
              <a:rPr lang="ru-RU" sz="2400" b="1" dirty="0" err="1">
                <a:solidFill>
                  <a:srgbClr val="002060"/>
                </a:solidFill>
                <a:latin typeface="Arial Black" panose="020B0A04020102020204" pitchFamily="34" charset="0"/>
              </a:rPr>
              <a:t>Ейлера</a:t>
            </a:r>
            <a:endParaRPr lang="ru-RU" sz="2400" b="1" dirty="0">
              <a:solidFill>
                <a:srgbClr val="002060"/>
              </a:solidFill>
              <a:latin typeface="Arial Black" panose="020B0A04020102020204" pitchFamily="34" charset="0"/>
            </a:endParaRPr>
          </a:p>
        </p:txBody>
      </p:sp>
      <p:pic>
        <p:nvPicPr>
          <p:cNvPr id="12" name="Рисунок 11" descr="istorija-trigonometrii-vozniknovenie-i-razvitie_13.jpg"/>
          <p:cNvPicPr>
            <a:picLocks noChangeAspect="1"/>
          </p:cNvPicPr>
          <p:nvPr/>
        </p:nvPicPr>
        <p:blipFill>
          <a:blip r:embed="rId4" cstate="print"/>
          <a:stretch>
            <a:fillRect/>
          </a:stretch>
        </p:blipFill>
        <p:spPr>
          <a:xfrm>
            <a:off x="947985" y="1359002"/>
            <a:ext cx="3473666" cy="4536504"/>
          </a:xfrm>
          <a:prstGeom prst="rect">
            <a:avLst/>
          </a:prstGeom>
        </p:spPr>
      </p:pic>
      <p:sp>
        <p:nvSpPr>
          <p:cNvPr id="14" name="TextBox 13"/>
          <p:cNvSpPr txBox="1"/>
          <p:nvPr/>
        </p:nvSpPr>
        <p:spPr>
          <a:xfrm>
            <a:off x="4807243" y="1062680"/>
            <a:ext cx="6371503" cy="5262979"/>
          </a:xfrm>
          <a:prstGeom prst="rect">
            <a:avLst/>
          </a:prstGeom>
          <a:noFill/>
        </p:spPr>
        <p:txBody>
          <a:bodyPr wrap="square" rtlCol="0">
            <a:spAutoFit/>
          </a:bodyPr>
          <a:lstStyle/>
          <a:p>
            <a:pPr algn="just"/>
            <a:r>
              <a:rPr lang="uk-UA" sz="2400" dirty="0">
                <a:latin typeface="Times New Roman" panose="02020603050405020304" pitchFamily="18" charset="0"/>
                <a:cs typeface="Times New Roman" panose="02020603050405020304" pitchFamily="18" charset="0"/>
              </a:rPr>
              <a:t>Додання тригонометрії сучасного змісту і виду стало заслугою Леонарда Ейлера. Його трактат «Введення в аналіз нескінченних» (1748) містить визначення </a:t>
            </a:r>
            <a:r>
              <a:rPr lang="uk-UA" sz="2400" dirty="0" err="1">
                <a:latin typeface="Times New Roman" panose="02020603050405020304" pitchFamily="18" charset="0"/>
                <a:cs typeface="Times New Roman" panose="02020603050405020304" pitchFamily="18" charset="0"/>
              </a:rPr>
              <a:t>терміна</a:t>
            </a:r>
            <a:r>
              <a:rPr lang="uk-UA" sz="2400" dirty="0">
                <a:latin typeface="Times New Roman" panose="02020603050405020304" pitchFamily="18" charset="0"/>
                <a:cs typeface="Times New Roman" panose="02020603050405020304" pitchFamily="18" charset="0"/>
              </a:rPr>
              <a:t> «тригонометричні функції», яке еквівалентно сучасному. Таким чином, цей учений зміг визначити зворотні функції. Але й це ще не все. Визначення тригонометричних функцій на всій числовій прямій стало можливим завдяки дослідженням Ейлера не тільки допустимих негативних кутів, але і кутів </a:t>
            </a:r>
            <a:r>
              <a:rPr lang="uk-UA" sz="2400" dirty="0" err="1">
                <a:latin typeface="Times New Roman" panose="02020603050405020304" pitchFamily="18" charset="0"/>
                <a:cs typeface="Times New Roman" panose="02020603050405020304" pitchFamily="18" charset="0"/>
              </a:rPr>
              <a:t>боле</a:t>
            </a:r>
            <a:r>
              <a:rPr lang="uk-UA" sz="2400" dirty="0">
                <a:latin typeface="Times New Roman" panose="02020603050405020304" pitchFamily="18" charset="0"/>
                <a:cs typeface="Times New Roman" panose="02020603050405020304" pitchFamily="18" charset="0"/>
              </a:rPr>
              <a:t> 360 °. Саме він у своїх роботах вперше довів, що косинус і тангенс прямого кута негативні. </a:t>
            </a:r>
          </a:p>
          <a:p>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2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6540573"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Області</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застосування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тригонометрії</a:t>
            </a:r>
            <a:endParaRPr lang="ru-RU" sz="2400" b="1" dirty="0">
              <a:solidFill>
                <a:srgbClr val="002060"/>
              </a:solidFill>
              <a:latin typeface="Arial Black" panose="020B0A04020102020204" pitchFamily="34" charset="0"/>
            </a:endParaRPr>
          </a:p>
        </p:txBody>
      </p:sp>
      <p:sp>
        <p:nvSpPr>
          <p:cNvPr id="12" name="Содержимое 2"/>
          <p:cNvSpPr txBox="1">
            <a:spLocks/>
          </p:cNvSpPr>
          <p:nvPr/>
        </p:nvSpPr>
        <p:spPr>
          <a:xfrm>
            <a:off x="755981" y="1018987"/>
            <a:ext cx="10587521" cy="5661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uk-UA" sz="2600" dirty="0">
                <a:latin typeface="Times New Roman" panose="02020603050405020304" pitchFamily="18" charset="0"/>
                <a:cs typeface="Times New Roman" panose="02020603050405020304" pitchFamily="18" charset="0"/>
              </a:rPr>
              <a:t>Тригонометрія не відноситься до прикладних наук, в реальному повсякденному житті її завдання </a:t>
            </a:r>
            <a:r>
              <a:rPr lang="uk-UA" sz="2600" dirty="0" err="1">
                <a:latin typeface="Times New Roman" panose="02020603050405020304" pitchFamily="18" charset="0"/>
                <a:cs typeface="Times New Roman" panose="02020603050405020304" pitchFamily="18" charset="0"/>
              </a:rPr>
              <a:t>рідко</a:t>
            </a:r>
            <a:r>
              <a:rPr lang="uk-UA" sz="2600" dirty="0">
                <a:latin typeface="Times New Roman" panose="02020603050405020304" pitchFamily="18" charset="0"/>
                <a:cs typeface="Times New Roman" panose="02020603050405020304" pitchFamily="18" charset="0"/>
              </a:rPr>
              <a:t> застосовуються. Однак цей факт не знижує її значущості. Дуже важлива, наприклад, техніка тріангуляції, яка дозволяє астрономам досить точно виміряти відстань до недалеких зірок і здійснювати контроль за системами навігації супутників.</a:t>
            </a:r>
          </a:p>
          <a:p>
            <a:pPr algn="just"/>
            <a:endParaRPr lang="uk-UA" sz="100" dirty="0">
              <a:latin typeface="Times New Roman" panose="02020603050405020304" pitchFamily="18" charset="0"/>
              <a:cs typeface="Times New Roman" panose="02020603050405020304" pitchFamily="18" charset="0"/>
            </a:endParaRPr>
          </a:p>
          <a:p>
            <a:pPr algn="just"/>
            <a:r>
              <a:rPr lang="uk-UA" sz="2600" dirty="0">
                <a:latin typeface="Times New Roman" panose="02020603050405020304" pitchFamily="18" charset="0"/>
                <a:cs typeface="Times New Roman" panose="02020603050405020304" pitchFamily="18" charset="0"/>
              </a:rPr>
              <a:t>Також тригонометрію застосовують в навігації, теорії музики, акустиці, оптиці, аналізі фінансових ринків, електроніці, теорії ймовірностей, статистикою, біології, медицині (наприклад, в розшифровці ультразвукових досліджень УЗД і комп'ютерної томографії), фармацевтиці, хімії, теорії чисел, сейсмологів, метеорології , океанології, картографії, багатьох розділах фізики, топографії та геодезії, архітектурі, фонетиці, економіці, електронній техніці, машинобудуванні, комп'ютерній графіці, кристалографії і т. д.</a:t>
            </a:r>
          </a:p>
        </p:txBody>
      </p:sp>
    </p:spTree>
    <p:extLst>
      <p:ext uri="{BB962C8B-B14F-4D97-AF65-F5344CB8AC3E}">
        <p14:creationId xmlns:p14="http://schemas.microsoft.com/office/powerpoint/2010/main" val="275171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6662401"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Історія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походження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основних</a:t>
            </a:r>
            <a:r>
              <a:rPr lang="ru-RU" sz="2400" b="1" dirty="0">
                <a:solidFill>
                  <a:srgbClr val="002060"/>
                </a:solidFill>
                <a:latin typeface="Arial Black" panose="020B0A04020102020204" pitchFamily="34" charset="0"/>
              </a:rPr>
              <a:t> понять</a:t>
            </a:r>
          </a:p>
        </p:txBody>
      </p:sp>
      <p:sp>
        <p:nvSpPr>
          <p:cNvPr id="14" name="TextBox 13"/>
          <p:cNvSpPr txBox="1"/>
          <p:nvPr/>
        </p:nvSpPr>
        <p:spPr>
          <a:xfrm>
            <a:off x="4761397" y="1365097"/>
            <a:ext cx="6371503" cy="4524315"/>
          </a:xfrm>
          <a:prstGeom prst="rect">
            <a:avLst/>
          </a:prstGeom>
          <a:noFill/>
        </p:spPr>
        <p:txBody>
          <a:bodyPr wrap="square" rtlCol="0">
            <a:spAutoFit/>
          </a:bodyPr>
          <a:lstStyle/>
          <a:p>
            <a:pPr algn="just"/>
            <a:r>
              <a:rPr lang="uk-UA" sz="2400">
                <a:latin typeface="Times New Roman" panose="02020603050405020304" pitchFamily="18" charset="0"/>
                <a:cs typeface="Times New Roman" panose="02020603050405020304" pitchFamily="18" charset="0"/>
              </a:rPr>
              <a:t>Історія виникнення і розвитку тригонометрії налічує не одне століття. Введення понять, які складають основу цього розділу математичної науки, також не було одномоментним.</a:t>
            </a:r>
          </a:p>
          <a:p>
            <a:pPr algn="just"/>
            <a:endParaRPr lang="uk-UA" sz="2400">
              <a:latin typeface="Times New Roman" panose="02020603050405020304" pitchFamily="18" charset="0"/>
              <a:cs typeface="Times New Roman" panose="02020603050405020304" pitchFamily="18" charset="0"/>
            </a:endParaRPr>
          </a:p>
          <a:p>
            <a:pPr algn="just"/>
            <a:r>
              <a:rPr lang="uk-UA" sz="2400">
                <a:latin typeface="Times New Roman" panose="02020603050405020304" pitchFamily="18" charset="0"/>
                <a:cs typeface="Times New Roman" panose="02020603050405020304" pitchFamily="18" charset="0"/>
              </a:rPr>
              <a:t>Так, поняття «синус» має дуже довгу історію. Згадки про різних відносинах відрізків трикутників і кіл виявляються ще в наукових працях, датованих III століттям до нашої ери. Роботи таких великих древніх учених, як Евклід, Архімед, Аполону Пергський, вже містять перші дослідження цих співвідношень. </a:t>
            </a:r>
          </a:p>
        </p:txBody>
      </p:sp>
      <p:pic>
        <p:nvPicPr>
          <p:cNvPr id="9" name="Рисунок 8" descr="istorija-trigonometrii-vozniknovenie-i-razvitie_14.jpg"/>
          <p:cNvPicPr>
            <a:picLocks noChangeAspect="1"/>
          </p:cNvPicPr>
          <p:nvPr/>
        </p:nvPicPr>
        <p:blipFill>
          <a:blip r:embed="rId4" cstate="print"/>
          <a:stretch>
            <a:fillRect/>
          </a:stretch>
        </p:blipFill>
        <p:spPr>
          <a:xfrm>
            <a:off x="845173" y="1545725"/>
            <a:ext cx="3613107" cy="3744778"/>
          </a:xfrm>
          <a:prstGeom prst="rect">
            <a:avLst/>
          </a:prstGeom>
        </p:spPr>
      </p:pic>
    </p:spTree>
    <p:extLst>
      <p:ext uri="{BB962C8B-B14F-4D97-AF65-F5344CB8AC3E}">
        <p14:creationId xmlns:p14="http://schemas.microsoft.com/office/powerpoint/2010/main" val="167607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76" t="4997" r="476" b="10944"/>
          <a:stretch/>
        </p:blipFill>
        <p:spPr>
          <a:xfrm>
            <a:off x="58057" y="0"/>
            <a:ext cx="12075886" cy="6836229"/>
          </a:xfrm>
          <a:prstGeom prst="rect">
            <a:avLst/>
          </a:prstGeom>
          <a:ln>
            <a:noFill/>
          </a:ln>
          <a:effectLst/>
        </p:spPr>
      </p:pic>
      <p:pic>
        <p:nvPicPr>
          <p:cNvPr id="5" name="Рисунок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235" t="964" r="23271" b="481"/>
          <a:stretch/>
        </p:blipFill>
        <p:spPr>
          <a:xfrm rot="5400000">
            <a:off x="3019926" y="-1975186"/>
            <a:ext cx="6152147" cy="10680035"/>
          </a:xfrm>
          <a:prstGeom prst="rect">
            <a:avLst/>
          </a:prstGeom>
          <a:ln>
            <a:noFill/>
          </a:ln>
          <a:effectLst>
            <a:outerShdw blurRad="50800" dist="38100" dir="5400000" algn="t" rotWithShape="0">
              <a:prstClr val="black">
                <a:alpha val="40000"/>
              </a:prstClr>
            </a:outerShdw>
          </a:effectLst>
        </p:spPr>
      </p:pic>
      <p:sp>
        <p:nvSpPr>
          <p:cNvPr id="7" name="Прямоугольник 6"/>
          <p:cNvSpPr/>
          <p:nvPr/>
        </p:nvSpPr>
        <p:spPr>
          <a:xfrm>
            <a:off x="711200" y="291090"/>
            <a:ext cx="10769600" cy="5225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13254" y="291090"/>
            <a:ext cx="10165492" cy="52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50325" y="321514"/>
            <a:ext cx="6662401" cy="461665"/>
          </a:xfrm>
          <a:prstGeom prst="rect">
            <a:avLst/>
          </a:prstGeom>
          <a:noFill/>
        </p:spPr>
        <p:txBody>
          <a:bodyPr wrap="none" rtlCol="0">
            <a:spAutoFit/>
          </a:bodyPr>
          <a:lstStyle/>
          <a:p>
            <a:r>
              <a:rPr lang="ru-RU" sz="2400" b="1" dirty="0" err="1">
                <a:solidFill>
                  <a:srgbClr val="002060"/>
                </a:solidFill>
                <a:latin typeface="Arial Black" panose="020B0A04020102020204" pitchFamily="34" charset="0"/>
              </a:rPr>
              <a:t>Історія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походження</a:t>
            </a:r>
            <a:r>
              <a:rPr lang="ru-RU" sz="2400" b="1" dirty="0">
                <a:solidFill>
                  <a:srgbClr val="002060"/>
                </a:solidFill>
                <a:latin typeface="Arial Black" panose="020B0A04020102020204" pitchFamily="34" charset="0"/>
              </a:rPr>
              <a:t> </a:t>
            </a:r>
            <a:r>
              <a:rPr lang="ru-RU" sz="2400" b="1" dirty="0" err="1">
                <a:solidFill>
                  <a:srgbClr val="002060"/>
                </a:solidFill>
                <a:latin typeface="Arial Black" panose="020B0A04020102020204" pitchFamily="34" charset="0"/>
              </a:rPr>
              <a:t>основних</a:t>
            </a:r>
            <a:r>
              <a:rPr lang="ru-RU" sz="2400" b="1" dirty="0">
                <a:solidFill>
                  <a:srgbClr val="002060"/>
                </a:solidFill>
                <a:latin typeface="Arial Black" panose="020B0A04020102020204" pitchFamily="34" charset="0"/>
              </a:rPr>
              <a:t> понять</a:t>
            </a:r>
          </a:p>
        </p:txBody>
      </p:sp>
      <p:sp>
        <p:nvSpPr>
          <p:cNvPr id="14" name="TextBox 13"/>
          <p:cNvSpPr txBox="1"/>
          <p:nvPr/>
        </p:nvSpPr>
        <p:spPr>
          <a:xfrm>
            <a:off x="4761397" y="1365097"/>
            <a:ext cx="6371503" cy="4154984"/>
          </a:xfrm>
          <a:prstGeom prst="rect">
            <a:avLst/>
          </a:prstGeom>
          <a:noFill/>
        </p:spPr>
        <p:txBody>
          <a:bodyPr wrap="square" rtlCol="0">
            <a:spAutoFit/>
          </a:bodyPr>
          <a:lstStyle/>
          <a:p>
            <a:pPr algn="just"/>
            <a:r>
              <a:rPr lang="uk-UA" sz="2400" dirty="0">
                <a:latin typeface="Times New Roman" panose="02020603050405020304" pitchFamily="18" charset="0"/>
                <a:cs typeface="Times New Roman" panose="02020603050405020304" pitchFamily="18" charset="0"/>
              </a:rPr>
              <a:t>Виникнення тангенсів пов'язано з </a:t>
            </a:r>
            <a:r>
              <a:rPr lang="uk-UA" sz="2400" dirty="0" err="1">
                <a:latin typeface="Times New Roman" panose="02020603050405020304" pitchFamily="18" charset="0"/>
                <a:cs typeface="Times New Roman" panose="02020603050405020304" pitchFamily="18" charset="0"/>
              </a:rPr>
              <a:t>розшиф-ровкою</a:t>
            </a:r>
            <a:r>
              <a:rPr lang="uk-UA" sz="2400" dirty="0">
                <a:latin typeface="Times New Roman" panose="02020603050405020304" pitchFamily="18" charset="0"/>
                <a:cs typeface="Times New Roman" panose="02020603050405020304" pitchFamily="18" charset="0"/>
              </a:rPr>
              <a:t> задачі визначення довжини тіні. Термін «тангенс» ввів в X столітті арабський математик Абу-</a:t>
            </a:r>
            <a:r>
              <a:rPr lang="uk-UA" sz="2400" dirty="0" err="1">
                <a:latin typeface="Times New Roman" panose="02020603050405020304" pitchFamily="18" charset="0"/>
                <a:cs typeface="Times New Roman" panose="02020603050405020304" pitchFamily="18" charset="0"/>
              </a:rPr>
              <a:t>ль</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Вафа</a:t>
            </a:r>
            <a:r>
              <a:rPr lang="uk-UA" sz="2400" dirty="0">
                <a:latin typeface="Times New Roman" panose="02020603050405020304" pitchFamily="18" charset="0"/>
                <a:cs typeface="Times New Roman" panose="02020603050405020304" pitchFamily="18" charset="0"/>
              </a:rPr>
              <a:t>, що склав перший таблиці для визначення тангенсів і котангенсів. Але європейські вчені не знали про ці досягнення. Німецький математик і астроном </a:t>
            </a:r>
            <a:r>
              <a:rPr lang="uk-UA" sz="2400" dirty="0" err="1">
                <a:latin typeface="Times New Roman" panose="02020603050405020304" pitchFamily="18" charset="0"/>
                <a:cs typeface="Times New Roman" panose="02020603050405020304" pitchFamily="18" charset="0"/>
              </a:rPr>
              <a:t>Регімонтан</a:t>
            </a:r>
            <a:r>
              <a:rPr lang="uk-UA" sz="2400" dirty="0">
                <a:latin typeface="Times New Roman" panose="02020603050405020304" pitchFamily="18" charset="0"/>
                <a:cs typeface="Times New Roman" panose="02020603050405020304" pitchFamily="18" charset="0"/>
              </a:rPr>
              <a:t> заново відкриває ці поняття в 1467 Доказ теореми тангенсів – його заслуга. А перекладається цей термін як «що стосується».</a:t>
            </a:r>
          </a:p>
          <a:p>
            <a:pPr algn="just"/>
            <a:endParaRPr lang="uk-UA" sz="2400" dirty="0">
              <a:latin typeface="Times New Roman" panose="02020603050405020304" pitchFamily="18" charset="0"/>
              <a:cs typeface="Times New Roman" panose="02020603050405020304" pitchFamily="18" charset="0"/>
            </a:endParaRPr>
          </a:p>
        </p:txBody>
      </p:sp>
      <p:pic>
        <p:nvPicPr>
          <p:cNvPr id="11" name="Рисунок 10" descr="Webysther_20160305_-_Ciclo_trigonométrico.svg.png"/>
          <p:cNvPicPr>
            <a:picLocks noChangeAspect="1"/>
          </p:cNvPicPr>
          <p:nvPr/>
        </p:nvPicPr>
        <p:blipFill>
          <a:blip r:embed="rId4" cstate="print"/>
          <a:stretch>
            <a:fillRect/>
          </a:stretch>
        </p:blipFill>
        <p:spPr>
          <a:xfrm>
            <a:off x="824597" y="1788254"/>
            <a:ext cx="3868186" cy="3678000"/>
          </a:xfrm>
          <a:prstGeom prst="rect">
            <a:avLst/>
          </a:prstGeom>
        </p:spPr>
      </p:pic>
    </p:spTree>
    <p:extLst>
      <p:ext uri="{BB962C8B-B14F-4D97-AF65-F5344CB8AC3E}">
        <p14:creationId xmlns:p14="http://schemas.microsoft.com/office/powerpoint/2010/main" val="2141728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756</Words>
  <Application>Microsoft Office PowerPoint</Application>
  <PresentationFormat>Широкоэкранный</PresentationFormat>
  <Paragraphs>28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Arial Black</vt:lpstr>
      <vt:lpstr>Arial Narrow</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ILYA</dc:creator>
  <cp:lastModifiedBy>Dell</cp:lastModifiedBy>
  <cp:revision>55</cp:revision>
  <dcterms:created xsi:type="dcterms:W3CDTF">2020-09-18T16:35:27Z</dcterms:created>
  <dcterms:modified xsi:type="dcterms:W3CDTF">2020-09-25T13:04:20Z</dcterms:modified>
</cp:coreProperties>
</file>