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1" r:id="rId3"/>
    <p:sldId id="502" r:id="rId4"/>
    <p:sldId id="503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12" r:id="rId14"/>
    <p:sldId id="513" r:id="rId15"/>
    <p:sldId id="514" r:id="rId16"/>
    <p:sldId id="515" r:id="rId17"/>
    <p:sldId id="516" r:id="rId18"/>
    <p:sldId id="517" r:id="rId19"/>
    <p:sldId id="518" r:id="rId20"/>
    <p:sldId id="519" r:id="rId21"/>
    <p:sldId id="520" r:id="rId22"/>
    <p:sldId id="521" r:id="rId23"/>
    <p:sldId id="522" r:id="rId24"/>
    <p:sldId id="523" r:id="rId25"/>
    <p:sldId id="526" r:id="rId26"/>
    <p:sldId id="524" r:id="rId27"/>
    <p:sldId id="525" r:id="rId28"/>
    <p:sldId id="330" r:id="rId29"/>
    <p:sldId id="304" r:id="rId3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B1CE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0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747751" cy="4413403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58057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05.08.2021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600" dirty="0"/>
              <a:t>Векторний графічний редактор</a:t>
            </a:r>
          </a:p>
        </p:txBody>
      </p:sp>
      <p:pic>
        <p:nvPicPr>
          <p:cNvPr id="9" name="Рисунок 8" descr="palette icon">
            <a:extLst>
              <a:ext uri="{FF2B5EF4-FFF2-40B4-BE49-F238E27FC236}">
                <a16:creationId xmlns:a16="http://schemas.microsoft.com/office/drawing/2014/main" xmlns="" id="{3180DEBE-A6CD-4C46-A759-7B6FC67A076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72" y="3657599"/>
            <a:ext cx="2759501" cy="27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xmlns="" id="{EAA825DC-AC59-489A-AE74-D2F88BAB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93" y="3587772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933040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Векторний графічний редактор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містить набір інструментів для створення й опрацювання зображень. Деякі з них схожі на відповідні інструменти інших графічних редакторів, зокрема: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C55DC5B4-C319-431C-B1D3-49C974A20845}"/>
              </a:ext>
            </a:extLst>
          </p:cNvPr>
          <p:cNvSpPr/>
          <p:nvPr/>
        </p:nvSpPr>
        <p:spPr>
          <a:xfrm>
            <a:off x="72006" y="3607014"/>
            <a:ext cx="3277480" cy="1978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Палітра кольорів у нижній частині екрана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10DFC278-EB57-4560-B0CF-E5686A1DEC04}"/>
              </a:ext>
            </a:extLst>
          </p:cNvPr>
          <p:cNvSpPr/>
          <p:nvPr/>
        </p:nvSpPr>
        <p:spPr>
          <a:xfrm>
            <a:off x="3448876" y="3607014"/>
            <a:ext cx="2842593" cy="1978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Панель інструментів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63D75BD-9D46-48E1-9C29-9552CD2A307B}"/>
              </a:ext>
            </a:extLst>
          </p:cNvPr>
          <p:cNvSpPr/>
          <p:nvPr/>
        </p:nvSpPr>
        <p:spPr>
          <a:xfrm>
            <a:off x="6390858" y="3607014"/>
            <a:ext cx="5731291" cy="19787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Рядок меню, що містить вказівки для роботи з файлом та окремими об'єктами зображення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074" name="Picture 2" descr="inkscape icon">
            <a:extLst>
              <a:ext uri="{FF2B5EF4-FFF2-40B4-BE49-F238E27FC236}">
                <a16:creationId xmlns:a16="http://schemas.microsoft.com/office/drawing/2014/main" xmlns="" id="{F89EE69D-0FF2-43DE-82ED-7B1D3801A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481" y="261257"/>
            <a:ext cx="3226526" cy="3226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796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61F5079-52F3-48CB-BF4D-52087EE9829B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редактора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95BC05A-1FDC-4FE4-A2AF-D205B0E5D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04" y="1813427"/>
            <a:ext cx="958215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1A02E25-B3E1-4077-BFCD-80E20B24E336}"/>
              </a:ext>
            </a:extLst>
          </p:cNvPr>
          <p:cNvSpPr/>
          <p:nvPr/>
        </p:nvSpPr>
        <p:spPr>
          <a:xfrm>
            <a:off x="1291767" y="2838077"/>
            <a:ext cx="379717" cy="25598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AC21D7-8052-4243-B6C4-7CA2314E91F4}"/>
              </a:ext>
            </a:extLst>
          </p:cNvPr>
          <p:cNvSpPr txBox="1"/>
          <p:nvPr/>
        </p:nvSpPr>
        <p:spPr>
          <a:xfrm>
            <a:off x="2072526" y="3179244"/>
            <a:ext cx="2678988" cy="830997"/>
          </a:xfrm>
          <a:prstGeom prst="wedgeRectCallout">
            <a:avLst>
              <a:gd name="adj1" fmla="val -68039"/>
              <a:gd name="adj2" fmla="val 49052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інструментів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624A487-9052-4DB8-ADCA-1B672A1FE7A4}"/>
              </a:ext>
            </a:extLst>
          </p:cNvPr>
          <p:cNvSpPr/>
          <p:nvPr/>
        </p:nvSpPr>
        <p:spPr>
          <a:xfrm>
            <a:off x="1306005" y="2427154"/>
            <a:ext cx="8309944" cy="41092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B625C4-9737-4275-A09A-E1CC5DC823B9}"/>
              </a:ext>
            </a:extLst>
          </p:cNvPr>
          <p:cNvSpPr txBox="1"/>
          <p:nvPr/>
        </p:nvSpPr>
        <p:spPr>
          <a:xfrm>
            <a:off x="5617101" y="3073132"/>
            <a:ext cx="3998847" cy="830997"/>
          </a:xfrm>
          <a:prstGeom prst="wedgeRectCallout">
            <a:avLst>
              <a:gd name="adj1" fmla="val -77916"/>
              <a:gd name="adj2" fmla="val -905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параметрів інструментів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0880597F-51BF-4D8F-892B-66DC150E4256}"/>
              </a:ext>
            </a:extLst>
          </p:cNvPr>
          <p:cNvSpPr/>
          <p:nvPr/>
        </p:nvSpPr>
        <p:spPr>
          <a:xfrm>
            <a:off x="10267736" y="2810049"/>
            <a:ext cx="301941" cy="25598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6839B76-3325-4384-9C67-784A3CB8DD97}"/>
              </a:ext>
            </a:extLst>
          </p:cNvPr>
          <p:cNvSpPr txBox="1"/>
          <p:nvPr/>
        </p:nvSpPr>
        <p:spPr>
          <a:xfrm>
            <a:off x="7898578" y="4237465"/>
            <a:ext cx="2099210" cy="830997"/>
          </a:xfrm>
          <a:prstGeom prst="wedgeRectCallout">
            <a:avLst>
              <a:gd name="adj1" fmla="val 68756"/>
              <a:gd name="adj2" fmla="val -8938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команд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C2A23886-0421-4770-BD14-2D10FBEE0BB1}"/>
              </a:ext>
            </a:extLst>
          </p:cNvPr>
          <p:cNvSpPr/>
          <p:nvPr/>
        </p:nvSpPr>
        <p:spPr>
          <a:xfrm>
            <a:off x="1306004" y="5570011"/>
            <a:ext cx="9582150" cy="23945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248030B-44E9-4631-8038-60E0A5775998}"/>
              </a:ext>
            </a:extLst>
          </p:cNvPr>
          <p:cNvSpPr txBox="1"/>
          <p:nvPr/>
        </p:nvSpPr>
        <p:spPr>
          <a:xfrm>
            <a:off x="3815166" y="4142995"/>
            <a:ext cx="1965520" cy="461665"/>
          </a:xfrm>
          <a:prstGeom prst="wedgeRectCallout">
            <a:avLst>
              <a:gd name="adj1" fmla="val 61264"/>
              <a:gd name="adj2" fmla="val 10367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Полотно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C7388DFA-7B9F-4608-966F-9E5902BDC720}"/>
              </a:ext>
            </a:extLst>
          </p:cNvPr>
          <p:cNvSpPr/>
          <p:nvPr/>
        </p:nvSpPr>
        <p:spPr>
          <a:xfrm>
            <a:off x="1306004" y="5805066"/>
            <a:ext cx="9582150" cy="4439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E8DC918-B30F-4B1B-AF67-231EFA8C0B15}"/>
              </a:ext>
            </a:extLst>
          </p:cNvPr>
          <p:cNvSpPr txBox="1"/>
          <p:nvPr/>
        </p:nvSpPr>
        <p:spPr>
          <a:xfrm>
            <a:off x="5252252" y="6346138"/>
            <a:ext cx="2678988" cy="461665"/>
          </a:xfrm>
          <a:prstGeom prst="wedgeRectCallout">
            <a:avLst>
              <a:gd name="adj1" fmla="val -46018"/>
              <a:gd name="adj2" fmla="val -1087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Рядок стану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B058CE-3454-4910-AE48-8F2C8667FA0B}"/>
              </a:ext>
            </a:extLst>
          </p:cNvPr>
          <p:cNvSpPr txBox="1"/>
          <p:nvPr/>
        </p:nvSpPr>
        <p:spPr>
          <a:xfrm>
            <a:off x="2475672" y="4894185"/>
            <a:ext cx="2678988" cy="461665"/>
          </a:xfrm>
          <a:prstGeom prst="wedgeRectCallout">
            <a:avLst>
              <a:gd name="adj1" fmla="val 45687"/>
              <a:gd name="adj2" fmla="val 11444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Палітра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xmlns="" id="{38B477DE-32EE-4470-B86B-90818ADFAC33}"/>
              </a:ext>
            </a:extLst>
          </p:cNvPr>
          <p:cNvSpPr/>
          <p:nvPr/>
        </p:nvSpPr>
        <p:spPr>
          <a:xfrm>
            <a:off x="10175240" y="5805066"/>
            <a:ext cx="712914" cy="4439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ED31EEB-24AE-45EB-A030-170983B46DC6}"/>
              </a:ext>
            </a:extLst>
          </p:cNvPr>
          <p:cNvSpPr txBox="1"/>
          <p:nvPr/>
        </p:nvSpPr>
        <p:spPr>
          <a:xfrm>
            <a:off x="8052099" y="6346138"/>
            <a:ext cx="3891377" cy="461665"/>
          </a:xfrm>
          <a:prstGeom prst="wedgeRectCallout">
            <a:avLst>
              <a:gd name="adj1" fmla="val 14359"/>
              <a:gd name="adj2" fmla="val -8787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Інструмент Масштаб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xmlns="" id="{2626C590-04E3-46F4-A4E7-641D79D388DB}"/>
              </a:ext>
            </a:extLst>
          </p:cNvPr>
          <p:cNvSpPr/>
          <p:nvPr/>
        </p:nvSpPr>
        <p:spPr>
          <a:xfrm>
            <a:off x="10569677" y="2810048"/>
            <a:ext cx="301941" cy="255983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0EC9CA-C4CB-4A12-B457-B3D407A9675E}"/>
              </a:ext>
            </a:extLst>
          </p:cNvPr>
          <p:cNvSpPr txBox="1"/>
          <p:nvPr/>
        </p:nvSpPr>
        <p:spPr>
          <a:xfrm>
            <a:off x="8428383" y="1788625"/>
            <a:ext cx="3693767" cy="830997"/>
          </a:xfrm>
          <a:prstGeom prst="wedgeRectCallout">
            <a:avLst>
              <a:gd name="adj1" fmla="val 12245"/>
              <a:gd name="adj2" fmla="val 10779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Панель управління прилипанням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F4C74BAA-E84A-4ECB-AD4F-7B1E4EE2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838595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2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2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6746235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Разом з тим, середовище графічного редактора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містить додаткові інструменти для роботи.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команд </a:t>
            </a:r>
            <a:r>
              <a:rPr lang="uk-UA" sz="2800" b="1" i="1" kern="0" dirty="0">
                <a:solidFill>
                  <a:schemeClr val="bg1"/>
                </a:solidFill>
              </a:rPr>
              <a:t>винесені інструменти, що дублюють відповідні вказівки з меню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chemeClr val="bg1"/>
                </a:solidFill>
              </a:rPr>
              <a:t>. За допомогою цих інструментів можна створити новий документ, виконати відкриття, збереження чи друк </a:t>
            </a:r>
            <a:r>
              <a:rPr lang="uk-UA" sz="2800" b="1" i="1" kern="0" dirty="0" err="1">
                <a:solidFill>
                  <a:schemeClr val="bg1"/>
                </a:solidFill>
              </a:rPr>
              <a:t>файла</a:t>
            </a:r>
            <a:r>
              <a:rPr lang="uk-UA" sz="2800" b="1" i="1" kern="0" dirty="0">
                <a:solidFill>
                  <a:schemeClr val="bg1"/>
                </a:solidFill>
              </a:rPr>
              <a:t> тощо.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8FD0CB-5F25-48AD-B806-BD4C32218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277" y="1196763"/>
            <a:ext cx="4687849" cy="526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5947DF1F-6F95-47C4-8386-097780F8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8965438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Панель управління прилипанням </a:t>
            </a:r>
            <a:r>
              <a:rPr lang="uk-UA" sz="2800" b="1" i="1" kern="0" dirty="0">
                <a:solidFill>
                  <a:schemeClr val="bg1"/>
                </a:solidFill>
              </a:rPr>
              <a:t>містить інструменти, які дають можливість управляти створенням зображень із графічних примітивів.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3CD0CA0-060E-4477-BA9E-5DC757A2684B}"/>
              </a:ext>
            </a:extLst>
          </p:cNvPr>
          <p:cNvSpPr txBox="1"/>
          <p:nvPr/>
        </p:nvSpPr>
        <p:spPr>
          <a:xfrm>
            <a:off x="72008" y="2687632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Набір інструментів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параметрів інструментів </a:t>
            </a:r>
            <a:r>
              <a:rPr lang="uk-UA" sz="2800" b="1" i="1" kern="0" dirty="0">
                <a:solidFill>
                  <a:schemeClr val="bg1"/>
                </a:solidFill>
              </a:rPr>
              <a:t>змінюється залежно від інструмента, обраного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інструментів</a:t>
            </a:r>
            <a:r>
              <a:rPr lang="uk-UA" sz="2800" b="1" i="1" kern="0" dirty="0">
                <a:solidFill>
                  <a:schemeClr val="bg1"/>
                </a:solidFill>
              </a:rPr>
              <a:t> чи виділеного об'єкта зображення. За допомогою цих інструментів можна налаштовувати значення властивостей об'єктів, що створюються.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767B646-D17B-449A-86DB-79520063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466" y="5040275"/>
            <a:ext cx="8277225" cy="149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83FDFED-2EE5-45BC-99C8-148EB94B8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849370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4639140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для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Створення зірок та багатокутників</a:t>
            </a:r>
            <a:r>
              <a:rPr lang="uk-UA" sz="2800" b="1" i="1" kern="0" dirty="0">
                <a:solidFill>
                  <a:schemeClr val="bg1"/>
                </a:solidFill>
              </a:rPr>
              <a:t> на </a:t>
            </a:r>
            <a:r>
              <a:rPr lang="uk-UA" sz="2800" b="1" i="1" kern="0" dirty="0">
                <a:solidFill>
                  <a:srgbClr val="FFFF00"/>
                </a:solidFill>
              </a:rPr>
              <a:t>Панелі параметрів інструментів </a:t>
            </a:r>
            <a:r>
              <a:rPr lang="uk-UA" sz="2800" b="1" i="1" kern="0" dirty="0">
                <a:solidFill>
                  <a:schemeClr val="bg1"/>
                </a:solidFill>
              </a:rPr>
              <a:t>можна обрати форму фігури</a:t>
            </a:r>
            <a:r>
              <a:rPr lang="uk-UA" dirty="0"/>
              <a:t> </a:t>
            </a:r>
            <a:r>
              <a:rPr lang="uk-UA" sz="2800" b="1" i="1" kern="0" dirty="0">
                <a:solidFill>
                  <a:schemeClr val="bg1"/>
                </a:solidFill>
              </a:rPr>
              <a:t>— багатокутник чи зірка, кількість кутів, відношення радіусів тощо.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A6FE421-F6C8-4F1A-8A5B-618CF13C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707" y="1196763"/>
            <a:ext cx="7199444" cy="48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15A5425F-8018-474C-A5B8-35F1C63902C7}"/>
              </a:ext>
            </a:extLst>
          </p:cNvPr>
          <p:cNvSpPr/>
          <p:nvPr/>
        </p:nvSpPr>
        <p:spPr>
          <a:xfrm>
            <a:off x="4943662" y="5284393"/>
            <a:ext cx="409388" cy="39250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6E32E998-8387-491A-8E6F-540D252D1F0E}"/>
              </a:ext>
            </a:extLst>
          </p:cNvPr>
          <p:cNvSpPr/>
          <p:nvPr/>
        </p:nvSpPr>
        <p:spPr>
          <a:xfrm rot="18900000">
            <a:off x="5096433" y="462907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6E6CD652-22EE-42F7-AAF7-FD3A26AF052C}"/>
              </a:ext>
            </a:extLst>
          </p:cNvPr>
          <p:cNvSpPr/>
          <p:nvPr/>
        </p:nvSpPr>
        <p:spPr>
          <a:xfrm>
            <a:off x="5796819" y="1877080"/>
            <a:ext cx="6000929" cy="4939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EC5282BE-D431-483B-82F4-2684B7E8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791120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Управляти відображенням панелей можна за допомогою відповідних вказівок з меню: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Перегляд</a:t>
            </a:r>
            <a:r>
              <a:rPr lang="uk-UA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00"/>
                </a:solidFill>
              </a:rPr>
              <a:t>Показати/Сховати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AC8DA6-84F8-4FAD-84CE-CFECFFDB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654" y="2655197"/>
            <a:ext cx="8324850" cy="395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E95AE52-8165-4CE9-8273-32658953CF6F}"/>
              </a:ext>
            </a:extLst>
          </p:cNvPr>
          <p:cNvSpPr/>
          <p:nvPr/>
        </p:nvSpPr>
        <p:spPr>
          <a:xfrm>
            <a:off x="6612904" y="4694880"/>
            <a:ext cx="3646600" cy="191319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E14D9E54-D1C5-4318-8663-124F3C8DAA0E}"/>
              </a:ext>
            </a:extLst>
          </p:cNvPr>
          <p:cNvSpPr/>
          <p:nvPr/>
        </p:nvSpPr>
        <p:spPr>
          <a:xfrm rot="18900000">
            <a:off x="7950585" y="40909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88EF47C5-6D4C-43DF-ADC5-AEDE5A80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4156156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Щоб змінити розміри об'єкта, обернути чи нахилити його, слід спочатку виділити об'єкт за допомогою інструмента </a:t>
            </a:r>
            <a:r>
              <a:rPr lang="uk-UA" sz="2800" b="1" i="1" kern="0" dirty="0">
                <a:solidFill>
                  <a:srgbClr val="FFFF00"/>
                </a:solidFill>
              </a:rPr>
              <a:t>Позначення та трансформація об’єктів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DC77BF4-6F6C-4EBC-8460-467A295A1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455"/>
          <a:stretch/>
        </p:blipFill>
        <p:spPr>
          <a:xfrm>
            <a:off x="316409" y="2725326"/>
            <a:ext cx="11561340" cy="395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A08197FB-B983-4B03-A07B-7A8544C0A1CD}"/>
              </a:ext>
            </a:extLst>
          </p:cNvPr>
          <p:cNvSpPr/>
          <p:nvPr/>
        </p:nvSpPr>
        <p:spPr>
          <a:xfrm>
            <a:off x="316409" y="3909282"/>
            <a:ext cx="404951" cy="3962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xmlns="" id="{A19B6C48-9C35-4E8B-ACD3-F292A276C211}"/>
              </a:ext>
            </a:extLst>
          </p:cNvPr>
          <p:cNvSpPr/>
          <p:nvPr/>
        </p:nvSpPr>
        <p:spPr>
          <a:xfrm rot="18900000">
            <a:off x="469291" y="327425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26A86E10-D2A3-4DA5-86D8-5E7233D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9539149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9240957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Після цього навколо об'єкта з'являються маркери зміни розмірів у вигляді стрілок, при протягуванні мишею за будь-який з них відбувається зменшення чи збільшення об'єкта.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CE52A2F-8486-404F-9D9E-BC68FB9E8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008" y="1196763"/>
            <a:ext cx="2441722" cy="23713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2D80B66-BA02-463B-AD0F-DFD4AA14575C}"/>
              </a:ext>
            </a:extLst>
          </p:cNvPr>
          <p:cNvSpPr txBox="1"/>
          <p:nvPr/>
        </p:nvSpPr>
        <p:spPr>
          <a:xfrm>
            <a:off x="3597965" y="3627379"/>
            <a:ext cx="8474765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Якщо після цього ще раз клацнути мишею на об'єкті, маркери навколо нього набувають іншого вигляду й за їх допомогою можна обертати об'єкт або нахиляти його.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402C7BA-37BB-4519-95B6-F9A00BE7E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81" y="3558209"/>
            <a:ext cx="3029001" cy="291348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866667D-294A-462C-974C-0C04175E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1874963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Виконувати перетворення об'єкта можна також за допомогою вказівки 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Об'єкт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 </a:t>
            </a:r>
            <a:r>
              <a:rPr lang="uk-UA" sz="2800" b="1" i="1" kern="0" dirty="0">
                <a:solidFill>
                  <a:srgbClr val="FFFF00"/>
                </a:solidFill>
              </a:rPr>
              <a:t>Перетворити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7E5C3AE-5DEC-4409-B548-3F599EA6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04" y="2233139"/>
            <a:ext cx="6456846" cy="337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2053F8-3A3D-48D0-8EE5-7CE52A882BF9}"/>
              </a:ext>
            </a:extLst>
          </p:cNvPr>
          <p:cNvSpPr txBox="1"/>
          <p:nvPr/>
        </p:nvSpPr>
        <p:spPr>
          <a:xfrm>
            <a:off x="72007" y="2256940"/>
            <a:ext cx="5493905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цьому в правій частині вікна з'являється область завдань </a:t>
            </a:r>
            <a:r>
              <a:rPr lang="uk-UA" sz="2800" b="1" i="1" kern="0" dirty="0">
                <a:solidFill>
                  <a:srgbClr val="FFFF00"/>
                </a:solidFill>
              </a:rPr>
              <a:t>Перетворити</a:t>
            </a:r>
            <a:r>
              <a:rPr lang="uk-UA" sz="2800" b="1" i="1" kern="0" dirty="0">
                <a:solidFill>
                  <a:schemeClr val="bg1"/>
                </a:solidFill>
              </a:rPr>
              <a:t>, на відповідних вкладках якої можна задавати параметри переміщення, зміни масштабу, обертання чи нахилу об'єкта.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AEE98F03-9AD2-4288-BC29-A38F431A5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2663283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8237105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Вказівки 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Об'єкт</a:t>
            </a:r>
            <a:r>
              <a:rPr lang="uk-UA" sz="2800" b="1" i="1" kern="0" dirty="0">
                <a:solidFill>
                  <a:schemeClr val="bg1"/>
                </a:solidFill>
              </a:rPr>
              <a:t> використовують і для зміни інших властивостей об'єктів. За їх допомогою можна змінювати порядок розміщення об'єктів, групувати кілька об'єктів в один, вирівнювати та компонувати об'єкти, виконувати обертання на кут 90° чи віддзеркалювати об'єкт, налаштовувати колір і стиль заливки та контуру об'єкта тощо.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DB12329-BABA-4D05-9A94-5AB8F50C8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503" y="1196764"/>
            <a:ext cx="3677543" cy="5551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EB01F35-D5D8-48A9-BB51-6CD94D6EF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3303771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959876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 вже вмієте створювати та опрацьовувати зображення за допомогою растрового графічного редактора, зокрема </a:t>
            </a:r>
            <a:r>
              <a:rPr lang="uk-UA" sz="2800" b="1" i="1" kern="0" dirty="0" err="1">
                <a:solidFill>
                  <a:srgbClr val="FFFF00"/>
                </a:solidFill>
              </a:rPr>
              <a:t>Paint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8D0963-23B4-4FFA-92B4-937AE8955FC3}"/>
              </a:ext>
            </a:extLst>
          </p:cNvPr>
          <p:cNvSpPr txBox="1"/>
          <p:nvPr/>
        </p:nvSpPr>
        <p:spPr>
          <a:xfrm>
            <a:off x="72008" y="315782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Також ви створювали зображення з використанням фігур та змінювали їхні властивості безпосередньо в:</a:t>
            </a:r>
          </a:p>
        </p:txBody>
      </p:sp>
      <p:pic>
        <p:nvPicPr>
          <p:cNvPr id="11" name="Picture 2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xmlns="" id="{B2F7E83A-4BE6-454D-BDCD-023749848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37" y="1113991"/>
            <a:ext cx="1967358" cy="1967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lh3.ggpht.com/j6aNgkpGRXp9PEinADFoSkyfup46-6Rb83bS41lfQC_Tc2qg96zQ_aqZcyiaV3M-Ai4=w300">
            <a:extLst>
              <a:ext uri="{FF2B5EF4-FFF2-40B4-BE49-F238E27FC236}">
                <a16:creationId xmlns:a16="http://schemas.microsoft.com/office/drawing/2014/main" xmlns="" id="{29DEAE1E-CC63-4FEC-83D1-7CE845397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70" y="4898562"/>
            <a:ext cx="1625809" cy="162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lh4.ggpht.com/2T6WgtnsITUqVRZe-PmK_eopjqd_TjdbP7YhjIakzPgMuWoXDKLaZ-RCRK-6Hg7rWQ=w300">
            <a:extLst>
              <a:ext uri="{FF2B5EF4-FFF2-40B4-BE49-F238E27FC236}">
                <a16:creationId xmlns:a16="http://schemas.microsoft.com/office/drawing/2014/main" xmlns="" id="{1C0093DB-542C-4F73-A832-68C270DA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079" y="4898561"/>
            <a:ext cx="1625809" cy="162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19CA8-29F2-47A3-A71F-ACDC7FBF9414}"/>
              </a:ext>
            </a:extLst>
          </p:cNvPr>
          <p:cNvSpPr txBox="1"/>
          <p:nvPr/>
        </p:nvSpPr>
        <p:spPr>
          <a:xfrm>
            <a:off x="72007" y="4214269"/>
            <a:ext cx="597233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Текстовому документі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8C3BEA8-9A80-4304-AE5E-95A508850F22}"/>
              </a:ext>
            </a:extLst>
          </p:cNvPr>
          <p:cNvSpPr txBox="1"/>
          <p:nvPr/>
        </p:nvSpPr>
        <p:spPr>
          <a:xfrm>
            <a:off x="6149819" y="4214269"/>
            <a:ext cx="597233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Презентації</a:t>
            </a:r>
          </a:p>
        </p:txBody>
      </p:sp>
    </p:spTree>
    <p:extLst>
      <p:ext uri="{BB962C8B-B14F-4D97-AF65-F5344CB8AC3E}">
        <p14:creationId xmlns="" xmlns:p14="http://schemas.microsoft.com/office/powerpoint/2010/main" val="3168086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7670575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Виконання вказівки </a:t>
            </a:r>
            <a:r>
              <a:rPr lang="uk-UA" sz="2800" b="1" i="1" kern="0" dirty="0">
                <a:solidFill>
                  <a:srgbClr val="FFFF00"/>
                </a:solidFill>
              </a:rPr>
              <a:t>Заповнення та штрих </a:t>
            </a:r>
            <a:r>
              <a:rPr lang="uk-UA" sz="2800" b="1" i="1" kern="0" dirty="0">
                <a:solidFill>
                  <a:schemeClr val="bg1"/>
                </a:solidFill>
              </a:rPr>
              <a:t>із меню </a:t>
            </a:r>
            <a:r>
              <a:rPr lang="uk-UA" sz="2800" b="1" i="1" kern="0" dirty="0">
                <a:solidFill>
                  <a:srgbClr val="FFFF00"/>
                </a:solidFill>
              </a:rPr>
              <a:t>Об'єкт</a:t>
            </a:r>
            <a:r>
              <a:rPr lang="uk-UA" sz="2800" b="1" i="1" kern="0" dirty="0">
                <a:solidFill>
                  <a:schemeClr val="bg1"/>
                </a:solidFill>
              </a:rPr>
              <a:t> приводить до відображення в правій частині вікна однойменної області завдань.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4DA82C8-40CC-41B0-A965-0EECD90B6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426" y="1196763"/>
            <a:ext cx="4190724" cy="5498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C4402A0-FB02-468F-8F1D-5C6ECAF6D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8" y="3299759"/>
            <a:ext cx="7670575" cy="203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4158187-BB8C-4AC4-B7C0-1C891845F6EC}"/>
              </a:ext>
            </a:extLst>
          </p:cNvPr>
          <p:cNvSpPr/>
          <p:nvPr/>
        </p:nvSpPr>
        <p:spPr>
          <a:xfrm>
            <a:off x="2526676" y="4473427"/>
            <a:ext cx="5059034" cy="33672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:a16="http://schemas.microsoft.com/office/drawing/2014/main" xmlns="" id="{C82B9BA9-C601-4C0F-A4CD-8F1559A93179}"/>
              </a:ext>
            </a:extLst>
          </p:cNvPr>
          <p:cNvSpPr/>
          <p:nvPr/>
        </p:nvSpPr>
        <p:spPr>
          <a:xfrm rot="18900000">
            <a:off x="4311318" y="382650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9A8A3630-A1B4-4250-9C5B-B2866128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3631198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інструментів на вкладках: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EECEC1C2-DB7D-4A95-A0F7-9216FCAE43CC}"/>
              </a:ext>
            </a:extLst>
          </p:cNvPr>
          <p:cNvSpPr/>
          <p:nvPr/>
        </p:nvSpPr>
        <p:spPr>
          <a:xfrm>
            <a:off x="72006" y="1801825"/>
            <a:ext cx="3973050" cy="762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Заповнення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1AAFFEE-A740-443D-B9B8-4A1B9CAA6CF8}"/>
              </a:ext>
            </a:extLst>
          </p:cNvPr>
          <p:cNvSpPr/>
          <p:nvPr/>
        </p:nvSpPr>
        <p:spPr>
          <a:xfrm>
            <a:off x="4110551" y="1801825"/>
            <a:ext cx="3973050" cy="762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Колір штриха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696C5EF2-588D-4234-B7D9-FD9D461B89A6}"/>
              </a:ext>
            </a:extLst>
          </p:cNvPr>
          <p:cNvSpPr/>
          <p:nvPr/>
        </p:nvSpPr>
        <p:spPr>
          <a:xfrm>
            <a:off x="8149099" y="1801825"/>
            <a:ext cx="3973050" cy="76247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Стиль штриха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C96872-9461-49C1-945E-DC21757F497A}"/>
              </a:ext>
            </a:extLst>
          </p:cNvPr>
          <p:cNvSpPr txBox="1"/>
          <p:nvPr/>
        </p:nvSpPr>
        <p:spPr>
          <a:xfrm>
            <a:off x="72007" y="2646139"/>
            <a:ext cx="1205014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Змінюють відповідні властивості заливки та </a:t>
            </a:r>
            <a:r>
              <a:rPr lang="uk-UA" sz="2800" b="1" i="1" kern="0" dirty="0" err="1">
                <a:solidFill>
                  <a:schemeClr val="bg1"/>
                </a:solidFill>
              </a:rPr>
              <a:t>контура</a:t>
            </a:r>
            <a:r>
              <a:rPr lang="uk-UA" sz="2800" b="1" i="1" kern="0" dirty="0">
                <a:solidFill>
                  <a:schemeClr val="bg1"/>
                </a:solidFill>
              </a:rPr>
              <a:t> фігури. Як і для фігур, що створюються в середовищі текстового документа, фігури можуть заливатися суцільним кольором, лінійним чи радіальним градієнтом, візерунком тощо. Необхідний колір можна обрати як на палітрі, так і в області </a:t>
            </a:r>
            <a:r>
              <a:rPr lang="uk-UA" sz="2800" b="1" i="1" kern="0" dirty="0">
                <a:solidFill>
                  <a:srgbClr val="FFFF00"/>
                </a:solidFill>
              </a:rPr>
              <a:t>Заповнення та штрих</a:t>
            </a:r>
            <a:r>
              <a:rPr lang="uk-UA" sz="2800" b="1" i="1" kern="0" dirty="0">
                <a:solidFill>
                  <a:schemeClr val="bg1"/>
                </a:solidFill>
              </a:rPr>
              <a:t>, використовуючи подання кольору в одній з колірних моделей.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36AF4C3A-BC23-46EC-8A96-370AFC46E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2782529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6B9988-3998-414E-AAB3-2EBD3684054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Вікно Заповнення та штрих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83B6C-9798-4A91-A347-93B26A282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65" y="1801824"/>
            <a:ext cx="3703228" cy="4858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FD676626-3D6E-46A9-9DE8-AC08B795B551}"/>
              </a:ext>
            </a:extLst>
          </p:cNvPr>
          <p:cNvSpPr/>
          <p:nvPr/>
        </p:nvSpPr>
        <p:spPr>
          <a:xfrm>
            <a:off x="7421880" y="2781295"/>
            <a:ext cx="424939" cy="3505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74FC5C-46D4-48C4-8C0B-192804D5FD7B}"/>
              </a:ext>
            </a:extLst>
          </p:cNvPr>
          <p:cNvSpPr txBox="1"/>
          <p:nvPr/>
        </p:nvSpPr>
        <p:spPr>
          <a:xfrm>
            <a:off x="8190271" y="1801824"/>
            <a:ext cx="3931879" cy="830997"/>
          </a:xfrm>
          <a:prstGeom prst="wedgeRectCallout">
            <a:avLst>
              <a:gd name="adj1" fmla="val -60537"/>
              <a:gd name="adj2" fmla="val 7626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Кнопки вибору типу заповнення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78E9CD8C-9081-45AC-B44D-A09190ED9640}"/>
              </a:ext>
            </a:extLst>
          </p:cNvPr>
          <p:cNvSpPr/>
          <p:nvPr/>
        </p:nvSpPr>
        <p:spPr>
          <a:xfrm>
            <a:off x="5358581" y="3747732"/>
            <a:ext cx="1445342" cy="135521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760B8F-0AEB-44B9-BBCE-2E369ACB6274}"/>
              </a:ext>
            </a:extLst>
          </p:cNvPr>
          <p:cNvSpPr txBox="1"/>
          <p:nvPr/>
        </p:nvSpPr>
        <p:spPr>
          <a:xfrm>
            <a:off x="8190269" y="4092755"/>
            <a:ext cx="3931879" cy="461665"/>
          </a:xfrm>
          <a:prstGeom prst="wedgeRectCallout">
            <a:avLst>
              <a:gd name="adj1" fmla="val -87544"/>
              <a:gd name="adj2" fmla="val 2822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Колесо кольорів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xmlns="" id="{317DD383-607C-4FB7-A8A3-878D3299ACA7}"/>
              </a:ext>
            </a:extLst>
          </p:cNvPr>
          <p:cNvSpPr/>
          <p:nvPr/>
        </p:nvSpPr>
        <p:spPr>
          <a:xfrm>
            <a:off x="4635910" y="5102942"/>
            <a:ext cx="3210908" cy="27530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629F37B-EE52-4B63-AD2C-2D4F8D7F03B8}"/>
              </a:ext>
            </a:extLst>
          </p:cNvPr>
          <p:cNvSpPr txBox="1"/>
          <p:nvPr/>
        </p:nvSpPr>
        <p:spPr>
          <a:xfrm>
            <a:off x="72008" y="3625556"/>
            <a:ext cx="3931879" cy="830997"/>
          </a:xfrm>
          <a:prstGeom prst="wedgeRectCallout">
            <a:avLst>
              <a:gd name="adj1" fmla="val 70247"/>
              <a:gd name="adj2" fmla="val 13897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Регулятор прозорості кольору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xmlns="" id="{3ADF7F8C-6D33-447D-92B8-DF6407A30854}"/>
              </a:ext>
            </a:extLst>
          </p:cNvPr>
          <p:cNvSpPr/>
          <p:nvPr/>
        </p:nvSpPr>
        <p:spPr>
          <a:xfrm>
            <a:off x="4786333" y="5378245"/>
            <a:ext cx="296208" cy="3272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718BE52-4F90-4F8F-91B6-CBCAA7E4FFBD}"/>
              </a:ext>
            </a:extLst>
          </p:cNvPr>
          <p:cNvSpPr txBox="1"/>
          <p:nvPr/>
        </p:nvSpPr>
        <p:spPr>
          <a:xfrm>
            <a:off x="72008" y="4521199"/>
            <a:ext cx="3931879" cy="1200329"/>
          </a:xfrm>
          <a:prstGeom prst="wedgeRectCallout">
            <a:avLst>
              <a:gd name="adj1" fmla="val 71998"/>
              <a:gd name="adj2" fmla="val 3722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Піпетка для вибору кольору на зображенні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xmlns="" id="{252CC911-AE02-45EC-B143-49B94F7524E4}"/>
              </a:ext>
            </a:extLst>
          </p:cNvPr>
          <p:cNvSpPr/>
          <p:nvPr/>
        </p:nvSpPr>
        <p:spPr>
          <a:xfrm>
            <a:off x="4280473" y="6080760"/>
            <a:ext cx="3566345" cy="3521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457CDDA-93FD-4104-A958-9662156D5DFE}"/>
              </a:ext>
            </a:extLst>
          </p:cNvPr>
          <p:cNvSpPr txBox="1"/>
          <p:nvPr/>
        </p:nvSpPr>
        <p:spPr>
          <a:xfrm>
            <a:off x="72008" y="5786174"/>
            <a:ext cx="3931879" cy="830997"/>
          </a:xfrm>
          <a:prstGeom prst="wedgeRectCallout">
            <a:avLst>
              <a:gd name="adj1" fmla="val 60745"/>
              <a:gd name="adj2" fmla="val 5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Регулятор прозорості об'єкта</a:t>
            </a: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xmlns="" id="{2156DFB9-D409-4FFC-8E21-A5EB6A9BD5B9}"/>
              </a:ext>
            </a:extLst>
          </p:cNvPr>
          <p:cNvSpPr/>
          <p:nvPr/>
        </p:nvSpPr>
        <p:spPr>
          <a:xfrm>
            <a:off x="4341730" y="2797042"/>
            <a:ext cx="2394350" cy="35052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A998B2B-1030-45D4-A74A-FBD3858354A6}"/>
              </a:ext>
            </a:extLst>
          </p:cNvPr>
          <p:cNvSpPr txBox="1"/>
          <p:nvPr/>
        </p:nvSpPr>
        <p:spPr>
          <a:xfrm>
            <a:off x="72008" y="1784629"/>
            <a:ext cx="3931879" cy="1569660"/>
          </a:xfrm>
          <a:prstGeom prst="wedgeRectCallout">
            <a:avLst>
              <a:gd name="adj1" fmla="val 60245"/>
              <a:gd name="adj2" fmla="val 1870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 Вибір способу заповнення складних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об'єктів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xmlns="" id="{4D63EAAE-E1AE-4A18-AD3C-FB66AB08FF41}"/>
              </a:ext>
            </a:extLst>
          </p:cNvPr>
          <p:cNvSpPr/>
          <p:nvPr/>
        </p:nvSpPr>
        <p:spPr>
          <a:xfrm>
            <a:off x="4341730" y="3407123"/>
            <a:ext cx="3505088" cy="3406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004F8EE-36CA-4B7B-B778-9B0B7A57FC7D}"/>
              </a:ext>
            </a:extLst>
          </p:cNvPr>
          <p:cNvSpPr txBox="1"/>
          <p:nvPr/>
        </p:nvSpPr>
        <p:spPr>
          <a:xfrm>
            <a:off x="8190270" y="2780092"/>
            <a:ext cx="3931879" cy="1200329"/>
          </a:xfrm>
          <a:prstGeom prst="wedgeRectCallout">
            <a:avLst>
              <a:gd name="adj1" fmla="val -62037"/>
              <a:gd name="adj2" fmla="val 111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Перемикання способу вибору кольору</a:t>
            </a: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xmlns="" id="{5445EE72-8DC4-4778-9351-336B53E86300}"/>
              </a:ext>
            </a:extLst>
          </p:cNvPr>
          <p:cNvSpPr/>
          <p:nvPr/>
        </p:nvSpPr>
        <p:spPr>
          <a:xfrm>
            <a:off x="6736080" y="5393054"/>
            <a:ext cx="1110738" cy="325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06D126B-3BFA-44A7-99B1-3C81C017369A}"/>
              </a:ext>
            </a:extLst>
          </p:cNvPr>
          <p:cNvSpPr txBox="1"/>
          <p:nvPr/>
        </p:nvSpPr>
        <p:spPr>
          <a:xfrm>
            <a:off x="8190269" y="4661728"/>
            <a:ext cx="3931879" cy="830997"/>
          </a:xfrm>
          <a:prstGeom prst="wedgeRectCallout">
            <a:avLst>
              <a:gd name="adj1" fmla="val -61287"/>
              <a:gd name="adj2" fmla="val 5378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Числовий код кольору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xmlns="" id="{B98A486E-2276-4231-85F9-0FFE918CC076}"/>
              </a:ext>
            </a:extLst>
          </p:cNvPr>
          <p:cNvSpPr/>
          <p:nvPr/>
        </p:nvSpPr>
        <p:spPr>
          <a:xfrm>
            <a:off x="4280473" y="5720282"/>
            <a:ext cx="3566345" cy="36047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7F780F-97E6-4A88-A28C-0DCA494103B9}"/>
              </a:ext>
            </a:extLst>
          </p:cNvPr>
          <p:cNvSpPr txBox="1"/>
          <p:nvPr/>
        </p:nvSpPr>
        <p:spPr>
          <a:xfrm>
            <a:off x="8190269" y="5560813"/>
            <a:ext cx="3931879" cy="830997"/>
          </a:xfrm>
          <a:prstGeom prst="wedgeRectCallout">
            <a:avLst>
              <a:gd name="adj1" fmla="val -61287"/>
              <a:gd name="adj2" fmla="val -300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Регулятор розмиття об'єкта</a:t>
            </a:r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17C8E981-38CF-4A09-8902-BBA5D6B8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378269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75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2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75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8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900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A4AA7-B591-4876-92A7-98E6781E73E9}"/>
              </a:ext>
            </a:extLst>
          </p:cNvPr>
          <p:cNvSpPr txBox="1"/>
          <p:nvPr/>
        </p:nvSpPr>
        <p:spPr>
          <a:xfrm>
            <a:off x="72008" y="1196763"/>
            <a:ext cx="12050142" cy="4924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Елементи керування вікна Заповнення та штрих: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DD123CA-8A70-40AF-9114-8DE5316C610F}"/>
              </a:ext>
            </a:extLst>
          </p:cNvPr>
          <p:cNvSpPr/>
          <p:nvPr/>
        </p:nvSpPr>
        <p:spPr>
          <a:xfrm>
            <a:off x="72007" y="1794347"/>
            <a:ext cx="1737128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Кнопка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98A4F19-B6D1-4EBB-BA86-B97D0A532FFA}"/>
              </a:ext>
            </a:extLst>
          </p:cNvPr>
          <p:cNvSpPr/>
          <p:nvPr/>
        </p:nvSpPr>
        <p:spPr>
          <a:xfrm>
            <a:off x="1897627" y="1794347"/>
            <a:ext cx="7954296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Тип заповнення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65280E5-F779-47B7-977F-0053F0941599}"/>
              </a:ext>
            </a:extLst>
          </p:cNvPr>
          <p:cNvSpPr/>
          <p:nvPr/>
        </p:nvSpPr>
        <p:spPr>
          <a:xfrm>
            <a:off x="9940413" y="1794347"/>
            <a:ext cx="2181736" cy="5457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D27932-D857-46D3-80AD-177510AE0E9A}"/>
              </a:ext>
            </a:extLst>
          </p:cNvPr>
          <p:cNvSpPr txBox="1"/>
          <p:nvPr/>
        </p:nvSpPr>
        <p:spPr>
          <a:xfrm>
            <a:off x="1897627" y="2391594"/>
            <a:ext cx="7954295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Заповнення відсутнє, видно лише штрих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A912FFC-2B4A-41BD-ABC3-B6D25B446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99" y="2353196"/>
            <a:ext cx="450057" cy="500063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06E09F7B-F0AA-413C-B1EE-168E629996FE}"/>
              </a:ext>
            </a:extLst>
          </p:cNvPr>
          <p:cNvSpPr/>
          <p:nvPr/>
        </p:nvSpPr>
        <p:spPr>
          <a:xfrm>
            <a:off x="10660445" y="2391594"/>
            <a:ext cx="741671" cy="74167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2327C2E-03E0-4037-9793-9E1638B6C54C}"/>
              </a:ext>
            </a:extLst>
          </p:cNvPr>
          <p:cNvSpPr txBox="1"/>
          <p:nvPr/>
        </p:nvSpPr>
        <p:spPr>
          <a:xfrm>
            <a:off x="1897627" y="2922273"/>
            <a:ext cx="795429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Суцільне заповнення вибраним кольором з урахуванням прозорості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0114F08-0EEC-435D-B54B-8D190808461F}"/>
              </a:ext>
            </a:extLst>
          </p:cNvPr>
          <p:cNvSpPr txBox="1"/>
          <p:nvPr/>
        </p:nvSpPr>
        <p:spPr>
          <a:xfrm>
            <a:off x="1897626" y="3822284"/>
            <a:ext cx="7954295" cy="120032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Лінійний градієнт — плавний перехід від одного кольору до іншого або від зафарбованої до прозорої ділянки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6FEB943-CB31-4F7B-8B62-5CA50BE74E04}"/>
              </a:ext>
            </a:extLst>
          </p:cNvPr>
          <p:cNvSpPr txBox="1"/>
          <p:nvPr/>
        </p:nvSpPr>
        <p:spPr>
          <a:xfrm>
            <a:off x="1897626" y="5091627"/>
            <a:ext cx="7954295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Радіальний градієнт — плавний перехід кольорів від центра до країв фігури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1E9C0CF-4B01-455C-8F45-B997F48F0A79}"/>
              </a:ext>
            </a:extLst>
          </p:cNvPr>
          <p:cNvSpPr txBox="1"/>
          <p:nvPr/>
        </p:nvSpPr>
        <p:spPr>
          <a:xfrm>
            <a:off x="1897626" y="5991638"/>
            <a:ext cx="7954295" cy="46166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Візерунок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40CA0B8-BFED-45F6-96A1-FBC0E34D6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54" y="3012826"/>
            <a:ext cx="678145" cy="64988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00F920F-EB29-4053-ACBF-D3556B0BA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09" y="4220331"/>
            <a:ext cx="621633" cy="62163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C595093-790E-49B6-98A6-FEE43EB11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996" y="5196308"/>
            <a:ext cx="621633" cy="62163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9E13587-5E16-4E6C-ABDF-D488626B14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911" y="5883397"/>
            <a:ext cx="621633" cy="678145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41F362C5-F3BC-4A70-AF4C-D03C24A3E944}"/>
              </a:ext>
            </a:extLst>
          </p:cNvPr>
          <p:cNvSpPr/>
          <p:nvPr/>
        </p:nvSpPr>
        <p:spPr>
          <a:xfrm>
            <a:off x="10660445" y="3226570"/>
            <a:ext cx="741671" cy="741671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709CA3E0-BBB9-4830-A696-568614BD89F7}"/>
              </a:ext>
            </a:extLst>
          </p:cNvPr>
          <p:cNvSpPr/>
          <p:nvPr/>
        </p:nvSpPr>
        <p:spPr>
          <a:xfrm>
            <a:off x="10660445" y="4159813"/>
            <a:ext cx="741671" cy="741671"/>
          </a:xfrm>
          <a:prstGeom prst="ellipse">
            <a:avLst/>
          </a:prstGeom>
          <a:gradFill flip="none" rotWithShape="1">
            <a:gsLst>
              <a:gs pos="0">
                <a:srgbClr val="002060"/>
              </a:gs>
              <a:gs pos="100000">
                <a:srgbClr val="00B0F0"/>
              </a:gs>
            </a:gsLst>
            <a:lin ang="21540000" scaled="0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02342C4-566E-4522-8D08-E0672ACD7CDE}"/>
              </a:ext>
            </a:extLst>
          </p:cNvPr>
          <p:cNvSpPr/>
          <p:nvPr/>
        </p:nvSpPr>
        <p:spPr>
          <a:xfrm>
            <a:off x="10660444" y="5022613"/>
            <a:ext cx="741671" cy="741671"/>
          </a:xfrm>
          <a:prstGeom prst="ellipse">
            <a:avLst/>
          </a:prstGeom>
          <a:gradFill flip="none" rotWithShape="1">
            <a:gsLst>
              <a:gs pos="0">
                <a:srgbClr val="008000"/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79932B47-752E-4D06-AC91-E2C9D418F007}"/>
              </a:ext>
            </a:extLst>
          </p:cNvPr>
          <p:cNvSpPr/>
          <p:nvPr/>
        </p:nvSpPr>
        <p:spPr>
          <a:xfrm>
            <a:off x="10660444" y="5842082"/>
            <a:ext cx="741671" cy="741671"/>
          </a:xfrm>
          <a:prstGeom prst="ellipse">
            <a:avLst/>
          </a:prstGeom>
          <a:pattFill prst="zigZag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Заголовок 1">
            <a:extLst>
              <a:ext uri="{FF2B5EF4-FFF2-40B4-BE49-F238E27FC236}">
                <a16:creationId xmlns:a16="http://schemas.microsoft.com/office/drawing/2014/main" xmlns="" id="{8796F8CB-A529-4EA9-84DA-CED4EC15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25884435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2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25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75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Крім кольору та способу заливки, можна також обрати ефекти: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3CA5AAB-F306-4F80-B8D9-F5E25C971E59}"/>
              </a:ext>
            </a:extLst>
          </p:cNvPr>
          <p:cNvSpPr/>
          <p:nvPr/>
        </p:nvSpPr>
        <p:spPr>
          <a:xfrm>
            <a:off x="72008" y="2237268"/>
            <a:ext cx="5972332" cy="8335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Розмиття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8DE04CB2-1336-48D6-9473-90FF97D0D47E}"/>
              </a:ext>
            </a:extLst>
          </p:cNvPr>
          <p:cNvSpPr/>
          <p:nvPr/>
        </p:nvSpPr>
        <p:spPr>
          <a:xfrm>
            <a:off x="6149820" y="2237268"/>
            <a:ext cx="5972332" cy="83356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Непрозорість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673676-87E2-421E-A264-FD2764AEEEE3}"/>
              </a:ext>
            </a:extLst>
          </p:cNvPr>
          <p:cNvSpPr txBox="1"/>
          <p:nvPr/>
        </p:nvSpPr>
        <p:spPr>
          <a:xfrm>
            <a:off x="72008" y="3157232"/>
            <a:ext cx="675617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Значення 0 % для ефекту Непрозорість зробить об'єкт повністю прозорим. Задаючи, значення, відмінне від 100 % , можна зробити об'єкт частково прозорим, у цьому разі частково буде видно об'єкт, що розташований під ним.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6FFDA5-A6BE-4B8F-A712-66831DCCD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75"/>
          <a:stretch/>
        </p:blipFill>
        <p:spPr>
          <a:xfrm>
            <a:off x="6926809" y="3157232"/>
            <a:ext cx="5195341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0E57AAEC-7316-4870-874C-62CA57294FA4}"/>
              </a:ext>
            </a:extLst>
          </p:cNvPr>
          <p:cNvSpPr/>
          <p:nvPr/>
        </p:nvSpPr>
        <p:spPr>
          <a:xfrm>
            <a:off x="7001633" y="5459405"/>
            <a:ext cx="5034653" cy="8817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xmlns="" id="{5534CA41-8587-41B7-8D1F-49E17F3EEBD7}"/>
              </a:ext>
            </a:extLst>
          </p:cNvPr>
          <p:cNvSpPr/>
          <p:nvPr/>
        </p:nvSpPr>
        <p:spPr>
          <a:xfrm rot="18900000">
            <a:off x="8764047" y="477987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‘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692FA5E7-1E94-4A27-9BD6-B6CF36A1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  <a:endParaRPr lang="uk-UA" sz="2800" dirty="0"/>
          </a:p>
        </p:txBody>
      </p:sp>
    </p:spTree>
    <p:extLst>
      <p:ext uri="{BB962C8B-B14F-4D97-AF65-F5344CB8AC3E}">
        <p14:creationId xmlns="" xmlns:p14="http://schemas.microsoft.com/office/powerpoint/2010/main" val="23117818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Масштабування перегляду малюнка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краще роздивитись дрібні деталі малюнка або навпаки — побачити весь малюнок, треба скористатися інструментом </a:t>
            </a:r>
            <a:r>
              <a:rPr lang="uk-UA" sz="2800" b="1" i="1" kern="0" dirty="0">
                <a:solidFill>
                  <a:srgbClr val="FFFF00"/>
                </a:solidFill>
              </a:rPr>
              <a:t>Масштаб</a:t>
            </a:r>
            <a:r>
              <a:rPr lang="uk-UA" sz="2800" b="1" i="1" kern="0" dirty="0">
                <a:solidFill>
                  <a:srgbClr val="FFFFFF"/>
                </a:solidFill>
              </a:rPr>
              <a:t> та кнопками, розташованими на панелі команд. Вибравши інструмент, слід клацнути потрібне місце на зображенні, і масштаб буде збільшено.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AAB831-B8DC-4D32-99D6-0478EAE5CA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47" b="50221"/>
          <a:stretch/>
        </p:blipFill>
        <p:spPr>
          <a:xfrm>
            <a:off x="345906" y="3979046"/>
            <a:ext cx="1925346" cy="267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670B59C-E74D-4B4B-A84C-4BC7BC7CC2C8}"/>
              </a:ext>
            </a:extLst>
          </p:cNvPr>
          <p:cNvSpPr/>
          <p:nvPr/>
        </p:nvSpPr>
        <p:spPr>
          <a:xfrm>
            <a:off x="345906" y="6205225"/>
            <a:ext cx="404951" cy="3962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DE1757B5-CCA1-494E-969A-CFD0B5E487E7}"/>
              </a:ext>
            </a:extLst>
          </p:cNvPr>
          <p:cNvSpPr/>
          <p:nvPr/>
        </p:nvSpPr>
        <p:spPr>
          <a:xfrm rot="18900000">
            <a:off x="498788" y="557020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8E10941-ACFC-425D-85C3-97788A7AD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073" y="3951154"/>
            <a:ext cx="871077" cy="26132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681556D-6B14-448E-A424-6F59EFBE1481}"/>
              </a:ext>
            </a:extLst>
          </p:cNvPr>
          <p:cNvSpPr txBox="1"/>
          <p:nvPr/>
        </p:nvSpPr>
        <p:spPr>
          <a:xfrm>
            <a:off x="2413398" y="3979046"/>
            <a:ext cx="8706886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Керувати масштабом зручно також кнопками на панелі команд: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BA80989-3E09-4BC9-BDC5-4BD8C16BD8F7}"/>
              </a:ext>
            </a:extLst>
          </p:cNvPr>
          <p:cNvSpPr txBox="1"/>
          <p:nvPr/>
        </p:nvSpPr>
        <p:spPr>
          <a:xfrm>
            <a:off x="2413398" y="5044446"/>
            <a:ext cx="8706886" cy="523220"/>
          </a:xfrm>
          <a:prstGeom prst="wedgeRectCallout">
            <a:avLst>
              <a:gd name="adj1" fmla="val 55360"/>
              <a:gd name="adj2" fmla="val -156266"/>
            </a:avLst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показати вибрані об'єкти;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60F971-F561-4655-A489-FE5903BAD8E4}"/>
              </a:ext>
            </a:extLst>
          </p:cNvPr>
          <p:cNvSpPr txBox="1"/>
          <p:nvPr/>
        </p:nvSpPr>
        <p:spPr>
          <a:xfrm>
            <a:off x="2402041" y="5647188"/>
            <a:ext cx="8706886" cy="523220"/>
          </a:xfrm>
          <a:prstGeom prst="wedgeRectCallout">
            <a:avLst>
              <a:gd name="adj1" fmla="val 55247"/>
              <a:gd name="adj2" fmla="val -113045"/>
            </a:avLst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показати весь малюнок;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9F767C7-FFD3-4676-9CDF-CCC1D8A3FAD1}"/>
              </a:ext>
            </a:extLst>
          </p:cNvPr>
          <p:cNvSpPr txBox="1"/>
          <p:nvPr/>
        </p:nvSpPr>
        <p:spPr>
          <a:xfrm>
            <a:off x="2413398" y="6269094"/>
            <a:ext cx="8706886" cy="523220"/>
          </a:xfrm>
          <a:prstGeom prst="wedgeRectCallout">
            <a:avLst>
              <a:gd name="adj1" fmla="val 54570"/>
              <a:gd name="adj2" fmla="val -82978"/>
            </a:avLst>
          </a:prstGeom>
          <a:solidFill>
            <a:srgbClr val="008000"/>
          </a:solidFill>
          <a:ln>
            <a:solidFill>
              <a:srgbClr val="00206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показати аркуш</a:t>
            </a:r>
          </a:p>
        </p:txBody>
      </p:sp>
    </p:spTree>
    <p:extLst>
      <p:ext uri="{BB962C8B-B14F-4D97-AF65-F5344CB8AC3E}">
        <p14:creationId xmlns="" xmlns:p14="http://schemas.microsoft.com/office/powerpoint/2010/main" val="2662671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  <p:bldP spid="13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Робота з файлами в </a:t>
            </a:r>
            <a:r>
              <a:rPr lang="ru-RU" dirty="0" err="1"/>
              <a:t>Inkscape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панелі команд зібрані кнопки для роботи з файлами, що мають таке призначення: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E95733A-8352-4B18-A1AC-D7177B9160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18" t="28972" r="12325" b="51693"/>
          <a:stretch/>
        </p:blipFill>
        <p:spPr>
          <a:xfrm>
            <a:off x="148132" y="3183470"/>
            <a:ext cx="1268362" cy="10127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C06E1C-99EA-4EAC-838C-983EF6704810}"/>
              </a:ext>
            </a:extLst>
          </p:cNvPr>
          <p:cNvSpPr txBox="1"/>
          <p:nvPr/>
        </p:nvSpPr>
        <p:spPr>
          <a:xfrm>
            <a:off x="1291767" y="2415496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lvl="0" indent="457189" algn="just" fontAlgn="base">
              <a:spcBef>
                <a:spcPct val="0"/>
              </a:spcBef>
              <a:spcAft>
                <a:spcPct val="0"/>
              </a:spcAft>
              <a:defRPr sz="2800" b="1" i="1" kern="0">
                <a:solidFill>
                  <a:srgbClr val="FFFFFF"/>
                </a:solidFill>
              </a:defRPr>
            </a:lvl1pPr>
          </a:lstStyle>
          <a:p>
            <a:r>
              <a:rPr lang="uk-UA" sz="3200" dirty="0"/>
              <a:t>Створення нового документа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4CA3380-DA7E-4B55-8401-8D956AD4C0E5}"/>
              </a:ext>
            </a:extLst>
          </p:cNvPr>
          <p:cNvSpPr txBox="1"/>
          <p:nvPr/>
        </p:nvSpPr>
        <p:spPr>
          <a:xfrm>
            <a:off x="1291767" y="3350689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Відкриття наявного документа;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B68C361-10BD-4A36-A63E-DAE6A1E01650}"/>
              </a:ext>
            </a:extLst>
          </p:cNvPr>
          <p:cNvSpPr txBox="1"/>
          <p:nvPr/>
        </p:nvSpPr>
        <p:spPr>
          <a:xfrm>
            <a:off x="1291767" y="4284234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Друк документа;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FF0C2B-008D-4AD2-ACCF-443978CEC210}"/>
              </a:ext>
            </a:extLst>
          </p:cNvPr>
          <p:cNvSpPr txBox="1"/>
          <p:nvPr/>
        </p:nvSpPr>
        <p:spPr>
          <a:xfrm>
            <a:off x="1291767" y="5181011"/>
            <a:ext cx="10827657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Збереження </a:t>
            </a:r>
            <a:r>
              <a:rPr lang="uk-UA" sz="32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B1928986-4420-40DC-BFE7-9B58E1AF70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0" t="5971" r="27995" b="78188"/>
          <a:stretch/>
        </p:blipFill>
        <p:spPr>
          <a:xfrm>
            <a:off x="393939" y="2242737"/>
            <a:ext cx="776749" cy="82972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F30777F-6831-46DC-97BC-E8372FE8B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47" t="51907" r="25199" b="30411"/>
          <a:stretch/>
        </p:blipFill>
        <p:spPr>
          <a:xfrm>
            <a:off x="349268" y="5020163"/>
            <a:ext cx="913752" cy="9262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5CA2BB4-85DF-427D-8C64-374D195EB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67" t="75863" r="24592" b="7200"/>
          <a:stretch/>
        </p:blipFill>
        <p:spPr>
          <a:xfrm>
            <a:off x="330353" y="4133079"/>
            <a:ext cx="903920" cy="8870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3093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ru-RU" dirty="0"/>
              <a:t>Робота з файлами в </a:t>
            </a:r>
            <a:r>
              <a:rPr lang="ru-RU" dirty="0" err="1"/>
              <a:t>Inkscape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</a:t>
            </a:r>
            <a:r>
              <a:rPr lang="uk-UA" sz="2800" b="1" i="1" kern="0" dirty="0">
                <a:solidFill>
                  <a:srgbClr val="FFFF00"/>
                </a:solidFill>
              </a:rPr>
              <a:t>отримати растрову копію зображення</a:t>
            </a:r>
            <a:r>
              <a:rPr lang="uk-UA" sz="2800" b="1" i="1" kern="0" dirty="0">
                <a:solidFill>
                  <a:srgbClr val="FFFFFF"/>
                </a:solidFill>
              </a:rPr>
              <a:t>, яке опрацьовується, треба: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C51EA6-A2DF-48B6-B5AD-9F94E1C3CF2F}"/>
              </a:ext>
            </a:extLst>
          </p:cNvPr>
          <p:cNvSpPr txBox="1"/>
          <p:nvPr/>
        </p:nvSpPr>
        <p:spPr>
          <a:xfrm>
            <a:off x="393290" y="2263927"/>
            <a:ext cx="625331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команду меню </a:t>
            </a:r>
            <a:r>
              <a:rPr lang="uk-UA" sz="2800" b="1" i="1" kern="0" dirty="0">
                <a:solidFill>
                  <a:srgbClr val="FFFF00"/>
                </a:solidFill>
              </a:rPr>
              <a:t>Файл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Експортувати як зображення </a:t>
            </a:r>
            <a:r>
              <a:rPr lang="en-US" sz="2800" b="1" i="1" kern="0" dirty="0">
                <a:solidFill>
                  <a:srgbClr val="FFFF00"/>
                </a:solidFill>
              </a:rPr>
              <a:t>PNG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371834-33B7-4A2D-BD6D-6A6F19EB4ABA}"/>
              </a:ext>
            </a:extLst>
          </p:cNvPr>
          <p:cNvSpPr txBox="1"/>
          <p:nvPr/>
        </p:nvSpPr>
        <p:spPr>
          <a:xfrm>
            <a:off x="393290" y="3761979"/>
            <a:ext cx="6253316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діалоговому вікні зазначити параметри експорту, ім'я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3F4D8-C431-4129-B3B0-B38E51C57A92}"/>
              </a:ext>
            </a:extLst>
          </p:cNvPr>
          <p:cNvSpPr txBox="1"/>
          <p:nvPr/>
        </p:nvSpPr>
        <p:spPr>
          <a:xfrm>
            <a:off x="393290" y="5260031"/>
            <a:ext cx="625331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Експортувати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0C6B9A0-6EE8-4796-A460-70F752412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941" y="2263926"/>
            <a:ext cx="5361209" cy="395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141CC9F4-9796-426F-ACCE-5FF0D556B969}"/>
              </a:ext>
            </a:extLst>
          </p:cNvPr>
          <p:cNvSpPr/>
          <p:nvPr/>
        </p:nvSpPr>
        <p:spPr>
          <a:xfrm>
            <a:off x="6760940" y="5857241"/>
            <a:ext cx="5361209" cy="35689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EAC94334-E280-4E6F-A027-127D072E5E08}"/>
              </a:ext>
            </a:extLst>
          </p:cNvPr>
          <p:cNvSpPr/>
          <p:nvPr/>
        </p:nvSpPr>
        <p:spPr>
          <a:xfrm rot="18900000">
            <a:off x="8229012" y="51993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316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25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551B0BF-0ADE-4851-BC87-BA9FE4A43CCA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відомі вам графічні редактори можна використати для створення векторних графічних зображень?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BACED248-16F8-4E34-A4AE-8E4BE778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5FE6332-FCC4-492F-BF2D-489D7587215E}"/>
              </a:ext>
            </a:extLst>
          </p:cNvPr>
          <p:cNvSpPr txBox="1"/>
          <p:nvPr/>
        </p:nvSpPr>
        <p:spPr>
          <a:xfrm>
            <a:off x="72008" y="2249765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Для чого призначено графічний редактор </a:t>
            </a:r>
            <a:r>
              <a:rPr lang="uk-UA" sz="2800" b="1" i="1" kern="0" dirty="0" err="1">
                <a:solidFill>
                  <a:srgbClr val="002060"/>
                </a:solidFill>
              </a:rPr>
              <a:t>Inkscape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B07906-F8C4-4F7A-BEBC-BF6401562DFD}"/>
              </a:ext>
            </a:extLst>
          </p:cNvPr>
          <p:cNvSpPr txBox="1"/>
          <p:nvPr/>
        </p:nvSpPr>
        <p:spPr>
          <a:xfrm>
            <a:off x="72008" y="2870568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об'єкти містить вікно графічного редактора </a:t>
            </a:r>
            <a:r>
              <a:rPr lang="uk-UA" sz="2800" b="1" i="1" kern="0" dirty="0" err="1">
                <a:solidFill>
                  <a:srgbClr val="FFFFFF"/>
                </a:solidFill>
              </a:rPr>
              <a:t>Inkscape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DE98970-6EEE-494B-B74A-022E76F4EB1F}"/>
              </a:ext>
            </a:extLst>
          </p:cNvPr>
          <p:cNvSpPr txBox="1"/>
          <p:nvPr/>
        </p:nvSpPr>
        <p:spPr>
          <a:xfrm>
            <a:off x="72008" y="3922258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товщину штриха графічного примітива?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6E82EB2-8B2D-40E2-A896-F7A759390620}"/>
              </a:ext>
            </a:extLst>
          </p:cNvPr>
          <p:cNvSpPr txBox="1"/>
          <p:nvPr/>
        </p:nvSpPr>
        <p:spPr>
          <a:xfrm>
            <a:off x="72008" y="4973948"/>
            <a:ext cx="10453766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змінюють масштаб зображення на екрані?</a:t>
            </a:r>
          </a:p>
        </p:txBody>
      </p:sp>
    </p:spTree>
    <p:extLst>
      <p:ext uri="{BB962C8B-B14F-4D97-AF65-F5344CB8AC3E}">
        <p14:creationId xmlns=""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pic>
        <p:nvPicPr>
          <p:cNvPr id="10" name="Рисунок 9" descr="palette icon">
            <a:extLst>
              <a:ext uri="{FF2B5EF4-FFF2-40B4-BE49-F238E27FC236}">
                <a16:creationId xmlns:a16="http://schemas.microsoft.com/office/drawing/2014/main" xmlns="" id="{318D2A21-7A9C-40B8-8FC1-C3AB54AE0F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72" y="3657599"/>
            <a:ext cx="2759501" cy="275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xmlns="" id="{77B94FBF-11E0-4EF6-A583-A81307B6C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93" y="3587772"/>
            <a:ext cx="2659716" cy="2659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7" y="1196763"/>
            <a:ext cx="888314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цього використовується вбудований векторний графічний редактор, який входить до складу офісних програм. Засобами такого векторного редактора ви: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4E1314E6-F391-4078-B965-5E9B27E4DEAC}"/>
              </a:ext>
            </a:extLst>
          </p:cNvPr>
          <p:cNvSpPr/>
          <p:nvPr/>
        </p:nvSpPr>
        <p:spPr>
          <a:xfrm>
            <a:off x="72007" y="3563207"/>
            <a:ext cx="2887061" cy="28157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chemeClr val="bg1"/>
                </a:solidFill>
              </a:rPr>
              <a:t>Додавали фігури в документ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C53B3360-1E2E-4448-8495-5268734954A8}"/>
              </a:ext>
            </a:extLst>
          </p:cNvPr>
          <p:cNvSpPr/>
          <p:nvPr/>
        </p:nvSpPr>
        <p:spPr>
          <a:xfrm>
            <a:off x="3125137" y="3563207"/>
            <a:ext cx="2887061" cy="28157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Налаштовували їхні властивості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9B35E99E-C23A-44B7-B087-C1552832C799}"/>
              </a:ext>
            </a:extLst>
          </p:cNvPr>
          <p:cNvSpPr/>
          <p:nvPr/>
        </p:nvSpPr>
        <p:spPr>
          <a:xfrm>
            <a:off x="6178266" y="3563207"/>
            <a:ext cx="2887061" cy="28157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Змінювали порядок розміщення одну відносно одної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26D5EDB0-AE24-4743-A284-62A9D7574494}"/>
              </a:ext>
            </a:extLst>
          </p:cNvPr>
          <p:cNvSpPr/>
          <p:nvPr/>
        </p:nvSpPr>
        <p:spPr>
          <a:xfrm>
            <a:off x="9229549" y="3565125"/>
            <a:ext cx="2887061" cy="281579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Групували кілька фігур в один об'єкт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applications, microsoft, ms, office, office suite, soft, windows icon">
            <a:extLst>
              <a:ext uri="{FF2B5EF4-FFF2-40B4-BE49-F238E27FC236}">
                <a16:creationId xmlns:a16="http://schemas.microsoft.com/office/drawing/2014/main" xmlns="" id="{7343399C-1F44-4113-9519-653B8C86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796" y="781946"/>
            <a:ext cx="3076402" cy="3076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2970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Коли потрібно створити зображення, яке можна утворити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графічних примітивів</a:t>
            </a:r>
            <a:r>
              <a:rPr lang="uk-UA" sz="2800" b="1" i="1" kern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xmlns="" id="{636FF39D-A6B8-4EBB-A3C4-518D19BDAEA2}"/>
              </a:ext>
            </a:extLst>
          </p:cNvPr>
          <p:cNvSpPr/>
          <p:nvPr/>
        </p:nvSpPr>
        <p:spPr>
          <a:xfrm>
            <a:off x="72008" y="2278065"/>
            <a:ext cx="3973050" cy="9024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Ліній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0C21E1B2-45B4-47FD-976D-A406423DAB71}"/>
              </a:ext>
            </a:extLst>
          </p:cNvPr>
          <p:cNvSpPr/>
          <p:nvPr/>
        </p:nvSpPr>
        <p:spPr>
          <a:xfrm>
            <a:off x="4110553" y="2278065"/>
            <a:ext cx="3973050" cy="9024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Прямокутників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48F4F88B-AE07-40ED-9945-3834BAD4C8CC}"/>
              </a:ext>
            </a:extLst>
          </p:cNvPr>
          <p:cNvSpPr/>
          <p:nvPr/>
        </p:nvSpPr>
        <p:spPr>
          <a:xfrm>
            <a:off x="8149101" y="2278065"/>
            <a:ext cx="3973050" cy="90245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Кіл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56CA34E-ED31-4A3B-A3FF-0A555A70F3DB}"/>
              </a:ext>
            </a:extLst>
          </p:cNvPr>
          <p:cNvSpPr txBox="1"/>
          <p:nvPr/>
        </p:nvSpPr>
        <p:spPr>
          <a:xfrm>
            <a:off x="72008" y="5351319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та інших геометричних фігур, доцільно використовувати </a:t>
            </a:r>
            <a:r>
              <a:rPr lang="uk-UA" sz="2800" b="1" i="1" kern="0" dirty="0">
                <a:solidFill>
                  <a:srgbClr val="FFFF00"/>
                </a:solidFill>
              </a:rPr>
              <a:t>векторну графіку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xmlns="" id="{947FB2BE-CB0A-4279-86DA-B165F02D20E1}"/>
              </a:ext>
            </a:extLst>
          </p:cNvPr>
          <p:cNvCxnSpPr>
            <a:cxnSpLocks/>
          </p:cNvCxnSpPr>
          <p:nvPr/>
        </p:nvCxnSpPr>
        <p:spPr>
          <a:xfrm flipV="1">
            <a:off x="371746" y="3439103"/>
            <a:ext cx="3373574" cy="1653636"/>
          </a:xfrm>
          <a:prstGeom prst="line">
            <a:avLst/>
          </a:prstGeom>
          <a:ln w="342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C4FBD4A4-76F4-4D87-BD6A-0130D488A416}"/>
              </a:ext>
            </a:extLst>
          </p:cNvPr>
          <p:cNvSpPr/>
          <p:nvPr/>
        </p:nvSpPr>
        <p:spPr>
          <a:xfrm>
            <a:off x="4110553" y="3347622"/>
            <a:ext cx="3973050" cy="1653636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B9059305-2873-4095-8DE6-C74F0AB1C44B}"/>
              </a:ext>
            </a:extLst>
          </p:cNvPr>
          <p:cNvSpPr/>
          <p:nvPr/>
        </p:nvSpPr>
        <p:spPr>
          <a:xfrm>
            <a:off x="9156621" y="3264020"/>
            <a:ext cx="1958009" cy="19580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8852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7" y="1196763"/>
            <a:ext cx="6587209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Основною перевагою таких зображень є те, що вони не втрачають якості при масштабуванні — при зменшенні чи збільшенні. Найчастіше векторні зображення створюють під час підготовки креслень, ескізів, логотипів, емблем, </a:t>
            </a:r>
            <a:r>
              <a:rPr lang="uk-UA" sz="2800" b="1" i="1" kern="0" dirty="0" err="1">
                <a:solidFill>
                  <a:schemeClr val="bg1"/>
                </a:solidFill>
              </a:rPr>
              <a:t>постерів</a:t>
            </a:r>
            <a:r>
              <a:rPr lang="uk-UA" sz="2800" b="1" i="1" kern="0" dirty="0">
                <a:solidFill>
                  <a:schemeClr val="bg1"/>
                </a:solidFill>
              </a:rPr>
              <a:t>, елементів дизайну тощо.</a:t>
            </a:r>
          </a:p>
        </p:txBody>
      </p:sp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98E85F2D-B402-46B0-95D0-8A83CEFC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55" y="1196762"/>
            <a:ext cx="5243795" cy="52437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528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створення та опрацювання векторних зображень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векторні графічні редактори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B82A8B-5F9F-4EA8-ADC4-A04D0C72A30F}"/>
              </a:ext>
            </a:extLst>
          </p:cNvPr>
          <p:cNvSpPr txBox="1"/>
          <p:nvPr/>
        </p:nvSpPr>
        <p:spPr>
          <a:xfrm>
            <a:off x="72008" y="227806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Популярними сьогодні векторними графічними редакторами є:</a:t>
            </a:r>
            <a:endParaRPr lang="en-US" sz="2800" b="1" i="1" kern="0" dirty="0">
              <a:solidFill>
                <a:schemeClr val="bg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9BF3DFEC-ECAF-4EE3-972E-E4E087056FBB}"/>
              </a:ext>
            </a:extLst>
          </p:cNvPr>
          <p:cNvSpPr/>
          <p:nvPr/>
        </p:nvSpPr>
        <p:spPr>
          <a:xfrm>
            <a:off x="72008" y="3347621"/>
            <a:ext cx="2304594" cy="10355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Adobe Illustrator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703DB255-7311-4D0D-8CF8-A2A9AB6F11E7}"/>
              </a:ext>
            </a:extLst>
          </p:cNvPr>
          <p:cNvSpPr/>
          <p:nvPr/>
        </p:nvSpPr>
        <p:spPr>
          <a:xfrm>
            <a:off x="2507228" y="3347621"/>
            <a:ext cx="2304480" cy="10355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Corel Draw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8C881F80-E3C0-42EC-9C71-BEA7DCBDEDA2}"/>
              </a:ext>
            </a:extLst>
          </p:cNvPr>
          <p:cNvSpPr/>
          <p:nvPr/>
        </p:nvSpPr>
        <p:spPr>
          <a:xfrm>
            <a:off x="4942334" y="3347621"/>
            <a:ext cx="2307099" cy="10355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Freehand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D12C1432-AB0D-48E4-97B8-9C17FC525839}"/>
              </a:ext>
            </a:extLst>
          </p:cNvPr>
          <p:cNvSpPr/>
          <p:nvPr/>
        </p:nvSpPr>
        <p:spPr>
          <a:xfrm>
            <a:off x="7380059" y="3347621"/>
            <a:ext cx="2307100" cy="10355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chemeClr val="bg1"/>
                </a:solidFill>
              </a:rPr>
              <a:t>Xara X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xmlns="" id="{D21C6AB8-B09C-451A-BAD0-9BCAA1AD8A32}"/>
              </a:ext>
            </a:extLst>
          </p:cNvPr>
          <p:cNvSpPr/>
          <p:nvPr/>
        </p:nvSpPr>
        <p:spPr>
          <a:xfrm>
            <a:off x="9817784" y="3347621"/>
            <a:ext cx="2304480" cy="103553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chemeClr val="bg1"/>
                </a:solidFill>
              </a:rPr>
              <a:t>Inkscape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Picture 2" descr="adobe, design, illustrator icon">
            <a:extLst>
              <a:ext uri="{FF2B5EF4-FFF2-40B4-BE49-F238E27FC236}">
                <a16:creationId xmlns:a16="http://schemas.microsoft.com/office/drawing/2014/main" xmlns="" id="{FF774B12-B606-43E9-B5E9-D84720C5D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1" y="4440715"/>
            <a:ext cx="2053708" cy="20537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orel, draw icon">
            <a:extLst>
              <a:ext uri="{FF2B5EF4-FFF2-40B4-BE49-F238E27FC236}">
                <a16:creationId xmlns:a16="http://schemas.microsoft.com/office/drawing/2014/main" xmlns="" id="{3CDB0553-0950-4C14-A429-6B087C71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025" y="4492126"/>
            <a:ext cx="1950886" cy="1950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hand, macromedia icon">
            <a:extLst>
              <a:ext uri="{FF2B5EF4-FFF2-40B4-BE49-F238E27FC236}">
                <a16:creationId xmlns:a16="http://schemas.microsoft.com/office/drawing/2014/main" xmlns="" id="{FDE7AE12-557A-4D18-8BCE-39B58A065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598" y="4440715"/>
            <a:ext cx="2094570" cy="2094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Xara X logo&quot;">
            <a:extLst>
              <a:ext uri="{FF2B5EF4-FFF2-40B4-BE49-F238E27FC236}">
                <a16:creationId xmlns:a16="http://schemas.microsoft.com/office/drawing/2014/main" xmlns="" id="{5CEA9D9E-57A2-41F6-BB2F-443FF607D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33" y="4440715"/>
            <a:ext cx="2372751" cy="2372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xmlns="" id="{82E63250-A07B-41FD-BE6F-6ECBB5A5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941" y="4378824"/>
            <a:ext cx="2402166" cy="24021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4005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EEFD21-79E0-4607-A287-B319B2A08BD6}"/>
              </a:ext>
            </a:extLst>
          </p:cNvPr>
          <p:cNvSpPr txBox="1"/>
          <p:nvPr/>
        </p:nvSpPr>
        <p:spPr>
          <a:xfrm>
            <a:off x="72008" y="1196763"/>
            <a:ext cx="9239140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Редактор векторної графіки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є </a:t>
            </a:r>
            <a:r>
              <a:rPr lang="uk-UA" sz="2800" b="1" i="1" kern="0" dirty="0" err="1">
                <a:solidFill>
                  <a:srgbClr val="FFFFFF"/>
                </a:solidFill>
              </a:rPr>
              <a:t>багатоплатформним</a:t>
            </a:r>
            <a:r>
              <a:rPr lang="uk-UA" sz="2800" b="1" i="1" kern="0" dirty="0">
                <a:solidFill>
                  <a:srgbClr val="FFFFFF"/>
                </a:solidFill>
              </a:rPr>
              <a:t>, тобто одночасно виходять версії для різних операційних систем: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21181115-7BCE-42A5-80D4-9D5DC4490C98}"/>
              </a:ext>
            </a:extLst>
          </p:cNvPr>
          <p:cNvSpPr/>
          <p:nvPr/>
        </p:nvSpPr>
        <p:spPr>
          <a:xfrm>
            <a:off x="72007" y="3122759"/>
            <a:ext cx="3604136" cy="2530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Linux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B35636A-D376-40F0-8957-1BD3268697D9}"/>
              </a:ext>
            </a:extLst>
          </p:cNvPr>
          <p:cNvSpPr/>
          <p:nvPr/>
        </p:nvSpPr>
        <p:spPr>
          <a:xfrm>
            <a:off x="6149819" y="3122759"/>
            <a:ext cx="2787704" cy="253078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kern="0" dirty="0">
                <a:solidFill>
                  <a:srgbClr val="FFFFFF"/>
                </a:solidFill>
              </a:rPr>
              <a:t>Windows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163F2F-34AB-42A7-A9EB-7D5BA0E6D6F9}"/>
              </a:ext>
            </a:extLst>
          </p:cNvPr>
          <p:cNvSpPr txBox="1"/>
          <p:nvPr/>
        </p:nvSpPr>
        <p:spPr>
          <a:xfrm>
            <a:off x="72008" y="5906416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 розробляється під вільною ліцензією </a:t>
            </a:r>
            <a:r>
              <a:rPr lang="en-US" sz="2800" b="1" i="1" kern="0" dirty="0">
                <a:solidFill>
                  <a:srgbClr val="FFFF00"/>
                </a:solidFill>
              </a:rPr>
              <a:t>GNU GPL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Результат пошуку зображень за запитом &quot;Linux&quot;">
            <a:extLst>
              <a:ext uri="{FF2B5EF4-FFF2-40B4-BE49-F238E27FC236}">
                <a16:creationId xmlns:a16="http://schemas.microsoft.com/office/drawing/2014/main" xmlns="" id="{E8264ED7-71FD-4DA7-87E9-7D0D42A3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43" y="3105131"/>
            <a:ext cx="2473676" cy="2968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nterface, logo, user, windows icon">
            <a:extLst>
              <a:ext uri="{FF2B5EF4-FFF2-40B4-BE49-F238E27FC236}">
                <a16:creationId xmlns:a16="http://schemas.microsoft.com/office/drawing/2014/main" xmlns="" id="{550457BE-1BD5-48EE-BC1B-406A65DB9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168" y="2953506"/>
            <a:ext cx="2860424" cy="2860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Результат пошуку зображень за запитом &quot;Inkscape logo&quot;">
            <a:extLst>
              <a:ext uri="{FF2B5EF4-FFF2-40B4-BE49-F238E27FC236}">
                <a16:creationId xmlns:a16="http://schemas.microsoft.com/office/drawing/2014/main" xmlns="" id="{170B483D-E815-43B5-947F-59F15B871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427" y="1031549"/>
            <a:ext cx="2073582" cy="2073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4068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1219FF-E4F0-4A01-B5C2-59BA82CC3751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Основним форматом зображень є </a:t>
            </a:r>
            <a:r>
              <a:rPr lang="en-US" sz="2800" b="1" i="1" kern="0" dirty="0">
                <a:solidFill>
                  <a:srgbClr val="FFFF00"/>
                </a:solidFill>
              </a:rPr>
              <a:t>SVG</a:t>
            </a:r>
            <a:r>
              <a:rPr lang="en-US" sz="2800" b="1" i="1" kern="0" dirty="0">
                <a:solidFill>
                  <a:schemeClr val="bg1"/>
                </a:solidFill>
              </a:rPr>
              <a:t>, </a:t>
            </a:r>
            <a:r>
              <a:rPr lang="uk-UA" sz="2800" b="1" i="1" kern="0" dirty="0">
                <a:solidFill>
                  <a:schemeClr val="bg1"/>
                </a:solidFill>
              </a:rPr>
              <a:t>проте всі проекти, створені в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експортувати в формати, які використовуються в браузерах чи типографіях.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 descr="64bit exe installer">
            <a:extLst>
              <a:ext uri="{FF2B5EF4-FFF2-40B4-BE49-F238E27FC236}">
                <a16:creationId xmlns:a16="http://schemas.microsoft.com/office/drawing/2014/main" xmlns="" id="{B766BB6A-079D-4AD9-93C0-398F3C14F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529" y="3198851"/>
            <a:ext cx="3243621" cy="3243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F3FB2-020F-4176-AB5E-B9477F8F4F3B}"/>
              </a:ext>
            </a:extLst>
          </p:cNvPr>
          <p:cNvSpPr txBox="1"/>
          <p:nvPr/>
        </p:nvSpPr>
        <p:spPr>
          <a:xfrm>
            <a:off x="72008" y="3198851"/>
            <a:ext cx="561103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Редактор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завантажити за посиланням: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43A13D5-7909-4508-9C1C-E9D864773057}"/>
              </a:ext>
            </a:extLst>
          </p:cNvPr>
          <p:cNvSpPr txBox="1"/>
          <p:nvPr/>
        </p:nvSpPr>
        <p:spPr>
          <a:xfrm>
            <a:off x="72008" y="4657213"/>
            <a:ext cx="561103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inkscape.org/ru/download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88790EA-E4DE-409D-B2CD-B96963E6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330" y="3198850"/>
            <a:ext cx="3173515" cy="31602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2254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6" y="3303162"/>
            <a:ext cx="77247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Векторний графічний редактор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Завантажити </a:t>
            </a:r>
            <a:r>
              <a:rPr lang="en-US" sz="2800" b="1" i="1" kern="0" dirty="0" err="1">
                <a:solidFill>
                  <a:srgbClr val="FFFF00"/>
                </a:solidFill>
              </a:rPr>
              <a:t>Inkscape</a:t>
            </a:r>
            <a:r>
              <a:rPr lang="en-US" sz="2800" b="1" i="1" kern="0" dirty="0">
                <a:solidFill>
                  <a:schemeClr val="bg1"/>
                </a:solidFill>
              </a:rPr>
              <a:t>,  </a:t>
            </a:r>
            <a:r>
              <a:rPr lang="uk-UA" sz="2800" b="1" i="1" kern="0" dirty="0">
                <a:solidFill>
                  <a:schemeClr val="bg1"/>
                </a:solidFill>
              </a:rPr>
              <a:t>як  і інші програми,  можна за допомогою: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xmlns="" id="{46EF893D-D8DB-4EDF-A259-571D80AC5DBE}"/>
              </a:ext>
            </a:extLst>
          </p:cNvPr>
          <p:cNvSpPr/>
          <p:nvPr/>
        </p:nvSpPr>
        <p:spPr>
          <a:xfrm>
            <a:off x="72008" y="2278065"/>
            <a:ext cx="8157592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Відповідної вказівки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 головного меню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82F0198F-23E5-4158-9C40-6E9471E8CDBD}"/>
              </a:ext>
            </a:extLst>
          </p:cNvPr>
          <p:cNvSpPr/>
          <p:nvPr/>
        </p:nvSpPr>
        <p:spPr>
          <a:xfrm>
            <a:off x="8368748" y="2278065"/>
            <a:ext cx="3753403" cy="92233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Ярлика програми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E4BB6EE-64E0-4B50-B9A0-16BD745AE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971" y="3297779"/>
            <a:ext cx="2782956" cy="3177208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xmlns="" id="{AE12B32B-D0E5-4ADD-BF9B-423C2A539175}"/>
              </a:ext>
            </a:extLst>
          </p:cNvPr>
          <p:cNvSpPr/>
          <p:nvPr/>
        </p:nvSpPr>
        <p:spPr>
          <a:xfrm>
            <a:off x="1395965" y="4557279"/>
            <a:ext cx="1794496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xmlns="" id="{BC587E97-3CF9-4EE7-BC02-8F18550020B7}"/>
              </a:ext>
            </a:extLst>
          </p:cNvPr>
          <p:cNvSpPr/>
          <p:nvPr/>
        </p:nvSpPr>
        <p:spPr>
          <a:xfrm rot="18900000">
            <a:off x="2614397" y="3855144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139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126140</TotalTime>
  <Words>1092</Words>
  <Application>Microsoft Office PowerPoint</Application>
  <PresentationFormat>Произвольный</PresentationFormat>
  <Paragraphs>137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Векторний графічний редактор</vt:lpstr>
      <vt:lpstr>Масштабування перегляду малюнка</vt:lpstr>
      <vt:lpstr>Робота з файлами в Inkscape</vt:lpstr>
      <vt:lpstr>Робота з файлами в Inkscape</vt:lpstr>
      <vt:lpstr>Дайте відповіді на запитання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Виктория</cp:lastModifiedBy>
  <cp:revision>209</cp:revision>
  <dcterms:created xsi:type="dcterms:W3CDTF">2016-06-06T19:48:43Z</dcterms:created>
  <dcterms:modified xsi:type="dcterms:W3CDTF">2021-08-05T09:09:47Z</dcterms:modified>
</cp:coreProperties>
</file>