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741" r:id="rId2"/>
    <p:sldMasterId id="2147483728" r:id="rId3"/>
  </p:sldMasterIdLst>
  <p:notesMasterIdLst>
    <p:notesMasterId r:id="rId21"/>
  </p:notesMasterIdLst>
  <p:sldIdLst>
    <p:sldId id="256" r:id="rId4"/>
    <p:sldId id="264" r:id="rId5"/>
    <p:sldId id="273" r:id="rId6"/>
    <p:sldId id="270" r:id="rId7"/>
    <p:sldId id="275" r:id="rId8"/>
    <p:sldId id="277" r:id="rId9"/>
    <p:sldId id="272" r:id="rId10"/>
    <p:sldId id="287" r:id="rId11"/>
    <p:sldId id="288" r:id="rId12"/>
    <p:sldId id="257" r:id="rId13"/>
    <p:sldId id="279" r:id="rId14"/>
    <p:sldId id="280" r:id="rId15"/>
    <p:sldId id="284" r:id="rId16"/>
    <p:sldId id="286" r:id="rId17"/>
    <p:sldId id="285" r:id="rId18"/>
    <p:sldId id="283" r:id="rId19"/>
    <p:sldId id="26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103" autoAdjust="0"/>
  </p:normalViewPr>
  <p:slideViewPr>
    <p:cSldViewPr snapToGrid="0">
      <p:cViewPr varScale="1">
        <p:scale>
          <a:sx n="66" d="100"/>
          <a:sy n="66" d="100"/>
        </p:scale>
        <p:origin x="644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7ADF4-5C5E-489E-8873-05F20318AFDC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0998F-4D62-4F22-99CB-7AF1BA82F8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21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998F-4D62-4F22-99CB-7AF1BA82F8F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202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Слайд містить гіперпосилання</a:t>
            </a:r>
            <a:r>
              <a:rPr lang="uk-UA" baseline="0" dirty="0" smtClean="0"/>
              <a:t> на </a:t>
            </a:r>
            <a:r>
              <a:rPr lang="uk-UA" baseline="0" dirty="0" err="1" smtClean="0"/>
              <a:t>руханку</a:t>
            </a:r>
            <a:r>
              <a:rPr lang="uk-UA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0998F-4D62-4F22-99CB-7AF1BA82F8F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2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8188" y="147919"/>
            <a:ext cx="10018765" cy="1313328"/>
          </a:xfrm>
        </p:spPr>
        <p:txBody>
          <a:bodyPr anchor="b">
            <a:normAutofit/>
          </a:bodyPr>
          <a:lstStyle>
            <a:lvl1pPr algn="ctr">
              <a:defRPr sz="5400" b="1" baseline="0"/>
            </a:lvl1pPr>
          </a:lstStyle>
          <a:p>
            <a:r>
              <a:rPr lang="uk-UA" dirty="0" smtClean="0"/>
              <a:t>Іменник як частина мови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3072" y="2249332"/>
            <a:ext cx="8915399" cy="1126283"/>
          </a:xfrm>
        </p:spPr>
        <p:txBody>
          <a:bodyPr anchor="t"/>
          <a:lstStyle>
            <a:lvl1pPr marL="0" indent="0" algn="l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147919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541" y="354650"/>
            <a:ext cx="1159179" cy="365125"/>
          </a:xfrm>
        </p:spPr>
        <p:txBody>
          <a:bodyPr/>
          <a:lstStyle>
            <a:lvl1pPr>
              <a:defRPr sz="1200"/>
            </a:lvl1pPr>
          </a:lstStyle>
          <a:p>
            <a:r>
              <a:rPr lang="ru-RU" dirty="0" smtClean="0"/>
              <a:t>Урок № 1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700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02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071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0945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207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4566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367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596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165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284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91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4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236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73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372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443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866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0659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700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258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5B880-FC77-4937-94F7-0FE919025170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6561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532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7244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5808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484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775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08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31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759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871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9279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070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9CF9-E72B-4C04-A33E-5061224B3482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8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4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119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34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985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61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719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032D6-2652-4E75-88DC-16A6D6B8000F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384746E-2FAA-41A3-AF18-E3A140A112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70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40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5B880-FC77-4937-94F7-0FE919025170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38A5B-E9B9-4F67-AA81-C006D50673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3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79CF9-E72B-4C04-A33E-5061224B3482}" type="datetimeFigureOut">
              <a:rPr lang="ru-RU" smtClean="0"/>
              <a:t>26.06.2023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20BB0-E30E-4588-92F8-1DA8CBEE3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55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tkachnko.blogspot.com/2014/12/blog-post_94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4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hyperlink" Target="https://youtu.be/zPMryG8fqNY" TargetMode="Externa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" t="2649" r="1419" b="3631"/>
          <a:stretch/>
        </p:blipFill>
        <p:spPr>
          <a:xfrm>
            <a:off x="2140904" y="335090"/>
            <a:ext cx="8354729" cy="52168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7813" y="1326326"/>
            <a:ext cx="7900909" cy="1855882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Іменник як частина мови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703" y="2254267"/>
            <a:ext cx="4501364" cy="44689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206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206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69797" y="705398"/>
            <a:ext cx="176041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Заняття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№ 1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13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5878" y="309023"/>
            <a:ext cx="1457644" cy="397615"/>
          </a:xfrm>
        </p:spPr>
        <p:txBody>
          <a:bodyPr>
            <a:noAutofit/>
          </a:bodyPr>
          <a:lstStyle/>
          <a:p>
            <a:r>
              <a:rPr lang="uk-UA" sz="1600" b="1" i="1" dirty="0" smtClean="0">
                <a:solidFill>
                  <a:srgbClr val="002060"/>
                </a:solidFill>
              </a:rPr>
              <a:t>Просто про складне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98375" y="46166"/>
            <a:ext cx="299350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Іменник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3645" y="1112438"/>
            <a:ext cx="2436886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значає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2881" y="1986550"/>
            <a:ext cx="3339874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uk-UA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Відповдає</a:t>
            </a:r>
            <a:endParaRPr lang="uk-UA" sz="4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 питання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327008" y="92331"/>
            <a:ext cx="455124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ч</a:t>
            </a:r>
            <a:r>
              <a:rPr lang="ru-RU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астина</a:t>
            </a:r>
            <a:r>
              <a:rPr lang="ru-RU" sz="4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ru-RU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мови</a:t>
            </a:r>
            <a:endParaRPr lang="ru-RU" sz="48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53134" y="1112438"/>
            <a:ext cx="442941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</a:t>
            </a:r>
            <a:r>
              <a:rPr lang="ru-RU" sz="40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азву</a:t>
            </a:r>
            <a:r>
              <a:rPr lang="ru-RU" sz="4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предмета</a:t>
            </a:r>
            <a:endParaRPr lang="ru-RU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2882" y="4044660"/>
            <a:ext cx="3339874" cy="9233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Хто</a:t>
            </a:r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 </a:t>
            </a:r>
            <a:r>
              <a:rPr lang="ru-RU" sz="4000" b="1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Що</a:t>
            </a:r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99275" y="3385641"/>
            <a:ext cx="4331367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 err="1" smtClean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предмети</a:t>
            </a:r>
            <a:endParaRPr lang="ru-RU" sz="4000" b="1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69357" y="2320202"/>
            <a:ext cx="311655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</a:t>
            </a:r>
            <a:r>
              <a:rPr lang="ru-RU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азви</a:t>
            </a:r>
            <a:r>
              <a:rPr lang="ru-RU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істот</a:t>
            </a:r>
            <a:endParaRPr lang="ru-RU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238709" y="2320202"/>
            <a:ext cx="375295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</a:t>
            </a:r>
            <a:r>
              <a:rPr lang="ru-RU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азви</a:t>
            </a:r>
            <a:r>
              <a:rPr lang="ru-RU" sz="40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b="1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неістот</a:t>
            </a:r>
            <a:endParaRPr lang="ru-RU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07129" y="4709151"/>
            <a:ext cx="3950869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</a:t>
            </a:r>
            <a:r>
              <a:rPr lang="uk-UA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ласні назви</a:t>
            </a:r>
            <a:endParaRPr lang="ru-RU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127859" y="4730020"/>
            <a:ext cx="387157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</a:t>
            </a:r>
            <a:r>
              <a:rPr lang="ru-RU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агальні</a:t>
            </a:r>
            <a:r>
              <a:rPr lang="ru-RU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назви</a:t>
            </a:r>
            <a:endParaRPr lang="ru-RU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818" y="5598395"/>
            <a:ext cx="1194805" cy="1186210"/>
          </a:xfrm>
          <a:prstGeom prst="rect">
            <a:avLst/>
          </a:prstGeom>
        </p:spPr>
      </p:pic>
      <p:sp>
        <p:nvSpPr>
          <p:cNvPr id="2" name="Стрелка вправо 1"/>
          <p:cNvSpPr/>
          <p:nvPr/>
        </p:nvSpPr>
        <p:spPr>
          <a:xfrm>
            <a:off x="4891881" y="401378"/>
            <a:ext cx="1326039" cy="1643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3554766" y="1400524"/>
            <a:ext cx="2156058" cy="184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2483721">
            <a:off x="5553887" y="3150039"/>
            <a:ext cx="759265" cy="188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7345777" y="2502059"/>
            <a:ext cx="1400160" cy="2157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1455205" y="3577592"/>
            <a:ext cx="553836" cy="217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8470179">
            <a:off x="5597645" y="4277324"/>
            <a:ext cx="752899" cy="190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2435195" flipV="1">
            <a:off x="10569493" y="4273154"/>
            <a:ext cx="758691" cy="215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9970298">
            <a:off x="10631818" y="3154639"/>
            <a:ext cx="759265" cy="188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291" y="5598395"/>
            <a:ext cx="5069678" cy="145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9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2" grpId="0" animBg="1"/>
      <p:bldP spid="4" grpId="0" animBg="1"/>
      <p:bldP spid="6" grpId="0" animBg="1"/>
      <p:bldP spid="8" grpId="0" animBg="1"/>
      <p:bldP spid="9" grpId="0" animBg="1"/>
      <p:bldP spid="11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644" y="4652828"/>
            <a:ext cx="2085423" cy="20704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73767" y="3823906"/>
            <a:ext cx="102589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0070C0"/>
                </a:solidFill>
              </a:rPr>
              <a:t>Іменник</a:t>
            </a:r>
            <a:r>
              <a:rPr lang="ru-RU" sz="2800" b="1" dirty="0">
                <a:solidFill>
                  <a:srgbClr val="0070C0"/>
                </a:solidFill>
              </a:rPr>
              <a:t> — </a:t>
            </a:r>
            <a:r>
              <a:rPr lang="ru-RU" sz="2800" b="1" dirty="0" err="1">
                <a:solidFill>
                  <a:srgbClr val="0070C0"/>
                </a:solidFill>
              </a:rPr>
              <a:t>це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самостійна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частина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мови</a:t>
            </a:r>
            <a:r>
              <a:rPr lang="ru-RU" sz="2800" b="1" dirty="0">
                <a:solidFill>
                  <a:srgbClr val="0070C0"/>
                </a:solidFill>
              </a:rPr>
              <a:t>, </a:t>
            </a:r>
            <a:r>
              <a:rPr lang="ru-RU" sz="2800" b="1" dirty="0" err="1">
                <a:solidFill>
                  <a:srgbClr val="0070C0"/>
                </a:solidFill>
              </a:rPr>
              <a:t>що</a:t>
            </a:r>
            <a:r>
              <a:rPr lang="ru-RU" sz="2800" b="1" dirty="0">
                <a:solidFill>
                  <a:srgbClr val="0070C0"/>
                </a:solidFill>
              </a:rPr>
              <a:t>  </a:t>
            </a:r>
            <a:r>
              <a:rPr lang="ru-RU" sz="2800" b="1" dirty="0" err="1">
                <a:solidFill>
                  <a:srgbClr val="0070C0"/>
                </a:solidFill>
              </a:rPr>
              <a:t>означає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назву</a:t>
            </a:r>
            <a:r>
              <a:rPr lang="ru-RU" sz="2800" b="1" dirty="0">
                <a:solidFill>
                  <a:srgbClr val="0070C0"/>
                </a:solidFill>
              </a:rPr>
              <a:t> предмета </a:t>
            </a:r>
            <a:r>
              <a:rPr lang="ru-RU" sz="2800" b="1" dirty="0" err="1" smtClean="0">
                <a:solidFill>
                  <a:srgbClr val="0070C0"/>
                </a:solidFill>
              </a:rPr>
              <a:t>чи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явища</a:t>
            </a:r>
            <a:r>
              <a:rPr lang="ru-RU" sz="2800" b="1" dirty="0">
                <a:solidFill>
                  <a:srgbClr val="0070C0"/>
                </a:solidFill>
              </a:rPr>
              <a:t> та </a:t>
            </a:r>
            <a:r>
              <a:rPr lang="ru-RU" sz="2800" b="1" dirty="0" err="1">
                <a:solidFill>
                  <a:srgbClr val="0070C0"/>
                </a:solidFill>
              </a:rPr>
              <a:t>відповідає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</a:rPr>
              <a:t>питання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хто</a:t>
            </a:r>
            <a:r>
              <a:rPr lang="ru-RU" sz="2800" b="1" dirty="0">
                <a:solidFill>
                  <a:srgbClr val="0070C0"/>
                </a:solidFill>
              </a:rPr>
              <a:t>? </a:t>
            </a:r>
            <a:r>
              <a:rPr lang="ru-RU" sz="2800" b="1" dirty="0" err="1">
                <a:solidFill>
                  <a:srgbClr val="0070C0"/>
                </a:solidFill>
              </a:rPr>
              <a:t>або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що</a:t>
            </a:r>
            <a:r>
              <a:rPr lang="ru-RU" sz="2800" b="1" dirty="0" smtClean="0">
                <a:solidFill>
                  <a:srgbClr val="0070C0"/>
                </a:solidFill>
              </a:rPr>
              <a:t>? </a:t>
            </a:r>
            <a:r>
              <a:rPr lang="ru-RU" sz="2800" b="1" dirty="0" err="1" smtClean="0">
                <a:solidFill>
                  <a:srgbClr val="0070C0"/>
                </a:solidFill>
              </a:rPr>
              <a:t>Наприклад</a:t>
            </a:r>
            <a:r>
              <a:rPr lang="ru-RU" sz="2800" b="1" dirty="0" smtClean="0">
                <a:solidFill>
                  <a:srgbClr val="0070C0"/>
                </a:solidFill>
              </a:rPr>
              <a:t>, (</a:t>
            </a:r>
            <a:r>
              <a:rPr lang="ru-RU" sz="2800" b="1" dirty="0" err="1" smtClean="0">
                <a:solidFill>
                  <a:srgbClr val="0070C0"/>
                </a:solidFill>
              </a:rPr>
              <a:t>хто</a:t>
            </a:r>
            <a:r>
              <a:rPr lang="ru-RU" sz="2800" b="1" dirty="0" smtClean="0">
                <a:solidFill>
                  <a:srgbClr val="0070C0"/>
                </a:solidFill>
              </a:rPr>
              <a:t>?) </a:t>
            </a:r>
            <a:r>
              <a:rPr lang="ru-RU" sz="2800" b="1" dirty="0" err="1" smtClean="0">
                <a:solidFill>
                  <a:srgbClr val="0070C0"/>
                </a:solidFill>
              </a:rPr>
              <a:t>дівчинка</a:t>
            </a:r>
            <a:r>
              <a:rPr lang="ru-RU" sz="2800" b="1" dirty="0" smtClean="0">
                <a:solidFill>
                  <a:srgbClr val="0070C0"/>
                </a:solidFill>
              </a:rPr>
              <a:t>, (</a:t>
            </a:r>
            <a:r>
              <a:rPr lang="ru-RU" sz="2800" b="1" dirty="0" err="1" smtClean="0">
                <a:solidFill>
                  <a:srgbClr val="0070C0"/>
                </a:solidFill>
              </a:rPr>
              <a:t>що</a:t>
            </a:r>
            <a:r>
              <a:rPr lang="ru-RU" sz="2800" b="1" dirty="0" smtClean="0">
                <a:solidFill>
                  <a:srgbClr val="0070C0"/>
                </a:solidFill>
              </a:rPr>
              <a:t>?) дерево.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08521" y="1966758"/>
            <a:ext cx="925445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1. Яку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частину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мови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назива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ють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іменником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?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7595" y="2881369"/>
            <a:ext cx="54825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Правильна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</a:rPr>
              <a:t>відповідь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0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1640" y="1666684"/>
            <a:ext cx="98026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2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.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Які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слова з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перелічених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не є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іменниками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?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7208" y="4403413"/>
            <a:ext cx="10664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rgbClr val="00B050"/>
                </a:solidFill>
              </a:rPr>
              <a:t>К</a:t>
            </a:r>
            <a:r>
              <a:rPr lang="ru-RU" sz="3200" b="1" dirty="0" err="1" smtClean="0">
                <a:solidFill>
                  <a:srgbClr val="00B050"/>
                </a:solidFill>
              </a:rPr>
              <a:t>расивий</a:t>
            </a:r>
            <a:r>
              <a:rPr lang="ru-RU" sz="3200" b="1" dirty="0" smtClean="0">
                <a:solidFill>
                  <a:srgbClr val="00B050"/>
                </a:solidFill>
              </a:rPr>
              <a:t>, темно, </a:t>
            </a:r>
            <a:r>
              <a:rPr lang="ru-RU" sz="3200" b="1" dirty="0" err="1" smtClean="0">
                <a:solidFill>
                  <a:srgbClr val="00B050"/>
                </a:solidFill>
              </a:rPr>
              <a:t>стрибати</a:t>
            </a:r>
            <a:r>
              <a:rPr lang="ru-RU" sz="3200" b="1" dirty="0" smtClean="0">
                <a:solidFill>
                  <a:srgbClr val="00B050"/>
                </a:solidFill>
              </a:rPr>
              <a:t>. 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61" y="2497743"/>
            <a:ext cx="12075099" cy="132348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387545" y="3400632"/>
            <a:ext cx="53591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rgbClr val="7030A0"/>
                </a:solidFill>
                <a:effectLst/>
              </a:rPr>
              <a:t>Правильна </a:t>
            </a:r>
            <a:r>
              <a:rPr lang="ru-RU" sz="4000" b="1" cap="none" spc="0" dirty="0" err="1" smtClean="0">
                <a:ln/>
                <a:solidFill>
                  <a:srgbClr val="7030A0"/>
                </a:solidFill>
                <a:effectLst/>
              </a:rPr>
              <a:t>відповдь</a:t>
            </a:r>
            <a:endParaRPr lang="ru-RU" sz="4000" b="1" cap="none" spc="0" dirty="0">
              <a:ln/>
              <a:solidFill>
                <a:srgbClr val="7030A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6905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513" y="1666684"/>
            <a:ext cx="1107900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3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.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Іменники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,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які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називають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істот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відповідають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на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питання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..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58598" y="3893119"/>
            <a:ext cx="10664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00B050"/>
                </a:solidFill>
              </a:rPr>
              <a:t>Хто</a:t>
            </a:r>
            <a:r>
              <a:rPr lang="ru-RU" sz="3200" b="1" dirty="0" smtClean="0">
                <a:solidFill>
                  <a:srgbClr val="00B050"/>
                </a:solidFill>
              </a:rPr>
              <a:t>? (</a:t>
            </a:r>
            <a:r>
              <a:rPr lang="ru-RU" sz="3200" b="1" dirty="0" err="1" smtClean="0">
                <a:solidFill>
                  <a:srgbClr val="00B050"/>
                </a:solidFill>
              </a:rPr>
              <a:t>Наприклад</a:t>
            </a:r>
            <a:r>
              <a:rPr lang="ru-RU" sz="3200" b="1" dirty="0" smtClean="0">
                <a:solidFill>
                  <a:srgbClr val="00B050"/>
                </a:solidFill>
              </a:rPr>
              <a:t>: лев, хлопчик, </a:t>
            </a:r>
            <a:r>
              <a:rPr lang="ru-RU" sz="3200" b="1" dirty="0" err="1" smtClean="0">
                <a:solidFill>
                  <a:srgbClr val="00B050"/>
                </a:solidFill>
              </a:rPr>
              <a:t>дитина</a:t>
            </a:r>
            <a:r>
              <a:rPr lang="ru-RU" sz="3200" b="1" dirty="0" smtClean="0">
                <a:solidFill>
                  <a:srgbClr val="00B050"/>
                </a:solidFill>
              </a:rPr>
              <a:t>, </a:t>
            </a:r>
            <a:r>
              <a:rPr lang="ru-RU" sz="3200" b="1" dirty="0" err="1" smtClean="0">
                <a:solidFill>
                  <a:srgbClr val="00B050"/>
                </a:solidFill>
              </a:rPr>
              <a:t>кішка</a:t>
            </a:r>
            <a:r>
              <a:rPr lang="ru-RU" sz="3200" b="1" dirty="0" smtClean="0">
                <a:solidFill>
                  <a:srgbClr val="00B050"/>
                </a:solidFill>
              </a:rPr>
              <a:t>…)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60437" y="2904561"/>
            <a:ext cx="53591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rgbClr val="7030A0"/>
                </a:solidFill>
                <a:effectLst/>
              </a:rPr>
              <a:t>Правильна </a:t>
            </a:r>
            <a:r>
              <a:rPr lang="ru-RU" sz="4000" b="1" cap="none" spc="0" dirty="0" err="1" smtClean="0">
                <a:ln/>
                <a:solidFill>
                  <a:srgbClr val="7030A0"/>
                </a:solidFill>
                <a:effectLst/>
              </a:rPr>
              <a:t>відповдь</a:t>
            </a:r>
            <a:endParaRPr lang="ru-RU" sz="4000" b="1" cap="none" spc="0" dirty="0">
              <a:ln/>
              <a:solidFill>
                <a:srgbClr val="7030A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675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513" y="1666684"/>
            <a:ext cx="1107900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3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.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Іменники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,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які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називають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неістот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відповідають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на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питання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..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58598" y="3893119"/>
            <a:ext cx="10664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00B050"/>
                </a:solidFill>
              </a:rPr>
              <a:t>Що</a:t>
            </a:r>
            <a:r>
              <a:rPr lang="ru-RU" sz="3200" b="1" dirty="0" smtClean="0">
                <a:solidFill>
                  <a:srgbClr val="00B050"/>
                </a:solidFill>
              </a:rPr>
              <a:t>? (</a:t>
            </a:r>
            <a:r>
              <a:rPr lang="ru-RU" sz="3200" b="1" dirty="0" err="1" smtClean="0">
                <a:solidFill>
                  <a:srgbClr val="00B050"/>
                </a:solidFill>
              </a:rPr>
              <a:t>Наприклад</a:t>
            </a:r>
            <a:r>
              <a:rPr lang="ru-RU" sz="3200" b="1" dirty="0" smtClean="0">
                <a:solidFill>
                  <a:srgbClr val="00B050"/>
                </a:solidFill>
              </a:rPr>
              <a:t>: </a:t>
            </a:r>
            <a:r>
              <a:rPr lang="ru-RU" sz="3200" b="1" dirty="0" err="1" smtClean="0">
                <a:solidFill>
                  <a:srgbClr val="00B050"/>
                </a:solidFill>
              </a:rPr>
              <a:t>будинок</a:t>
            </a:r>
            <a:r>
              <a:rPr lang="ru-RU" sz="3200" b="1" dirty="0" smtClean="0">
                <a:solidFill>
                  <a:srgbClr val="00B050"/>
                </a:solidFill>
              </a:rPr>
              <a:t>, </a:t>
            </a:r>
            <a:r>
              <a:rPr lang="ru-RU" sz="3200" b="1" dirty="0" err="1" smtClean="0">
                <a:solidFill>
                  <a:srgbClr val="00B050"/>
                </a:solidFill>
              </a:rPr>
              <a:t>квітка</a:t>
            </a:r>
            <a:r>
              <a:rPr lang="ru-RU" sz="3200" b="1" dirty="0" smtClean="0">
                <a:solidFill>
                  <a:srgbClr val="00B050"/>
                </a:solidFill>
              </a:rPr>
              <a:t>, </a:t>
            </a:r>
            <a:r>
              <a:rPr lang="ru-RU" sz="3200" b="1" dirty="0" err="1" smtClean="0">
                <a:solidFill>
                  <a:srgbClr val="00B050"/>
                </a:solidFill>
              </a:rPr>
              <a:t>зошит</a:t>
            </a:r>
            <a:r>
              <a:rPr lang="ru-RU" sz="3200" b="1" dirty="0" smtClean="0">
                <a:solidFill>
                  <a:srgbClr val="00B050"/>
                </a:solidFill>
              </a:rPr>
              <a:t>, </a:t>
            </a:r>
            <a:r>
              <a:rPr lang="ru-RU" sz="3200" b="1" dirty="0" err="1" smtClean="0">
                <a:solidFill>
                  <a:srgbClr val="00B050"/>
                </a:solidFill>
              </a:rPr>
              <a:t>шафа</a:t>
            </a:r>
            <a:r>
              <a:rPr lang="ru-RU" sz="3200" b="1" dirty="0" smtClean="0">
                <a:solidFill>
                  <a:srgbClr val="00B050"/>
                </a:solidFill>
              </a:rPr>
              <a:t>…)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60437" y="2904561"/>
            <a:ext cx="53591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rgbClr val="7030A0"/>
                </a:solidFill>
                <a:effectLst/>
              </a:rPr>
              <a:t>Правильна </a:t>
            </a:r>
            <a:r>
              <a:rPr lang="ru-RU" sz="4000" b="1" cap="none" spc="0" dirty="0" err="1" smtClean="0">
                <a:ln/>
                <a:solidFill>
                  <a:srgbClr val="7030A0"/>
                </a:solidFill>
                <a:effectLst/>
              </a:rPr>
              <a:t>відповдь</a:t>
            </a:r>
            <a:endParaRPr lang="ru-RU" sz="4000" b="1" cap="none" spc="0" dirty="0">
              <a:ln/>
              <a:solidFill>
                <a:srgbClr val="7030A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469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87468" y="53511"/>
            <a:ext cx="95815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4800" b="1" dirty="0" err="1" smtClean="0">
                <a:ln/>
                <a:solidFill>
                  <a:schemeClr val="accent3"/>
                </a:solidFill>
              </a:rPr>
              <a:t>Перевіримо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, як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ти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засвоїв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теоретичний</a:t>
            </a:r>
            <a:r>
              <a:rPr lang="ru-RU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4800" b="1" dirty="0" err="1" smtClean="0">
                <a:ln/>
                <a:solidFill>
                  <a:schemeClr val="accent3"/>
                </a:solidFill>
              </a:rPr>
              <a:t>матеріал</a:t>
            </a:r>
            <a:r>
              <a:rPr lang="uk-UA" sz="4800" b="1" dirty="0" smtClean="0">
                <a:ln/>
                <a:solidFill>
                  <a:schemeClr val="accent3"/>
                </a:solidFill>
              </a:rPr>
              <a:t> уроку!</a:t>
            </a:r>
            <a:endParaRPr lang="ru-RU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573028"/>
            <a:ext cx="5801896" cy="13330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0513" y="1666684"/>
            <a:ext cx="1107900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5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. З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перелічених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іменників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власними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3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назвами</a:t>
            </a:r>
            <a:r>
              <a:rPr lang="ru-RU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є…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58598" y="4188097"/>
            <a:ext cx="10664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00B050"/>
                </a:solidFill>
              </a:rPr>
              <a:t>Київ</a:t>
            </a:r>
            <a:r>
              <a:rPr lang="ru-RU" sz="3200" b="1" dirty="0" smtClean="0">
                <a:solidFill>
                  <a:srgbClr val="00B050"/>
                </a:solidFill>
              </a:rPr>
              <a:t>, </a:t>
            </a:r>
            <a:r>
              <a:rPr lang="ru-RU" sz="3200" b="1" dirty="0" err="1" smtClean="0">
                <a:solidFill>
                  <a:srgbClr val="00B050"/>
                </a:solidFill>
              </a:rPr>
              <a:t>Харків</a:t>
            </a:r>
            <a:r>
              <a:rPr lang="ru-RU" sz="3200" b="1" dirty="0" smtClean="0">
                <a:solidFill>
                  <a:srgbClr val="00B050"/>
                </a:solidFill>
              </a:rPr>
              <a:t>, Уди, </a:t>
            </a:r>
            <a:r>
              <a:rPr lang="ru-RU" sz="3200" b="1" dirty="0" err="1" smtClean="0">
                <a:solidFill>
                  <a:srgbClr val="00B050"/>
                </a:solidFill>
              </a:rPr>
              <a:t>Карпати</a:t>
            </a:r>
            <a:r>
              <a:rPr lang="ru-RU" sz="3200" b="1" dirty="0" smtClean="0">
                <a:solidFill>
                  <a:srgbClr val="00B050"/>
                </a:solidFill>
              </a:rPr>
              <a:t>, </a:t>
            </a:r>
            <a:r>
              <a:rPr lang="ru-RU" sz="3200" b="1" dirty="0" err="1" smtClean="0">
                <a:solidFill>
                  <a:srgbClr val="00B050"/>
                </a:solidFill>
              </a:rPr>
              <a:t>Дніпро</a:t>
            </a:r>
            <a:r>
              <a:rPr lang="ru-RU" sz="3200" b="1" dirty="0" smtClean="0">
                <a:solidFill>
                  <a:srgbClr val="00B050"/>
                </a:solidFill>
              </a:rPr>
              <a:t>.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77928" y="3264831"/>
            <a:ext cx="53591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/>
                <a:solidFill>
                  <a:srgbClr val="7030A0"/>
                </a:solidFill>
                <a:effectLst/>
              </a:rPr>
              <a:t>Правильна </a:t>
            </a:r>
            <a:r>
              <a:rPr lang="ru-RU" sz="4000" b="1" cap="none" spc="0" dirty="0" err="1" smtClean="0">
                <a:ln/>
                <a:solidFill>
                  <a:srgbClr val="7030A0"/>
                </a:solidFill>
                <a:effectLst/>
              </a:rPr>
              <a:t>відповдь</a:t>
            </a:r>
            <a:endParaRPr lang="ru-RU" sz="4000" b="1" cap="none" spc="0" dirty="0">
              <a:ln/>
              <a:solidFill>
                <a:srgbClr val="7030A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37356" y="2537416"/>
            <a:ext cx="88392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Київ</a:t>
            </a:r>
            <a:r>
              <a:rPr lang="ru-RU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</a:t>
            </a:r>
            <a:r>
              <a:rPr lang="ru-RU" sz="2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Харків</a:t>
            </a:r>
            <a:r>
              <a:rPr lang="ru-RU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Уди, </a:t>
            </a:r>
            <a:r>
              <a:rPr lang="ru-RU" sz="2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стіл</a:t>
            </a:r>
            <a:r>
              <a:rPr lang="ru-RU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</a:t>
            </a:r>
            <a:r>
              <a:rPr lang="ru-RU" sz="2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Карпати</a:t>
            </a:r>
            <a:r>
              <a:rPr lang="ru-RU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</a:t>
            </a:r>
            <a:r>
              <a:rPr lang="ru-RU" sz="2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квітка</a:t>
            </a:r>
            <a:r>
              <a:rPr lang="ru-RU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, </a:t>
            </a:r>
            <a:r>
              <a:rPr lang="ru-RU" sz="28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Дніпро</a:t>
            </a:r>
            <a:r>
              <a:rPr lang="ru-RU" sz="2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</a:t>
            </a:r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305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168766"/>
            <a:ext cx="5801896" cy="17373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42082" y="233626"/>
            <a:ext cx="3980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Молодець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!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6618" y="1185119"/>
            <a:ext cx="108350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Тепер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ти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готовий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приступити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</a:p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до </a:t>
            </a:r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практичних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завдань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уроку!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04087" y="3128660"/>
            <a:ext cx="5256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Бажаю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успіху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!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46205" y="4019025"/>
            <a:ext cx="9682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Ти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обов’язково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3"/>
                </a:solidFill>
                <a:effectLst/>
              </a:rPr>
              <a:t>впораєшся</a:t>
            </a:r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!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11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3787" y="699958"/>
            <a:ext cx="11506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err="1">
                <a:ln/>
                <a:solidFill>
                  <a:schemeClr val="accent3"/>
                </a:solidFill>
              </a:rPr>
              <a:t>Використані</a:t>
            </a:r>
            <a:r>
              <a:rPr lang="ru-RU" sz="5400" b="1" dirty="0">
                <a:ln/>
                <a:solidFill>
                  <a:schemeClr val="accent3"/>
                </a:solidFill>
              </a:rPr>
              <a:t> </a:t>
            </a:r>
            <a:r>
              <a:rPr lang="ru-RU" sz="5400" b="1" dirty="0" err="1">
                <a:ln/>
                <a:solidFill>
                  <a:schemeClr val="accent3"/>
                </a:solidFill>
              </a:rPr>
              <a:t>ресурси</a:t>
            </a:r>
            <a:r>
              <a:rPr lang="ru-RU" sz="5400" b="1" dirty="0">
                <a:ln/>
                <a:solidFill>
                  <a:schemeClr val="accent3"/>
                </a:solidFill>
              </a:rPr>
              <a:t> </a:t>
            </a:r>
            <a:r>
              <a:rPr lang="ru-RU" sz="5400" b="1" dirty="0" err="1">
                <a:ln/>
                <a:solidFill>
                  <a:schemeClr val="accent3"/>
                </a:solidFill>
              </a:rPr>
              <a:t>Інтернету</a:t>
            </a:r>
            <a:endParaRPr lang="ru-RU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768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http://tkachnko.blogspot.com/2014/12/blog-post_94.html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137" y="3927071"/>
            <a:ext cx="6187976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206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206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46404" y="217751"/>
            <a:ext cx="47644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Пригадаймо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093" y="1172338"/>
            <a:ext cx="5926622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 err="1">
                <a:solidFill>
                  <a:srgbClr val="0070C0"/>
                </a:solidFill>
              </a:rPr>
              <a:t>Іменники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предмети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називають</a:t>
            </a:r>
            <a:r>
              <a:rPr lang="ru-RU" sz="2800" b="1" dirty="0">
                <a:solidFill>
                  <a:srgbClr val="0070C0"/>
                </a:solidFill>
              </a:rPr>
              <a:t>,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На </a:t>
            </a:r>
            <a:r>
              <a:rPr lang="ru-RU" sz="2800" b="1" dirty="0" err="1">
                <a:solidFill>
                  <a:srgbClr val="0070C0"/>
                </a:solidFill>
              </a:rPr>
              <a:t>питання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хто</a:t>
            </a:r>
            <a:r>
              <a:rPr lang="ru-RU" sz="2800" b="1" dirty="0">
                <a:solidFill>
                  <a:srgbClr val="0070C0"/>
                </a:solidFill>
              </a:rPr>
              <a:t>? </a:t>
            </a:r>
            <a:r>
              <a:rPr lang="ru-RU" sz="2800" b="1" dirty="0" err="1">
                <a:solidFill>
                  <a:srgbClr val="0070C0"/>
                </a:solidFill>
              </a:rPr>
              <a:t>що</a:t>
            </a:r>
            <a:r>
              <a:rPr lang="ru-RU" sz="2800" b="1" dirty="0">
                <a:solidFill>
                  <a:srgbClr val="0070C0"/>
                </a:solidFill>
              </a:rPr>
              <a:t>?</a:t>
            </a:r>
          </a:p>
          <a:p>
            <a:r>
              <a:rPr lang="ru-RU" sz="2800" b="1" dirty="0" err="1">
                <a:solidFill>
                  <a:srgbClr val="0070C0"/>
                </a:solidFill>
              </a:rPr>
              <a:t>залюбки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відпо­відають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  <a:p>
            <a:pPr algn="ctr"/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99" y="2988220"/>
            <a:ext cx="2630705" cy="3449445"/>
          </a:xfrm>
          <a:prstGeom prst="rect">
            <a:avLst/>
          </a:prstGeom>
        </p:spPr>
      </p:pic>
      <p:pic>
        <p:nvPicPr>
          <p:cNvPr id="1026" name="Picture 2" descr="Pin on Мов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8"/>
          <a:stretch/>
        </p:blipFill>
        <p:spPr bwMode="auto">
          <a:xfrm>
            <a:off x="4001065" y="1699603"/>
            <a:ext cx="8020862" cy="476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2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29273" y="217750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2485" y="984912"/>
            <a:ext cx="11463395" cy="535531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ru-RU" sz="4800" b="1" dirty="0" err="1">
                <a:solidFill>
                  <a:srgbClr val="00B050"/>
                </a:solidFill>
              </a:rPr>
              <a:t>Іменник</a:t>
            </a:r>
            <a:r>
              <a:rPr lang="ru-RU" sz="4800" b="1" dirty="0">
                <a:solidFill>
                  <a:srgbClr val="0070C0"/>
                </a:solidFill>
              </a:rPr>
              <a:t> — </a:t>
            </a:r>
            <a:r>
              <a:rPr lang="ru-RU" sz="4800" b="1" dirty="0" err="1">
                <a:solidFill>
                  <a:srgbClr val="0070C0"/>
                </a:solidFill>
              </a:rPr>
              <a:t>це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самостійна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 smtClean="0">
                <a:solidFill>
                  <a:srgbClr val="0070C0"/>
                </a:solidFill>
              </a:rPr>
              <a:t>частина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algn="just"/>
            <a:r>
              <a:rPr lang="ru-RU" sz="4800" b="1" dirty="0" err="1" smtClean="0">
                <a:solidFill>
                  <a:srgbClr val="0070C0"/>
                </a:solidFill>
              </a:rPr>
              <a:t>мови</a:t>
            </a:r>
            <a:r>
              <a:rPr lang="ru-RU" sz="4800" b="1" dirty="0">
                <a:solidFill>
                  <a:srgbClr val="0070C0"/>
                </a:solidFill>
              </a:rPr>
              <a:t>, </a:t>
            </a:r>
            <a:r>
              <a:rPr lang="ru-RU" sz="4800" b="1" dirty="0" err="1" smtClean="0">
                <a:solidFill>
                  <a:srgbClr val="0070C0"/>
                </a:solidFill>
              </a:rPr>
              <a:t>що</a:t>
            </a:r>
            <a:r>
              <a:rPr lang="ru-RU" sz="4800" b="1" dirty="0">
                <a:solidFill>
                  <a:srgbClr val="0070C0"/>
                </a:solidFill>
              </a:rPr>
              <a:t>  </a:t>
            </a:r>
            <a:r>
              <a:rPr lang="ru-RU" sz="4800" b="1" dirty="0" err="1">
                <a:solidFill>
                  <a:srgbClr val="0070C0"/>
                </a:solidFill>
              </a:rPr>
              <a:t>означає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назву</a:t>
            </a:r>
            <a:r>
              <a:rPr lang="ru-RU" sz="4800" b="1" dirty="0">
                <a:solidFill>
                  <a:srgbClr val="0070C0"/>
                </a:solidFill>
              </a:rPr>
              <a:t> предмета 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algn="just"/>
            <a:r>
              <a:rPr lang="ru-RU" sz="4800" b="1" dirty="0" err="1" smtClean="0">
                <a:solidFill>
                  <a:srgbClr val="0070C0"/>
                </a:solidFill>
              </a:rPr>
              <a:t>чи</a:t>
            </a:r>
            <a:r>
              <a:rPr lang="ru-RU" sz="4800" b="1" dirty="0" smtClean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явища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smtClean="0">
                <a:solidFill>
                  <a:srgbClr val="0070C0"/>
                </a:solidFill>
              </a:rPr>
              <a:t>та </a:t>
            </a:r>
            <a:r>
              <a:rPr lang="ru-RU" sz="4800" b="1" dirty="0" err="1">
                <a:solidFill>
                  <a:srgbClr val="0070C0"/>
                </a:solidFill>
              </a:rPr>
              <a:t>відповідає</a:t>
            </a:r>
            <a:r>
              <a:rPr lang="ru-RU" sz="4800" b="1" dirty="0">
                <a:solidFill>
                  <a:srgbClr val="0070C0"/>
                </a:solidFill>
              </a:rPr>
              <a:t> на </a:t>
            </a:r>
            <a:r>
              <a:rPr lang="ru-RU" sz="4800" b="1" dirty="0" err="1">
                <a:solidFill>
                  <a:srgbClr val="0070C0"/>
                </a:solidFill>
              </a:rPr>
              <a:t>питання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endParaRPr lang="ru-RU" sz="4800" b="1" dirty="0" smtClean="0">
              <a:solidFill>
                <a:srgbClr val="0070C0"/>
              </a:solidFill>
            </a:endParaRPr>
          </a:p>
          <a:p>
            <a:pPr algn="just"/>
            <a:r>
              <a:rPr lang="ru-RU" sz="4800" b="1" dirty="0" err="1" smtClean="0">
                <a:solidFill>
                  <a:srgbClr val="0070C0"/>
                </a:solidFill>
              </a:rPr>
              <a:t>хто</a:t>
            </a:r>
            <a:r>
              <a:rPr lang="ru-RU" sz="4800" b="1" dirty="0">
                <a:solidFill>
                  <a:srgbClr val="0070C0"/>
                </a:solidFill>
              </a:rPr>
              <a:t>? </a:t>
            </a:r>
            <a:r>
              <a:rPr lang="ru-RU" sz="4800" b="1" dirty="0" err="1">
                <a:solidFill>
                  <a:srgbClr val="0070C0"/>
                </a:solidFill>
              </a:rPr>
              <a:t>або</a:t>
            </a:r>
            <a:r>
              <a:rPr lang="ru-RU" sz="4800" b="1" dirty="0">
                <a:solidFill>
                  <a:srgbClr val="0070C0"/>
                </a:solidFill>
              </a:rPr>
              <a:t> </a:t>
            </a:r>
            <a:r>
              <a:rPr lang="ru-RU" sz="4800" b="1" dirty="0" err="1">
                <a:solidFill>
                  <a:srgbClr val="0070C0"/>
                </a:solidFill>
              </a:rPr>
              <a:t>що</a:t>
            </a:r>
            <a:r>
              <a:rPr lang="ru-RU" sz="4800" b="1" dirty="0" smtClean="0">
                <a:solidFill>
                  <a:srgbClr val="0070C0"/>
                </a:solidFill>
              </a:rPr>
              <a:t>?</a:t>
            </a:r>
          </a:p>
          <a:p>
            <a:pPr algn="just"/>
            <a:endParaRPr lang="ru-RU" sz="4800" b="1" dirty="0" smtClean="0">
              <a:solidFill>
                <a:srgbClr val="0070C0"/>
              </a:solidFill>
            </a:endParaRPr>
          </a:p>
          <a:p>
            <a:pPr algn="just"/>
            <a:endParaRPr lang="ru-RU" sz="4800" b="1" dirty="0">
              <a:solidFill>
                <a:srgbClr val="0070C0"/>
              </a:solidFill>
            </a:endParaRPr>
          </a:p>
          <a:p>
            <a:pPr algn="ctr"/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0173" y="3921511"/>
            <a:ext cx="7758855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i="1" dirty="0">
                <a:solidFill>
                  <a:srgbClr val="7030A0"/>
                </a:solidFill>
              </a:rPr>
              <a:t>Приклад</a:t>
            </a:r>
            <a:r>
              <a:rPr lang="ru-RU" sz="2800" b="1" i="1" dirty="0"/>
              <a:t>: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сонце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дівчинка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лікар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, пташка,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800" b="1" i="1" dirty="0" err="1">
                <a:solidFill>
                  <a:schemeClr val="accent3">
                    <a:lumMod val="50000"/>
                  </a:schemeClr>
                </a:solidFill>
              </a:rPr>
              <a:t>читання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800" b="1" i="1" dirty="0" err="1" smtClean="0">
                <a:solidFill>
                  <a:schemeClr val="accent3">
                    <a:lumMod val="50000"/>
                  </a:schemeClr>
                </a:solidFill>
              </a:rPr>
              <a:t>радість</a:t>
            </a:r>
            <a:r>
              <a:rPr lang="ru-RU" sz="4000" b="1" i="1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ru-RU" sz="40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720" y="4540667"/>
            <a:ext cx="61912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76" y="1382149"/>
            <a:ext cx="5232673" cy="4006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206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206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0205" y="507921"/>
            <a:ext cx="4495141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800" b="1" dirty="0" err="1">
                <a:solidFill>
                  <a:srgbClr val="0070C0"/>
                </a:solidFill>
              </a:rPr>
              <a:t>Іменники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різні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бувають</a:t>
            </a:r>
            <a:r>
              <a:rPr lang="ru-RU" sz="2800" b="1" dirty="0">
                <a:solidFill>
                  <a:srgbClr val="0070C0"/>
                </a:solidFill>
              </a:rPr>
              <a:t>: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Є </a:t>
            </a:r>
            <a:r>
              <a:rPr lang="ru-RU" sz="2800" b="1" dirty="0" err="1">
                <a:solidFill>
                  <a:srgbClr val="0070C0"/>
                </a:solidFill>
              </a:rPr>
              <a:t>живі</a:t>
            </a:r>
            <a:r>
              <a:rPr lang="ru-RU" sz="2800" b="1" dirty="0">
                <a:solidFill>
                  <a:srgbClr val="0070C0"/>
                </a:solidFill>
              </a:rPr>
              <a:t> — </a:t>
            </a:r>
            <a:r>
              <a:rPr lang="ru-RU" sz="2800" b="1" dirty="0" err="1">
                <a:solidFill>
                  <a:srgbClr val="0070C0"/>
                </a:solidFill>
              </a:rPr>
              <a:t>це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хто</a:t>
            </a:r>
            <a:r>
              <a:rPr lang="ru-RU" sz="2800" b="1" dirty="0">
                <a:solidFill>
                  <a:srgbClr val="0070C0"/>
                </a:solidFill>
              </a:rPr>
              <a:t>?</a:t>
            </a:r>
          </a:p>
          <a:p>
            <a:r>
              <a:rPr lang="ru-RU" sz="2800" b="1" dirty="0">
                <a:solidFill>
                  <a:srgbClr val="0070C0"/>
                </a:solidFill>
              </a:rPr>
              <a:t>А </a:t>
            </a:r>
            <a:r>
              <a:rPr lang="ru-RU" sz="2800" b="1" dirty="0" err="1">
                <a:solidFill>
                  <a:srgbClr val="0070C0"/>
                </a:solidFill>
              </a:rPr>
              <a:t>неживі</a:t>
            </a:r>
            <a:r>
              <a:rPr lang="ru-RU" sz="2800" b="1" dirty="0">
                <a:solidFill>
                  <a:srgbClr val="0070C0"/>
                </a:solidFill>
              </a:rPr>
              <a:t> — </a:t>
            </a:r>
            <a:r>
              <a:rPr lang="ru-RU" sz="2800" b="1" dirty="0" err="1">
                <a:solidFill>
                  <a:srgbClr val="0070C0"/>
                </a:solidFill>
              </a:rPr>
              <a:t>це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>
                <a:solidFill>
                  <a:srgbClr val="0070C0"/>
                </a:solidFill>
              </a:rPr>
              <a:t>що</a:t>
            </a:r>
            <a:r>
              <a:rPr lang="ru-RU" sz="2800" b="1" dirty="0">
                <a:solidFill>
                  <a:srgbClr val="0070C0"/>
                </a:solidFill>
              </a:rPr>
              <a:t>?</a:t>
            </a:r>
          </a:p>
          <a:p>
            <a:pPr algn="ctr"/>
            <a:endParaRPr lang="ru-RU" sz="2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37607" y="2627698"/>
            <a:ext cx="238468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Хто</a:t>
            </a:r>
            <a:r>
              <a:rPr lang="ru-RU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lang="ru-RU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7297" y="2836157"/>
            <a:ext cx="14382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Щ</a:t>
            </a:r>
            <a:r>
              <a:rPr lang="ru-RU" sz="4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</a:t>
            </a:r>
            <a:r>
              <a:rPr lang="ru-RU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  <a:endParaRPr lang="ru-RU" sz="4400" dirty="0">
              <a:solidFill>
                <a:schemeClr val="bg2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1795" y="3397140"/>
            <a:ext cx="1249583" cy="1335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607" y="4862560"/>
            <a:ext cx="1047217" cy="14034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776" y="3235489"/>
            <a:ext cx="3043745" cy="32541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623" y="4992418"/>
            <a:ext cx="780369" cy="10553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17873" r="18339"/>
          <a:stretch/>
        </p:blipFill>
        <p:spPr>
          <a:xfrm>
            <a:off x="2523524" y="4337228"/>
            <a:ext cx="2971411" cy="25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4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52080" y="186972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53981" y="2920456"/>
            <a:ext cx="5152131" cy="19082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1400" dirty="0"/>
          </a:p>
          <a:p>
            <a:r>
              <a:rPr lang="ru-RU" b="1" i="1" dirty="0" smtClean="0">
                <a:solidFill>
                  <a:srgbClr val="7030A0"/>
                </a:solidFill>
              </a:rPr>
              <a:t>Приклад:</a:t>
            </a:r>
          </a:p>
          <a:p>
            <a:endParaRPr lang="ru-RU" b="1" dirty="0">
              <a:solidFill>
                <a:srgbClr val="7030A0"/>
              </a:solidFill>
            </a:endParaRPr>
          </a:p>
          <a:p>
            <a:r>
              <a:rPr lang="ru-RU" b="1" i="1" dirty="0">
                <a:solidFill>
                  <a:srgbClr val="C00000"/>
                </a:solidFill>
              </a:rPr>
              <a:t>(</a:t>
            </a:r>
            <a:r>
              <a:rPr lang="ru-RU" b="1" i="1" dirty="0" err="1">
                <a:solidFill>
                  <a:srgbClr val="C00000"/>
                </a:solidFill>
              </a:rPr>
              <a:t>Що</a:t>
            </a:r>
            <a:r>
              <a:rPr lang="ru-RU" b="1" i="1" dirty="0">
                <a:solidFill>
                  <a:srgbClr val="C00000"/>
                </a:solidFill>
              </a:rPr>
              <a:t>?)</a:t>
            </a:r>
            <a:r>
              <a:rPr lang="ru-RU" i="1" dirty="0"/>
              <a:t> 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ручка, школа, картина,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вітер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каміння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троянда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берізка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сум</a:t>
            </a:r>
            <a:r>
              <a:rPr lang="ru-RU" b="1" i="1" dirty="0">
                <a:solidFill>
                  <a:schemeClr val="accent5">
                    <a:lumMod val="75000"/>
                  </a:schemeClr>
                </a:solidFill>
              </a:rPr>
              <a:t>, математика, </a:t>
            </a:r>
            <a:r>
              <a:rPr lang="ru-RU" b="1" i="1" dirty="0" err="1">
                <a:solidFill>
                  <a:schemeClr val="accent5">
                    <a:lumMod val="75000"/>
                  </a:schemeClr>
                </a:solidFill>
              </a:rPr>
              <a:t>чесність</a:t>
            </a:r>
            <a:r>
              <a:rPr lang="ru-RU" sz="1400" b="1" i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0116" y="156195"/>
            <a:ext cx="33634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rgbClr val="FF0000"/>
                </a:solidFill>
              </a:rPr>
              <a:t>Зверни</a:t>
            </a:r>
            <a:r>
              <a:rPr lang="ru-RU" sz="3600" b="1" dirty="0"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solidFill>
                  <a:srgbClr val="FF0000"/>
                </a:solidFill>
              </a:rPr>
              <a:t>увагу</a:t>
            </a:r>
            <a:r>
              <a:rPr lang="ru-RU" sz="36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25336" y="396996"/>
            <a:ext cx="98887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3600" b="1" dirty="0" err="1">
                <a:solidFill>
                  <a:srgbClr val="002060"/>
                </a:solidFill>
              </a:rPr>
              <a:t>Іменник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означає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назву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істот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або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неістот</a:t>
            </a:r>
            <a:r>
              <a:rPr lang="ru-RU" sz="36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7258" y="1502010"/>
            <a:ext cx="52072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</a:rPr>
              <a:t>Іменники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що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зазначають</a:t>
            </a:r>
            <a:r>
              <a:rPr lang="ru-RU" sz="2400" b="1" dirty="0">
                <a:solidFill>
                  <a:srgbClr val="002060"/>
                </a:solidFill>
              </a:rPr>
              <a:t> </a:t>
            </a:r>
            <a:r>
              <a:rPr lang="ru-RU" sz="2400" b="1" dirty="0" err="1">
                <a:solidFill>
                  <a:srgbClr val="002060"/>
                </a:solidFill>
              </a:rPr>
              <a:t>назву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людини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або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тварини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відповідають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на </a:t>
            </a:r>
            <a:r>
              <a:rPr lang="ru-RU" sz="2400" b="1" dirty="0" err="1" smtClean="0">
                <a:solidFill>
                  <a:srgbClr val="002060"/>
                </a:solidFill>
              </a:rPr>
              <a:t>питання</a:t>
            </a:r>
            <a:r>
              <a:rPr lang="ru-RU" sz="2400" b="1" dirty="0">
                <a:solidFill>
                  <a:srgbClr val="002060"/>
                </a:solidFill>
              </a:rPr>
              <a:t> </a:t>
            </a:r>
            <a:r>
              <a:rPr lang="ru-RU" sz="2400" b="1" dirty="0" err="1">
                <a:solidFill>
                  <a:srgbClr val="002060"/>
                </a:solidFill>
              </a:rPr>
              <a:t>хто</a:t>
            </a:r>
            <a:r>
              <a:rPr lang="ru-RU" sz="2400" b="1" dirty="0">
                <a:solidFill>
                  <a:srgbClr val="002060"/>
                </a:solidFill>
              </a:rPr>
              <a:t>?</a:t>
            </a:r>
            <a:r>
              <a:rPr lang="ru-RU" sz="2400" b="1" dirty="0">
                <a:solidFill>
                  <a:srgbClr val="FF0000"/>
                </a:solidFill>
              </a:rPr>
              <a:t> </a:t>
            </a:r>
            <a:r>
              <a:rPr lang="ru-RU" sz="2400" b="1" dirty="0" err="1">
                <a:solidFill>
                  <a:srgbClr val="FF0000"/>
                </a:solidFill>
              </a:rPr>
              <a:t>Це</a:t>
            </a:r>
            <a:r>
              <a:rPr lang="ru-RU" sz="2400" b="1" dirty="0">
                <a:solidFill>
                  <a:srgbClr val="FF0000"/>
                </a:solidFill>
              </a:rPr>
              <a:t> </a:t>
            </a:r>
            <a:r>
              <a:rPr lang="ru-RU" sz="2400" b="1" dirty="0" err="1">
                <a:solidFill>
                  <a:srgbClr val="FF0000"/>
                </a:solidFill>
              </a:rPr>
              <a:t>істоти</a:t>
            </a:r>
            <a:r>
              <a:rPr lang="ru-RU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7911" y="3135900"/>
            <a:ext cx="41099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Приклад:</a:t>
            </a:r>
          </a:p>
          <a:p>
            <a:endParaRPr lang="ru-RU" dirty="0">
              <a:solidFill>
                <a:srgbClr val="C00000"/>
              </a:solidFill>
            </a:endParaRPr>
          </a:p>
          <a:p>
            <a:r>
              <a:rPr lang="ru-RU" b="1" dirty="0" smtClean="0">
                <a:solidFill>
                  <a:srgbClr val="C00000"/>
                </a:solidFill>
              </a:rPr>
              <a:t>(</a:t>
            </a:r>
            <a:r>
              <a:rPr lang="ru-RU" b="1" dirty="0" err="1">
                <a:solidFill>
                  <a:srgbClr val="C00000"/>
                </a:solidFill>
              </a:rPr>
              <a:t>Хто</a:t>
            </a:r>
            <a:r>
              <a:rPr lang="ru-RU" b="1" dirty="0">
                <a:solidFill>
                  <a:srgbClr val="C00000"/>
                </a:solidFill>
              </a:rPr>
              <a:t>?)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мама, </a:t>
            </a:r>
            <a:r>
              <a:rPr lang="ru-RU" b="1" dirty="0" err="1" smtClean="0">
                <a:solidFill>
                  <a:schemeClr val="accent5">
                    <a:lumMod val="75000"/>
                  </a:schemeClr>
                </a:solidFill>
              </a:rPr>
              <a:t>учениця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</a:rPr>
              <a:t>Оленка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, братик, шофер,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</a:rPr>
              <a:t>Буратіно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</a:rPr>
              <a:t>комаха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</a:rPr>
              <a:t>дельфін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, птахи,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</a:rPr>
              <a:t>ведмідь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80497" y="1598492"/>
            <a:ext cx="5733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</a:rPr>
              <a:t>Іменники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що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означають</a:t>
            </a:r>
            <a:r>
              <a:rPr lang="ru-RU" sz="2400" b="1" dirty="0">
                <a:solidFill>
                  <a:srgbClr val="002060"/>
                </a:solidFill>
              </a:rPr>
              <a:t> </a:t>
            </a:r>
            <a:r>
              <a:rPr lang="ru-RU" sz="2400" b="1" dirty="0" err="1">
                <a:solidFill>
                  <a:srgbClr val="002060"/>
                </a:solidFill>
              </a:rPr>
              <a:t>назви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всіх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інших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предметів</a:t>
            </a:r>
            <a:r>
              <a:rPr lang="ru-RU" sz="2400" b="1" dirty="0">
                <a:solidFill>
                  <a:srgbClr val="002060"/>
                </a:solidFill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</a:rPr>
              <a:t>явищ</a:t>
            </a:r>
            <a:r>
              <a:rPr lang="ru-RU" sz="2400" b="1" dirty="0">
                <a:solidFill>
                  <a:srgbClr val="002060"/>
                </a:solidFill>
              </a:rPr>
              <a:t>, </a:t>
            </a:r>
            <a:r>
              <a:rPr lang="ru-RU" sz="2400" b="1" dirty="0" err="1">
                <a:solidFill>
                  <a:srgbClr val="002060"/>
                </a:solidFill>
              </a:rPr>
              <a:t>відповідають</a:t>
            </a:r>
            <a:r>
              <a:rPr lang="ru-RU" sz="2400" b="1" dirty="0">
                <a:solidFill>
                  <a:srgbClr val="002060"/>
                </a:solidFill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</a:rPr>
              <a:t>питання</a:t>
            </a:r>
            <a:r>
              <a:rPr lang="ru-RU" sz="2400" b="1" dirty="0">
                <a:solidFill>
                  <a:srgbClr val="002060"/>
                </a:solidFill>
              </a:rPr>
              <a:t> </a:t>
            </a:r>
            <a:r>
              <a:rPr lang="ru-RU" sz="2400" b="1" dirty="0" err="1">
                <a:solidFill>
                  <a:srgbClr val="002060"/>
                </a:solidFill>
              </a:rPr>
              <a:t>що</a:t>
            </a:r>
            <a:r>
              <a:rPr lang="ru-RU" sz="2400" b="1" dirty="0">
                <a:solidFill>
                  <a:srgbClr val="002060"/>
                </a:solidFill>
              </a:rPr>
              <a:t>? </a:t>
            </a:r>
            <a:r>
              <a:rPr lang="ru-RU" sz="2400" b="1" dirty="0" err="1">
                <a:solidFill>
                  <a:srgbClr val="FF0000"/>
                </a:solidFill>
              </a:rPr>
              <a:t>Це</a:t>
            </a:r>
            <a:r>
              <a:rPr lang="ru-RU" sz="2400" b="1" dirty="0">
                <a:solidFill>
                  <a:srgbClr val="FF0000"/>
                </a:solidFill>
              </a:rPr>
              <a:t> </a:t>
            </a:r>
            <a:r>
              <a:rPr lang="ru-RU" sz="2400" b="1" dirty="0" err="1">
                <a:solidFill>
                  <a:srgbClr val="FF0000"/>
                </a:solidFill>
              </a:rPr>
              <a:t>неістоти</a:t>
            </a:r>
            <a:r>
              <a:rPr lang="ru-RU" sz="24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012" y="4794912"/>
            <a:ext cx="6187976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3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271" y="4541902"/>
            <a:ext cx="6187976" cy="22740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85417" y="48473"/>
            <a:ext cx="336342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Зверни</a:t>
            </a:r>
            <a:r>
              <a:rPr lang="ru-RU" sz="3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увагу</a:t>
            </a:r>
            <a:r>
              <a:rPr lang="ru-RU" sz="3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ru-RU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92249" y="694804"/>
            <a:ext cx="107997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>
                <a:solidFill>
                  <a:srgbClr val="002060"/>
                </a:solidFill>
              </a:rPr>
              <a:t>Іменники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означають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власні</a:t>
            </a:r>
            <a:r>
              <a:rPr lang="ru-RU" sz="3600" b="1" dirty="0">
                <a:solidFill>
                  <a:srgbClr val="002060"/>
                </a:solidFill>
              </a:rPr>
              <a:t> та </a:t>
            </a:r>
            <a:r>
              <a:rPr lang="ru-RU" sz="3600" b="1" dirty="0" err="1">
                <a:solidFill>
                  <a:srgbClr val="002060"/>
                </a:solidFill>
              </a:rPr>
              <a:t>загальні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r>
              <a:rPr lang="ru-RU" sz="3600" b="1" dirty="0" err="1">
                <a:solidFill>
                  <a:srgbClr val="002060"/>
                </a:solidFill>
              </a:rPr>
              <a:t>назви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4368" y="1448857"/>
            <a:ext cx="548329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70C0"/>
                </a:solidFill>
              </a:rPr>
              <a:t>Власні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іменники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індивідуально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позначають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окремі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предмети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або</a:t>
            </a:r>
            <a:r>
              <a:rPr lang="ru-RU" sz="2400" b="1" dirty="0">
                <a:solidFill>
                  <a:srgbClr val="0070C0"/>
                </a:solidFill>
              </a:rPr>
              <a:t> особи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  <a:r>
              <a:rPr lang="ru-RU" sz="2400" b="1" dirty="0" err="1" smtClean="0">
                <a:solidFill>
                  <a:srgbClr val="00B050"/>
                </a:solidFill>
              </a:rPr>
              <a:t>Власні</a:t>
            </a:r>
            <a:r>
              <a:rPr lang="ru-RU" sz="2400" b="1" dirty="0" smtClean="0">
                <a:solidFill>
                  <a:srgbClr val="00B050"/>
                </a:solidFill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</a:rPr>
              <a:t>іменники</a:t>
            </a:r>
            <a:r>
              <a:rPr lang="ru-RU" sz="2400" b="1" dirty="0" smtClean="0">
                <a:solidFill>
                  <a:srgbClr val="00B050"/>
                </a:solidFill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</a:rPr>
              <a:t>пишемо</a:t>
            </a:r>
            <a:r>
              <a:rPr lang="ru-RU" sz="2400" b="1" dirty="0" smtClean="0">
                <a:solidFill>
                  <a:srgbClr val="00B050"/>
                </a:solidFill>
              </a:rPr>
              <a:t> з </a:t>
            </a:r>
            <a:r>
              <a:rPr lang="ru-RU" sz="2400" b="1" dirty="0" err="1" smtClean="0">
                <a:solidFill>
                  <a:srgbClr val="00B050"/>
                </a:solidFill>
              </a:rPr>
              <a:t>великої</a:t>
            </a:r>
            <a:r>
              <a:rPr lang="ru-RU" sz="2400" b="1" dirty="0" smtClean="0">
                <a:solidFill>
                  <a:srgbClr val="00B050"/>
                </a:solidFill>
              </a:rPr>
              <a:t> </a:t>
            </a:r>
            <a:r>
              <a:rPr lang="ru-RU" sz="2400" b="1" dirty="0" err="1" smtClean="0">
                <a:solidFill>
                  <a:srgbClr val="00B050"/>
                </a:solidFill>
              </a:rPr>
              <a:t>букви</a:t>
            </a:r>
            <a:r>
              <a:rPr lang="ru-RU" sz="2400" b="1" dirty="0" smtClean="0">
                <a:solidFill>
                  <a:srgbClr val="00B050"/>
                </a:solidFill>
              </a:rPr>
              <a:t>!</a:t>
            </a:r>
            <a:endParaRPr lang="ru-RU" sz="2400" b="1" dirty="0">
              <a:solidFill>
                <a:srgbClr val="00B050"/>
              </a:solidFill>
            </a:endParaRPr>
          </a:p>
          <a:p>
            <a:r>
              <a:rPr lang="ru-RU" sz="2400" b="1" dirty="0" err="1" smtClean="0">
                <a:solidFill>
                  <a:srgbClr val="C00000"/>
                </a:solidFill>
              </a:rPr>
              <a:t>Це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7030A0"/>
                </a:solidFill>
              </a:rPr>
              <a:t>ім'я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err="1">
                <a:solidFill>
                  <a:srgbClr val="7030A0"/>
                </a:solidFill>
              </a:rPr>
              <a:t>прізвище</a:t>
            </a:r>
            <a:r>
              <a:rPr lang="ru-RU" b="1" dirty="0">
                <a:solidFill>
                  <a:srgbClr val="7030A0"/>
                </a:solidFill>
              </a:rPr>
              <a:t> та по </a:t>
            </a:r>
            <a:r>
              <a:rPr lang="ru-RU" b="1" dirty="0" err="1">
                <a:solidFill>
                  <a:srgbClr val="7030A0"/>
                </a:solidFill>
              </a:rPr>
              <a:t>батькові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людини</a:t>
            </a:r>
            <a:r>
              <a:rPr lang="ru-RU" b="1" dirty="0">
                <a:solidFill>
                  <a:srgbClr val="7030A0"/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7030A0"/>
                </a:solidFill>
              </a:rPr>
              <a:t>клички </a:t>
            </a:r>
            <a:r>
              <a:rPr lang="ru-RU" b="1" dirty="0" err="1">
                <a:solidFill>
                  <a:srgbClr val="7030A0"/>
                </a:solidFill>
              </a:rPr>
              <a:t>тварин</a:t>
            </a:r>
            <a:r>
              <a:rPr lang="ru-RU" b="1" dirty="0">
                <a:solidFill>
                  <a:srgbClr val="7030A0"/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7030A0"/>
                </a:solidFill>
              </a:rPr>
              <a:t>назви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планет, </a:t>
            </a:r>
            <a:r>
              <a:rPr lang="ru-RU" b="1" dirty="0" err="1">
                <a:solidFill>
                  <a:srgbClr val="7030A0"/>
                </a:solidFill>
              </a:rPr>
              <a:t>країн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err="1">
                <a:solidFill>
                  <a:srgbClr val="7030A0"/>
                </a:solidFill>
              </a:rPr>
              <a:t>міст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err="1">
                <a:solidFill>
                  <a:srgbClr val="7030A0"/>
                </a:solidFill>
              </a:rPr>
              <a:t>сіл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err="1">
                <a:solidFill>
                  <a:srgbClr val="7030A0"/>
                </a:solidFill>
              </a:rPr>
              <a:t>вулиць</a:t>
            </a:r>
            <a:r>
              <a:rPr lang="ru-RU" b="1" dirty="0">
                <a:solidFill>
                  <a:srgbClr val="7030A0"/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7030A0"/>
                </a:solidFill>
              </a:rPr>
              <a:t>назви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географічних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об'єктів</a:t>
            </a:r>
            <a:r>
              <a:rPr lang="ru-RU" b="1" dirty="0">
                <a:solidFill>
                  <a:srgbClr val="7030A0"/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7030A0"/>
                </a:solidFill>
              </a:rPr>
              <a:t>назви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художніх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творів</a:t>
            </a:r>
            <a:r>
              <a:rPr lang="ru-RU" b="1" dirty="0">
                <a:solidFill>
                  <a:srgbClr val="7030A0"/>
                </a:solidFill>
              </a:rPr>
              <a:t>, </a:t>
            </a:r>
            <a:r>
              <a:rPr lang="ru-RU" b="1" dirty="0" err="1">
                <a:solidFill>
                  <a:srgbClr val="7030A0"/>
                </a:solidFill>
              </a:rPr>
              <a:t>періодичних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видань</a:t>
            </a: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b="1" dirty="0" err="1">
                <a:solidFill>
                  <a:srgbClr val="7030A0"/>
                </a:solidFill>
              </a:rPr>
              <a:t>тощо</a:t>
            </a:r>
            <a:r>
              <a:rPr lang="ru-RU" b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67127" y="1478693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>
                <a:solidFill>
                  <a:srgbClr val="0070C0"/>
                </a:solidFill>
              </a:rPr>
              <a:t>Загальні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іменники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позначають</a:t>
            </a:r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err="1">
                <a:solidFill>
                  <a:srgbClr val="0070C0"/>
                </a:solidFill>
              </a:rPr>
              <a:t>предмети</a:t>
            </a:r>
            <a:r>
              <a:rPr lang="ru-RU" sz="2400" b="1" dirty="0">
                <a:solidFill>
                  <a:srgbClr val="0070C0"/>
                </a:solidFill>
              </a:rPr>
              <a:t> в </a:t>
            </a:r>
            <a:r>
              <a:rPr lang="ru-RU" sz="2400" b="1" dirty="0" err="1">
                <a:solidFill>
                  <a:srgbClr val="0070C0"/>
                </a:solidFill>
              </a:rPr>
              <a:t>цілому</a:t>
            </a:r>
            <a:r>
              <a:rPr lang="ru-RU" sz="2400" b="1" dirty="0">
                <a:solidFill>
                  <a:srgbClr val="0070C0"/>
                </a:solidFill>
              </a:rPr>
              <a:t>.</a:t>
            </a:r>
          </a:p>
          <a:p>
            <a:endParaRPr lang="ru-RU" dirty="0" smtClean="0"/>
          </a:p>
          <a:p>
            <a:endParaRPr lang="ru-RU" dirty="0"/>
          </a:p>
          <a:p>
            <a:r>
              <a:rPr lang="ru-RU" sz="2400" b="1" dirty="0" smtClean="0">
                <a:solidFill>
                  <a:srgbClr val="7030A0"/>
                </a:solidFill>
              </a:rPr>
              <a:t>Приклад: </a:t>
            </a:r>
            <a:r>
              <a:rPr lang="ru-RU" sz="2000" b="1" dirty="0" smtClean="0">
                <a:solidFill>
                  <a:srgbClr val="002060"/>
                </a:solidFill>
              </a:rPr>
              <a:t>село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вулиця</a:t>
            </a:r>
            <a:r>
              <a:rPr lang="ru-RU" sz="2000" b="1" dirty="0">
                <a:solidFill>
                  <a:srgbClr val="002060"/>
                </a:solidFill>
              </a:rPr>
              <a:t>, корова, диван, газета, </a:t>
            </a:r>
            <a:r>
              <a:rPr lang="ru-RU" sz="2000" b="1" dirty="0" err="1">
                <a:solidFill>
                  <a:srgbClr val="002060"/>
                </a:solidFill>
              </a:rPr>
              <a:t>підручник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613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483" y="5091825"/>
            <a:ext cx="25812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80360" y="217751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206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206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61372" y="217751"/>
            <a:ext cx="71162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Де не глянь,— </a:t>
            </a:r>
            <a:r>
              <a:rPr lang="ru-RU" sz="3200" b="1" dirty="0" err="1">
                <a:solidFill>
                  <a:srgbClr val="0070C0"/>
                </a:solidFill>
              </a:rPr>
              <a:t>іменник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всюди</a:t>
            </a:r>
            <a:r>
              <a:rPr lang="ru-RU" sz="3200" b="1" dirty="0">
                <a:solidFill>
                  <a:srgbClr val="0070C0"/>
                </a:solidFill>
              </a:rPr>
              <a:t>,</a:t>
            </a:r>
          </a:p>
          <a:p>
            <a:r>
              <a:rPr lang="ru-RU" sz="3200" b="1" dirty="0" err="1">
                <a:solidFill>
                  <a:srgbClr val="0070C0"/>
                </a:solidFill>
              </a:rPr>
              <a:t>Його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найбільш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вживають</a:t>
            </a:r>
            <a:r>
              <a:rPr lang="ru-RU" sz="3200" b="1" dirty="0">
                <a:solidFill>
                  <a:srgbClr val="0070C0"/>
                </a:solidFill>
              </a:rPr>
              <a:t> люди.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42056" y="3121339"/>
            <a:ext cx="59618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Іменники</a:t>
            </a:r>
            <a:r>
              <a:rPr lang="ru-RU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40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навколо</a:t>
            </a:r>
            <a:r>
              <a:rPr lang="ru-RU" sz="40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нас</a:t>
            </a:r>
            <a:endParaRPr lang="ru-RU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48" y="1128549"/>
            <a:ext cx="1360302" cy="15056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060" y="1467576"/>
            <a:ext cx="2345989" cy="17361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964" y="255981"/>
            <a:ext cx="1032755" cy="10327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341" y="5332837"/>
            <a:ext cx="1441817" cy="14418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6284" y="2471199"/>
            <a:ext cx="1212362" cy="9259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5994" y="1816888"/>
            <a:ext cx="1153759" cy="11537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24058" y="4583155"/>
            <a:ext cx="930229" cy="9288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81973" y="2098674"/>
            <a:ext cx="1365147" cy="1365147"/>
          </a:xfrm>
          <a:prstGeom prst="rect">
            <a:avLst/>
          </a:prstGeom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19770" y="3436677"/>
            <a:ext cx="1174392" cy="117252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65007" y="3397154"/>
            <a:ext cx="1671876" cy="9701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46789" y="3951512"/>
            <a:ext cx="2277411" cy="28126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84426" y="3979917"/>
            <a:ext cx="2478553" cy="16489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825" y="1893168"/>
            <a:ext cx="3098804" cy="26906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52821" y="960337"/>
            <a:ext cx="2194445" cy="14602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72341" y="1341501"/>
            <a:ext cx="986963" cy="11843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65799" y="3794011"/>
            <a:ext cx="1425460" cy="9819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05123" y="2634175"/>
            <a:ext cx="842489" cy="6040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27479" y="1540399"/>
            <a:ext cx="1087268" cy="160445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64342" y="4890746"/>
            <a:ext cx="974033" cy="171752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590658" y="4328866"/>
            <a:ext cx="2143125" cy="21431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903153" y="4395413"/>
            <a:ext cx="2143125" cy="21431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885932" y="88493"/>
            <a:ext cx="2057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6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125" y="5168766"/>
            <a:ext cx="5801896" cy="1737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81212" y="545953"/>
            <a:ext cx="8925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</a:rPr>
              <a:t>Настав час </a:t>
            </a:r>
            <a:r>
              <a:rPr lang="ru-RU" sz="6000" b="1" cap="none" spc="0" dirty="0" err="1" smtClean="0">
                <a:ln/>
                <a:solidFill>
                  <a:schemeClr val="accent3"/>
                </a:solidFill>
                <a:effectLst/>
                <a:hlinkClick r:id="rId5"/>
              </a:rPr>
              <a:t>відпочити</a:t>
            </a:r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  <a:hlinkClick r:id="rId5"/>
              </a:rPr>
              <a:t>!</a:t>
            </a:r>
            <a:endParaRPr lang="ru-RU" sz="6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28" name="Picture 4" descr="Дети танцуют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95" y="1827343"/>
            <a:ext cx="7730276" cy="318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66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157" y="5678905"/>
            <a:ext cx="1051910" cy="10443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11063" y="253566"/>
            <a:ext cx="15696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Просто</a:t>
            </a:r>
          </a:p>
          <a:p>
            <a:pPr algn="ctr"/>
            <a:r>
              <a:rPr lang="ru-RU" sz="1600" b="1" i="1" cap="none" spc="0" dirty="0" smtClean="0">
                <a:ln/>
                <a:solidFill>
                  <a:srgbClr val="0070C0"/>
                </a:solidFill>
                <a:effectLst/>
              </a:rPr>
              <a:t> про складне</a:t>
            </a:r>
            <a:endParaRPr lang="ru-RU" sz="1600" b="1" i="1" cap="none" spc="0" dirty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19125" y="1827343"/>
            <a:ext cx="6096000" cy="375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77" y="5168766"/>
            <a:ext cx="5801896" cy="173736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72765" y="545953"/>
            <a:ext cx="85427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err="1" smtClean="0">
                <a:ln/>
                <a:solidFill>
                  <a:schemeClr val="accent3"/>
                </a:solidFill>
                <a:effectLst/>
              </a:rPr>
              <a:t>Підсумуємо</a:t>
            </a:r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r>
              <a:rPr lang="ru-RU" sz="6000" b="1" cap="none" spc="0" dirty="0" err="1" smtClean="0">
                <a:ln/>
                <a:solidFill>
                  <a:schemeClr val="accent3"/>
                </a:solidFill>
                <a:effectLst/>
              </a:rPr>
              <a:t>вивчене</a:t>
            </a:r>
            <a:r>
              <a:rPr lang="ru-RU" sz="6000" b="1" cap="none" spc="0" dirty="0" smtClean="0">
                <a:ln/>
                <a:solidFill>
                  <a:schemeClr val="accent3"/>
                </a:solidFill>
                <a:effectLst/>
              </a:rPr>
              <a:t>!</a:t>
            </a:r>
            <a:endParaRPr lang="ru-RU" sz="6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5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Легкий дым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669</TotalTime>
  <Words>508</Words>
  <Application>Microsoft Office PowerPoint</Application>
  <PresentationFormat>Широкоэкранный</PresentationFormat>
  <Paragraphs>133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Times New Roman</vt:lpstr>
      <vt:lpstr>Wingdings</vt:lpstr>
      <vt:lpstr>Wingdings 3</vt:lpstr>
      <vt:lpstr>Легкий дым</vt:lpstr>
      <vt:lpstr>1_Специальное оформление</vt:lpstr>
      <vt:lpstr>Специальное оформление</vt:lpstr>
      <vt:lpstr>Іменник як частина мови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61</cp:revision>
  <dcterms:created xsi:type="dcterms:W3CDTF">2023-06-14T07:23:34Z</dcterms:created>
  <dcterms:modified xsi:type="dcterms:W3CDTF">2023-06-26T15:35:42Z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