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4" name="Google Shape;20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Музей – Лувр, Франция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Вышивка крестом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72ffb4486_1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72ffb4486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f72ffb4486_1_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72ffb4486_1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72ffb4486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f72ffb4486_1_2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72ffb4486_1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72ffb448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f72ffb4486_1_3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8" name="Google Shape;68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4698212" y="187125"/>
            <a:ext cx="4238622" cy="1143018"/>
          </a:xfrm>
          <a:prstGeom prst="irregularSeal2">
            <a:avLst/>
          </a:prstGeom>
          <a:gradFill>
            <a:gsLst>
              <a:gs pos="0">
                <a:srgbClr val="FFFF99"/>
              </a:gs>
              <a:gs pos="100000">
                <a:schemeClr val="hlink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istrator\Desktop\722038_html_47ef1394.png"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5500" y="3136475"/>
            <a:ext cx="3593600" cy="36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184200" y="1805138"/>
            <a:ext cx="8775617" cy="10409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E69138"/>
                </a:solidFill>
                <a:latin typeface="Arial"/>
              </a:rPr>
              <a:t>Кут. Види кутів.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782225" y="0"/>
            <a:ext cx="8237100" cy="16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br>
              <a:rPr b="1" i="0" lang="en-US" sz="5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FF0000"/>
                </a:solidFill>
              </a:rPr>
              <a:t>Виміряємо градусну міру кута.</a:t>
            </a:r>
            <a:br>
              <a:rPr b="1" i="0" lang="en-US" sz="6000" u="none">
                <a:solidFill>
                  <a:schemeClr val="dk2"/>
                </a:solidFill>
              </a:rPr>
            </a:br>
            <a:endParaRPr b="1" sz="6000"/>
          </a:p>
        </p:txBody>
      </p:sp>
      <p:pic>
        <p:nvPicPr>
          <p:cNvPr descr="1347818074_den-ychitela-2" id="199" name="Google Shape;1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"/>
            <a:ext cx="1513350" cy="18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471275" y="2171150"/>
            <a:ext cx="83694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6731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Поєднати вершину кута з центром на транспортирі.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731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Один з променів поєднати з нульовою відміткою на транспортирі.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7310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Подивитися, через яку позначку проходить інший промінь, і назвати градусну міру променя.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6AA84F"/>
                </a:solidFill>
              </a:rPr>
              <a:t>Кути навколо нас</a:t>
            </a:r>
            <a:endParaRPr b="1">
              <a:solidFill>
                <a:srgbClr val="6AA84F"/>
              </a:solidFill>
            </a:endParaRPr>
          </a:p>
        </p:txBody>
      </p:sp>
      <p:pic>
        <p:nvPicPr>
          <p:cNvPr descr="daw1" id="207" name="Google Shape;207;p2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1571625"/>
            <a:ext cx="6143625" cy="45720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08" name="Google Shape;208;p23"/>
          <p:cNvCxnSpPr/>
          <p:nvPr/>
        </p:nvCxnSpPr>
        <p:spPr>
          <a:xfrm flipH="1" rot="10800000">
            <a:off x="2786062" y="2786062"/>
            <a:ext cx="1214437" cy="1143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9" name="Google Shape;209;p23"/>
          <p:cNvCxnSpPr/>
          <p:nvPr/>
        </p:nvCxnSpPr>
        <p:spPr>
          <a:xfrm flipH="1" rot="10800000">
            <a:off x="3214687" y="2857500"/>
            <a:ext cx="722312" cy="164306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/>
          <p:cNvPicPr preferRelativeResize="0"/>
          <p:nvPr/>
        </p:nvPicPr>
        <p:blipFill rotWithShape="1">
          <a:blip r:embed="rId3">
            <a:alphaModFix/>
          </a:blip>
          <a:srcRect b="27168" l="36914" r="17316" t="25585"/>
          <a:stretch/>
        </p:blipFill>
        <p:spPr>
          <a:xfrm>
            <a:off x="4067175" y="2927350"/>
            <a:ext cx="5076825" cy="39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 rotWithShape="1">
          <a:blip r:embed="rId4">
            <a:alphaModFix/>
          </a:blip>
          <a:srcRect b="30122" l="45392" r="15837" t="27560"/>
          <a:stretch/>
        </p:blipFill>
        <p:spPr>
          <a:xfrm>
            <a:off x="0" y="0"/>
            <a:ext cx="4859337" cy="39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4"/>
          <p:cNvSpPr txBox="1"/>
          <p:nvPr/>
        </p:nvSpPr>
        <p:spPr>
          <a:xfrm>
            <a:off x="5580062" y="476250"/>
            <a:ext cx="2951162" cy="192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Кути в нашому житті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 b="25172" l="35058" r="6982" t="23941"/>
          <a:stretch/>
        </p:blipFill>
        <p:spPr>
          <a:xfrm>
            <a:off x="0" y="549275"/>
            <a:ext cx="9144000" cy="602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 rotWithShape="1">
          <a:blip r:embed="rId3">
            <a:alphaModFix/>
          </a:blip>
          <a:srcRect b="25172" l="35431" r="7714" t="24609"/>
          <a:stretch/>
        </p:blipFill>
        <p:spPr>
          <a:xfrm>
            <a:off x="0" y="333375"/>
            <a:ext cx="9144000" cy="60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3">
            <a:alphaModFix/>
          </a:blip>
          <a:srcRect b="25195" l="35791" r="7731" t="24608"/>
          <a:stretch/>
        </p:blipFill>
        <p:spPr>
          <a:xfrm>
            <a:off x="0" y="404812"/>
            <a:ext cx="9144000" cy="609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>
            <p:ph type="title"/>
          </p:nvPr>
        </p:nvSpPr>
        <p:spPr>
          <a:xfrm>
            <a:off x="468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Кути в природі</a:t>
            </a:r>
            <a:endParaRPr/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 b="26171" l="35431" r="8087" t="24608"/>
          <a:stretch/>
        </p:blipFill>
        <p:spPr>
          <a:xfrm>
            <a:off x="0" y="1341437"/>
            <a:ext cx="5184775" cy="338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4">
            <a:alphaModFix/>
          </a:blip>
          <a:srcRect b="18337" l="52409" r="24706" t="22634"/>
          <a:stretch/>
        </p:blipFill>
        <p:spPr>
          <a:xfrm>
            <a:off x="6877050" y="620712"/>
            <a:ext cx="2070100" cy="400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5">
            <a:alphaModFix/>
          </a:blip>
          <a:srcRect b="51757" l="35432" r="31330" t="26583"/>
          <a:stretch/>
        </p:blipFill>
        <p:spPr>
          <a:xfrm>
            <a:off x="5399087" y="4797425"/>
            <a:ext cx="3744912" cy="183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6">
            <a:alphaModFix/>
          </a:blip>
          <a:srcRect b="28145" l="35449" r="7713" t="46267"/>
          <a:stretch/>
        </p:blipFill>
        <p:spPr>
          <a:xfrm>
            <a:off x="0" y="4832350"/>
            <a:ext cx="5219700" cy="176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9"/>
          <p:cNvSpPr txBox="1"/>
          <p:nvPr>
            <p:ph idx="4294967295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ile0003" id="254" name="Google Shape;2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00"/>
            <a:ext cx="9144000" cy="712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29"/>
          <p:cNvCxnSpPr/>
          <p:nvPr/>
        </p:nvCxnSpPr>
        <p:spPr>
          <a:xfrm flipH="1" rot="10800000">
            <a:off x="3286125" y="1714500"/>
            <a:ext cx="1143000" cy="1285875"/>
          </a:xfrm>
          <a:prstGeom prst="straightConnector1">
            <a:avLst/>
          </a:prstGeom>
          <a:noFill/>
          <a:ln cap="flat" cmpd="sng" w="57150">
            <a:solidFill>
              <a:srgbClr val="6B6BC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6" name="Google Shape;256;p29"/>
          <p:cNvCxnSpPr/>
          <p:nvPr/>
        </p:nvCxnSpPr>
        <p:spPr>
          <a:xfrm rot="10800000">
            <a:off x="2071687" y="1643062"/>
            <a:ext cx="1214437" cy="1357312"/>
          </a:xfrm>
          <a:prstGeom prst="straightConnector1">
            <a:avLst/>
          </a:prstGeom>
          <a:noFill/>
          <a:ln cap="flat" cmpd="sng" w="57150">
            <a:solidFill>
              <a:srgbClr val="6B6BCF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-7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1.Означення кута</a:t>
            </a:r>
            <a:endParaRPr/>
          </a:p>
        </p:txBody>
      </p:sp>
      <p:cxnSp>
        <p:nvCxnSpPr>
          <p:cNvPr id="98" name="Google Shape;98;p14"/>
          <p:cNvCxnSpPr/>
          <p:nvPr/>
        </p:nvCxnSpPr>
        <p:spPr>
          <a:xfrm flipH="1" rot="10800000">
            <a:off x="4517137" y="3873036"/>
            <a:ext cx="4286400" cy="1643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9" name="Google Shape;99;p14"/>
          <p:cNvCxnSpPr/>
          <p:nvPr/>
        </p:nvCxnSpPr>
        <p:spPr>
          <a:xfrm>
            <a:off x="4572012" y="5516550"/>
            <a:ext cx="4357800" cy="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0" name="Google Shape;100;p14"/>
          <p:cNvSpPr txBox="1"/>
          <p:nvPr/>
        </p:nvSpPr>
        <p:spPr>
          <a:xfrm>
            <a:off x="4065137" y="5196637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4708075" y="5661025"/>
            <a:ext cx="31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Промінь ВС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8286912" y="3429012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8387312" y="5518487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 rot="-1259997">
            <a:off x="4325754" y="4087065"/>
            <a:ext cx="3154307" cy="64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Промінь ВА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214350" y="1178740"/>
            <a:ext cx="8715300" cy="2357400"/>
          </a:xfrm>
          <a:prstGeom prst="horizontalScroll">
            <a:avLst>
              <a:gd fmla="val 12500" name="adj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57100" y="1525637"/>
            <a:ext cx="8129700" cy="189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Times New Roman"/>
              <a:buNone/>
            </a:pPr>
            <a:r>
              <a:rPr b="1" i="1" lang="en-US" sz="39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Фігуру, утворену двома променями, які мають спільний початок, називають </a:t>
            </a:r>
            <a:r>
              <a:rPr b="1" i="1" lang="en-US" sz="39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кутом.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 flipH="1">
            <a:off x="4493250" y="5448300"/>
            <a:ext cx="157500" cy="138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15"/>
          <p:cNvCxnSpPr/>
          <p:nvPr/>
        </p:nvCxnSpPr>
        <p:spPr>
          <a:xfrm flipH="1" rot="10800000">
            <a:off x="2428875" y="2828886"/>
            <a:ext cx="4286400" cy="1643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2421725" y="4501350"/>
            <a:ext cx="4357800" cy="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4" name="Google Shape;114;p15"/>
          <p:cNvSpPr txBox="1"/>
          <p:nvPr/>
        </p:nvSpPr>
        <p:spPr>
          <a:xfrm>
            <a:off x="1785937" y="4179050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2511137" y="4662387"/>
            <a:ext cx="31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Промінь ВС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6625750" y="2828875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209662" y="4583125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 rot="-1259997">
            <a:off x="2511216" y="3113215"/>
            <a:ext cx="3154307" cy="64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Промінь ВА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357187" y="1071562"/>
            <a:ext cx="8486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Times New Roman"/>
              <a:buNone/>
            </a:pPr>
            <a:r>
              <a:rPr b="1" i="1" lang="en-US" sz="1800" u="non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200" u="non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Промені ВА і ВС - сторони кута.</a:t>
            </a:r>
            <a:endParaRPr b="1">
              <a:solidFill>
                <a:srgbClr val="38761D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200"/>
              <a:buFont typeface="Times New Roman"/>
              <a:buNone/>
            </a:pPr>
            <a:r>
              <a:rPr b="1" lang="en-US" sz="4200" u="non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Точка В - вершина кута .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2421737" y="4429812"/>
            <a:ext cx="1446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idx="4294967295" type="body"/>
          </p:nvPr>
        </p:nvSpPr>
        <p:spPr>
          <a:xfrm>
            <a:off x="468298" y="1628775"/>
            <a:ext cx="8511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        заміняє слово “кут”. Кут можна позначити </a:t>
            </a:r>
            <a:r>
              <a:rPr b="1" i="0" lang="en-US" sz="3600" u="none" cap="none" strike="noStrike">
                <a:solidFill>
                  <a:srgbClr val="B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трьома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великими буквами, або </a:t>
            </a:r>
            <a:r>
              <a:rPr b="1" i="0" lang="en-US" sz="3600" u="none" cap="none" strike="noStrike">
                <a:solidFill>
                  <a:srgbClr val="B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однією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назвою його </a:t>
            </a:r>
            <a:r>
              <a:rPr b="1" i="0" lang="en-US" sz="3600" u="none" cap="none" strike="noStrike">
                <a:solidFill>
                  <a:srgbClr val="B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вершини.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2" y="2420937"/>
            <a:ext cx="503237" cy="46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/>
          <p:nvPr>
            <p:ph idx="4294967295" type="title"/>
          </p:nvPr>
        </p:nvSpPr>
        <p:spPr>
          <a:xfrm>
            <a:off x="2578509" y="290888"/>
            <a:ext cx="6400800" cy="1143000"/>
          </a:xfrm>
          <a:prstGeom prst="wedgeRoundRectCallout">
            <a:avLst>
              <a:gd fmla="val -62537" name="adj1"/>
              <a:gd fmla="val 18891" name="adj2"/>
              <a:gd fmla="val 16667" name="adj3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25400">
            <a:solidFill>
              <a:srgbClr val="88A3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7B7B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Позначення кута</a:t>
            </a:r>
            <a:endParaRPr b="1" i="0" sz="4000" u="none" cap="none" strike="noStrike">
              <a:solidFill>
                <a:srgbClr val="7B7BD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istrator\Desktop\722038_html_47ef1394.png" id="130" name="Google Shape;13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6375" y="208900"/>
            <a:ext cx="1460325" cy="14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Позначення кута</a:t>
            </a:r>
            <a:endParaRPr/>
          </a:p>
        </p:txBody>
      </p:sp>
      <p:cxnSp>
        <p:nvCxnSpPr>
          <p:cNvPr id="136" name="Google Shape;136;p17"/>
          <p:cNvCxnSpPr/>
          <p:nvPr/>
        </p:nvCxnSpPr>
        <p:spPr>
          <a:xfrm flipH="1" rot="10800000">
            <a:off x="3639600" y="4725974"/>
            <a:ext cx="4286400" cy="1643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37" name="Google Shape;137;p17"/>
          <p:cNvCxnSpPr/>
          <p:nvPr/>
        </p:nvCxnSpPr>
        <p:spPr>
          <a:xfrm>
            <a:off x="3639600" y="6373812"/>
            <a:ext cx="4357800" cy="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38" name="Google Shape;138;p17"/>
          <p:cNvSpPr txBox="1"/>
          <p:nvPr/>
        </p:nvSpPr>
        <p:spPr>
          <a:xfrm>
            <a:off x="2765762" y="6051500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6967025" y="4143375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7997412" y="6051500"/>
            <a:ext cx="64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714375" y="1500187"/>
            <a:ext cx="8129587" cy="69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57187" y="1285875"/>
            <a:ext cx="84867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Times New Roman"/>
              <a:buNone/>
            </a:pPr>
            <a:r>
              <a:rPr b="1" i="1" lang="en-US" sz="41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Кут позначають:    АВС,   СВА,   В. 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5" y="1428750"/>
            <a:ext cx="3048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062" y="1428750"/>
            <a:ext cx="3048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6687" y="1428750"/>
            <a:ext cx="3048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mudraya sova.png" id="146" name="Google Shape;14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7" y="2349500"/>
            <a:ext cx="2571750" cy="231457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sp>
        <p:nvSpPr>
          <p:cNvPr id="147" name="Google Shape;147;p17"/>
          <p:cNvSpPr/>
          <p:nvPr/>
        </p:nvSpPr>
        <p:spPr>
          <a:xfrm>
            <a:off x="3000375" y="2000250"/>
            <a:ext cx="5929312" cy="2143125"/>
          </a:xfrm>
          <a:prstGeom prst="flowChartAlternateProcess">
            <a:avLst/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3143250" y="2000250"/>
            <a:ext cx="5572125" cy="210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4400"/>
              <a:buFont typeface="Times New Roman"/>
              <a:buNone/>
            </a:pPr>
            <a:r>
              <a:rPr b="1" i="1" lang="en-US" sz="4400" u="none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Буква, яка відповідає вершині, має бути </a:t>
            </a:r>
            <a:r>
              <a:rPr b="1" i="1" lang="en-US" sz="4400" u="none">
                <a:solidFill>
                  <a:srgbClr val="B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другою</a:t>
            </a:r>
            <a:r>
              <a:rPr b="1" i="1" lang="en-US" sz="4400" u="none">
                <a:solidFill>
                  <a:srgbClr val="2626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трьох букв!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rot="10800000">
            <a:off x="3553050" y="6253050"/>
            <a:ext cx="298500" cy="243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12" y="4163587"/>
            <a:ext cx="543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908175" y="908050"/>
            <a:ext cx="4286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3059087" y="3300787"/>
            <a:ext cx="39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3492512" y="1239738"/>
            <a:ext cx="571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047E"/>
              </a:buClr>
              <a:buSzPts val="3400"/>
              <a:buFont typeface="Times New Roman"/>
              <a:buAutoNum type="arabicPeriod"/>
            </a:pPr>
            <a:r>
              <a:rPr b="1" i="0" lang="en-US" sz="3400" u="none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Назвіть </a:t>
            </a:r>
            <a:r>
              <a:rPr b="1" lang="en-US" sz="3400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кут</a:t>
            </a:r>
            <a:r>
              <a:rPr b="1" i="0" lang="en-US" sz="3400" u="none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зображен</a:t>
            </a:r>
            <a:r>
              <a:rPr b="1" lang="en-US" sz="3400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ий</a:t>
            </a:r>
            <a:r>
              <a:rPr b="1" i="0" lang="en-US" sz="3400" u="none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рисунку.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400" u="none">
              <a:solidFill>
                <a:srgbClr val="1E047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3489250" y="2597850"/>
            <a:ext cx="5562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047E"/>
              </a:buClr>
              <a:buSzPts val="3400"/>
              <a:buFont typeface="Times New Roman"/>
              <a:buNone/>
            </a:pPr>
            <a:r>
              <a:rPr b="1" i="0" lang="en-US" sz="3400" u="none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Вкажіть вершин</a:t>
            </a:r>
            <a:r>
              <a:rPr b="1" lang="en-US" sz="3400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i="0" lang="en-US" sz="3400" u="none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кут</a:t>
            </a:r>
            <a:r>
              <a:rPr b="1" lang="en-US" sz="3400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b="1" i="0" lang="en-US" sz="3400" u="none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зображен</a:t>
            </a:r>
            <a:r>
              <a:rPr b="1" lang="en-US" sz="3400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</a:t>
            </a:r>
            <a:r>
              <a:rPr b="1" i="0" lang="en-US" sz="3400" u="none">
                <a:solidFill>
                  <a:srgbClr val="1E047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рисунку.</a:t>
            </a:r>
            <a:endParaRPr/>
          </a:p>
        </p:txBody>
      </p:sp>
      <p:cxnSp>
        <p:nvCxnSpPr>
          <p:cNvPr id="159" name="Google Shape;159;p18"/>
          <p:cNvCxnSpPr/>
          <p:nvPr/>
        </p:nvCxnSpPr>
        <p:spPr>
          <a:xfrm>
            <a:off x="1185863" y="1239750"/>
            <a:ext cx="1873200" cy="2232000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0" name="Google Shape;160;p18"/>
          <p:cNvCxnSpPr/>
          <p:nvPr/>
        </p:nvCxnSpPr>
        <p:spPr>
          <a:xfrm flipH="1">
            <a:off x="250774" y="3471750"/>
            <a:ext cx="2808300" cy="1512900"/>
          </a:xfrm>
          <a:prstGeom prst="straightConnector1">
            <a:avLst/>
          </a:prstGeom>
          <a:noFill/>
          <a:ln cap="flat" cmpd="sng" w="444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01f31e9621df" id="161" name="Google Shape;1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3450" y="4163575"/>
            <a:ext cx="1608137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2193925" y="146250"/>
            <a:ext cx="666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Тренувальна вправа</a:t>
            </a:r>
            <a:endParaRPr b="1" sz="48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15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5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350" y="90800"/>
            <a:ext cx="4553075" cy="11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0" y="1046700"/>
            <a:ext cx="89868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Одиницю вимірювання кутів називають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градусом.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-241100" y="2327475"/>
            <a:ext cx="91440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Іменоване число «1 градус» коротко записують так: </a:t>
            </a: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1°</a:t>
            </a:r>
            <a:endParaRPr b="1" sz="36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0" y="3786525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Кути вимірюють </a:t>
            </a: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транспортиром</a:t>
            </a:r>
            <a:endParaRPr b="1" sz="36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475" y="4608375"/>
            <a:ext cx="3196522" cy="2027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722038_html_47ef1394.png" id="173" name="Google Shape;17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925" y="90800"/>
            <a:ext cx="1084218" cy="11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5427800" y="0"/>
            <a:ext cx="125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180°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1218850" y="2665200"/>
            <a:ext cx="110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6809250" y="2242675"/>
            <a:ext cx="152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90</a:t>
            </a: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 b="1" sz="36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4062800" y="5427900"/>
            <a:ext cx="136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 90</a:t>
            </a:r>
            <a:r>
              <a:rPr b="1" lang="en-US" sz="3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endParaRPr b="1" sz="36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/>
        </p:nvSpPr>
        <p:spPr>
          <a:xfrm>
            <a:off x="1121350" y="260025"/>
            <a:ext cx="71829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побудувати кут?</a:t>
            </a:r>
            <a:endParaRPr b="1" sz="48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471275" y="1560125"/>
            <a:ext cx="809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406650" y="113750"/>
            <a:ext cx="83307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731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233675" y="1153825"/>
            <a:ext cx="8644500" cy="5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4450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Накреслимо кут, градусна міра якого </a:t>
            </a:r>
            <a:r>
              <a:rPr b="1" lang="en-US" sz="200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50°.</a:t>
            </a:r>
            <a:r>
              <a:rPr b="1" lang="en-US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Для цього:</a:t>
            </a:r>
            <a:endParaRPr b="1" sz="2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73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1.    Ставимо довільну точку і позначаємо її  О;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73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2.    Накреслимо промінь ОВ;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73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3.    Накладаємо транспортир так, щоб центр транспортиру збігався з точкою О, а промінь ОВ  пройшов через початок відліку на шкалі;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73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4.    Поставимо точку А проти штриха на шкалі, який  відповідає </a:t>
            </a:r>
            <a:r>
              <a:rPr b="1" lang="en-US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50°:</a:t>
            </a:r>
            <a:endParaRPr b="1" sz="2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73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5.    Проведемо промінь ОА, побудований кут АОВ є шуканим: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73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&lt;AOB= </a:t>
            </a:r>
            <a:r>
              <a:rPr b="1" lang="en-US" sz="2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50°</a:t>
            </a:r>
            <a:endParaRPr b="1" sz="2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150" y="5322388"/>
            <a:ext cx="47434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22B00"/>
      </a:hlink>
      <a:folHlink>
        <a:srgbClr val="FFA9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