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89" r:id="rId2"/>
    <p:sldId id="257" r:id="rId3"/>
    <p:sldId id="273" r:id="rId4"/>
    <p:sldId id="267" r:id="rId5"/>
    <p:sldId id="259" r:id="rId6"/>
    <p:sldId id="274" r:id="rId7"/>
    <p:sldId id="275" r:id="rId8"/>
    <p:sldId id="271" r:id="rId9"/>
    <p:sldId id="277" r:id="rId10"/>
    <p:sldId id="276" r:id="rId11"/>
    <p:sldId id="266" r:id="rId12"/>
    <p:sldId id="270" r:id="rId13"/>
    <p:sldId id="260" r:id="rId14"/>
    <p:sldId id="262" r:id="rId15"/>
    <p:sldId id="261" r:id="rId16"/>
    <p:sldId id="279" r:id="rId17"/>
    <p:sldId id="284" r:id="rId18"/>
    <p:sldId id="285" r:id="rId19"/>
    <p:sldId id="280" r:id="rId20"/>
    <p:sldId id="282" r:id="rId21"/>
    <p:sldId id="281" r:id="rId22"/>
    <p:sldId id="288" r:id="rId23"/>
    <p:sldId id="28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EB2"/>
    <a:srgbClr val="FFFF00"/>
    <a:srgbClr val="CC3300"/>
    <a:srgbClr val="FF99CC"/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6" d="100"/>
          <a:sy n="76" d="100"/>
        </p:scale>
        <p:origin x="-1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EFA3C-AFF1-4324-90A2-4E4DD0050128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7B233-EDD9-4394-92B6-90AD3D3F64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1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7B233-EDD9-4394-92B6-90AD3D3F64F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C256-3ED1-4138-BF49-1C4A0AEADA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1CFF-050E-4205-A37F-BD6902162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BAE-0EE8-4E07-AAAF-E9D250808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3C5D-4A1F-4F21-8E4A-BEC0D12D0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BF70-56E5-4AD1-9C3E-71DD2ADA67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EBF7-E2E0-4435-9FE0-C35E17ED5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901E-8237-4E18-8BFB-FF64DEF2D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685-B704-41CE-A4B0-85B1B6B3A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EC1B-2A2B-41B1-8D66-2A90149E0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616B-9297-48CA-A3F7-E19C9026C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92EA-D631-44D5-B43E-D51095B9DC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2E85BB-5784-4374-9D53-22463D0A4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240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4964" y="3933056"/>
            <a:ext cx="7117180" cy="1470025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rgbClr val="FFC000"/>
                </a:solidFill>
                <a:latin typeface="Monotype Corsiva" pitchFamily="66" charset="0"/>
              </a:rPr>
              <a:t>Текстовий процесор </a:t>
            </a:r>
            <a:r>
              <a:rPr lang="en-US" sz="4800" dirty="0" smtClean="0">
                <a:solidFill>
                  <a:srgbClr val="FFC000"/>
                </a:solidFill>
                <a:latin typeface="Monotype Corsiva" pitchFamily="66" charset="0"/>
              </a:rPr>
              <a:t>Word</a:t>
            </a:r>
            <a:br>
              <a:rPr lang="en-US" sz="48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uk-UA" sz="4800" dirty="0" smtClean="0">
                <a:solidFill>
                  <a:srgbClr val="FFC000"/>
                </a:solidFill>
                <a:latin typeface="Monotype Corsiva" pitchFamily="66" charset="0"/>
              </a:rPr>
              <a:t>для учнів 5 класу</a:t>
            </a:r>
            <a:endParaRPr lang="ru-RU" sz="4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89240"/>
            <a:ext cx="7117180" cy="86142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Огляд курсу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1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92696"/>
            <a:ext cx="7971659" cy="4522254"/>
          </a:xfrm>
        </p:spPr>
        <p:txBody>
          <a:bodyPr>
            <a:normAutofit fontScale="90000"/>
          </a:bodyPr>
          <a:lstStyle/>
          <a:p>
            <a:r>
              <a:rPr lang="uk-UA" sz="40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Текстовий процесор </a:t>
            </a: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це потужний текстовий редактор, який може створювати текстові документи, що містять різні об’єкти – малюнки, таблиці, формули, діаграми, тощо…</a:t>
            </a:r>
            <a:b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Розглянемо все це на прикладі роботи програми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Microsoft Word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4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4581128"/>
            <a:ext cx="17383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2852"/>
            <a:ext cx="8424936" cy="98189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Вікно програми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Microsoft WORD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7328" y="5013176"/>
            <a:ext cx="7690565" cy="164091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 smtClean="0">
              <a:solidFill>
                <a:schemeClr val="tx1"/>
              </a:solidFill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Вікно </a:t>
            </a:r>
            <a:r>
              <a:rPr lang="uk-UA" sz="5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редактора Word має декілька стандартних елементів. </a:t>
            </a:r>
            <a:endParaRPr lang="uk-UA" sz="5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Одні з </a:t>
            </a:r>
            <a:r>
              <a:rPr lang="uk-UA" sz="5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них постійно присутні на екрані, інші можна </a:t>
            </a:r>
            <a:r>
              <a:rPr lang="uk-UA" sz="5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викликати за </a:t>
            </a:r>
            <a:r>
              <a:rPr lang="uk-UA" sz="5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бажанням користувача.</a:t>
            </a:r>
          </a:p>
          <a:p>
            <a:pPr>
              <a:buNone/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60" y="1351532"/>
            <a:ext cx="2129424" cy="211051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267744" y="1124744"/>
            <a:ext cx="6336704" cy="3888432"/>
            <a:chOff x="0" y="0"/>
            <a:chExt cx="5943600" cy="417195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" r="6786" b="15079"/>
            <a:stretch/>
          </p:blipFill>
          <p:spPr bwMode="auto">
            <a:xfrm>
              <a:off x="0" y="0"/>
              <a:ext cx="5943600" cy="417195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</p:pic>
        <p:cxnSp>
          <p:nvCxnSpPr>
            <p:cNvPr id="12" name="Соединительная линия уступом 11"/>
            <p:cNvCxnSpPr/>
            <p:nvPr/>
          </p:nvCxnSpPr>
          <p:spPr>
            <a:xfrm flipV="1">
              <a:off x="1628775" y="142875"/>
              <a:ext cx="514350" cy="666750"/>
            </a:xfrm>
            <a:prstGeom prst="bentConnector3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350" y="57150"/>
              <a:ext cx="1209675" cy="2190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6000">
        <p14:gallery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642918"/>
            <a:ext cx="5957902" cy="117632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створити текстовий файл на робочому столі?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1979296"/>
            <a:ext cx="5688632" cy="412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2571744"/>
            <a:ext cx="3096344" cy="366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uk-UA" kern="0" dirty="0" smtClean="0">
                <a:solidFill>
                  <a:schemeClr val="tx2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ea typeface="+mj-ea"/>
                <a:cs typeface="Times New Roman" pitchFamily="18" charset="0"/>
              </a:rPr>
              <a:t>  </a:t>
            </a:r>
            <a:r>
              <a:rPr lang="uk-UA" kern="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Times New Roman" pitchFamily="18" charset="0"/>
              </a:rPr>
              <a:t>Клацнути </a:t>
            </a:r>
            <a:r>
              <a:rPr lang="uk-UA" kern="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Times New Roman" pitchFamily="18" charset="0"/>
              </a:rPr>
              <a:t>правою клавішею миші на робочому столі</a:t>
            </a:r>
            <a:endParaRPr lang="en-US" kern="0" dirty="0" smtClean="0">
              <a:solidFill>
                <a:schemeClr val="accent5">
                  <a:lumMod val="50000"/>
                </a:schemeClr>
              </a:solidFill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uk-UA" kern="0" dirty="0" smtClean="0">
              <a:solidFill>
                <a:schemeClr val="accent5">
                  <a:lumMod val="50000"/>
                </a:schemeClr>
              </a:solidFill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ea typeface="+mj-ea"/>
                <a:cs typeface="Times New Roman" pitchFamily="18" charset="0"/>
              </a:rPr>
              <a:t>  Вибрати </a:t>
            </a:r>
            <a:r>
              <a:rPr kumimoji="0" lang="uk-UA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ea typeface="+mj-ea"/>
                <a:cs typeface="Times New Roman" pitchFamily="18" charset="0"/>
              </a:rPr>
              <a:t>пункт «Створити»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b="0" i="0" u="none" strike="noStrike" kern="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uk-UA" kern="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Times New Roman" pitchFamily="18" charset="0"/>
              </a:rPr>
              <a:t>  Документ </a:t>
            </a:r>
            <a:r>
              <a:rPr lang="en-US" kern="0" dirty="0" err="1" smtClean="0">
                <a:solidFill>
                  <a:schemeClr val="accent5">
                    <a:lumMod val="50000"/>
                  </a:schemeClr>
                </a:solidFill>
                <a:ea typeface="+mj-ea"/>
                <a:cs typeface="Times New Roman" pitchFamily="18" charset="0"/>
              </a:rPr>
              <a:t>Microsot</a:t>
            </a:r>
            <a:r>
              <a:rPr lang="en-US" kern="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Times New Roman" pitchFamily="18" charset="0"/>
              </a:rPr>
              <a:t> Word</a:t>
            </a:r>
            <a:r>
              <a:rPr lang="uk-UA" kern="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Times New Roman" pitchFamily="18" charset="0"/>
              </a:rPr>
              <a:t>               </a:t>
            </a:r>
            <a:r>
              <a:rPr kumimoji="0" lang="uk-UA" b="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ea typeface="+mj-ea"/>
              <a:cs typeface="Times New Roman" pitchFamily="18" charset="0"/>
            </a:endParaRPr>
          </a:p>
        </p:txBody>
      </p:sp>
      <p:pic>
        <p:nvPicPr>
          <p:cNvPr id="10" name="Picture 2" descr="http://www.maidangeneration.org.ua/wp-content/uploads/2010/04/%D0%97%D0%BD%D0%B0%D0%BA-%D0%BF%D0%B8%D1%82%D0%B0%D0%BD%D0%BD%D1%8F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7978612" y="5562682"/>
            <a:ext cx="1165388" cy="1143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60648"/>
            <a:ext cx="2214563" cy="23622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4412"/>
            <a:ext cx="6552728" cy="1724428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завантаження текстового процесору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існує декілька способів. </a:t>
            </a:r>
            <a:b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1377" t="20540" r="-172" b="3536"/>
          <a:stretch/>
        </p:blipFill>
        <p:spPr bwMode="auto">
          <a:xfrm>
            <a:off x="3995936" y="1700808"/>
            <a:ext cx="5040560" cy="4884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7831" y="2622848"/>
            <a:ext cx="4248472" cy="3542456"/>
          </a:xfrm>
        </p:spPr>
        <p:txBody>
          <a:bodyPr/>
          <a:lstStyle/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них,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потрібно натиснути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uk-UA" b="1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50000"/>
              </a:lnSpc>
              <a:buFont typeface="+mj-lt"/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Пуск </a:t>
            </a:r>
          </a:p>
          <a:p>
            <a:pPr marL="514350" indent="-514350">
              <a:lnSpc>
                <a:spcPct val="50000"/>
              </a:lnSpc>
              <a:buFont typeface="+mj-lt"/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Office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Microsoft Word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67" y="5301208"/>
            <a:ext cx="407670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o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005104"/>
            <a:ext cx="2512792" cy="188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4445"/>
            <a:ext cx="8143932" cy="5792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0070C0"/>
                </a:solidFill>
              </a:rPr>
              <a:t>  </a:t>
            </a:r>
            <a:r>
              <a:rPr lang="ru-RU" sz="3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Ви  будете </a:t>
            </a:r>
            <a:r>
              <a:rPr lang="ru-RU" sz="3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текстовим</a:t>
            </a:r>
            <a:r>
              <a:rPr lang="ru-RU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редактором у </a:t>
            </a:r>
            <a:r>
              <a:rPr lang="ru-RU" sz="3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lang="ru-RU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тексту;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тексту;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абзаців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Вставка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малюнків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схем,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сторінок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вставка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колонтитулів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тексту на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орфографічні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граматичні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r"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титульного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аркуша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6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484784"/>
            <a:ext cx="2448272" cy="26188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724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Змінити  документ - значить виконати</a:t>
            </a:r>
            <a:endParaRPr lang="en-US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32039" y="1340768"/>
            <a:ext cx="7886728" cy="459582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зміна змісту документу (виправлення помилок, додавання та видалення частин тексту)</a:t>
            </a:r>
          </a:p>
          <a:p>
            <a:pPr marL="0" indent="0">
              <a:buNone/>
            </a:pPr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зміна зовнішнього вигляду документу (розміщення тексту на сторінці, зміна шрифту, зміна параметрів абзацу)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radikal.ua/data/upload/05615/49112/7217588cc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220486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160EB2"/>
                </a:solidFill>
                <a:effectLst/>
                <a:latin typeface="Times New Roman" pitchFamily="18" charset="0"/>
                <a:cs typeface="Times New Roman" pitchFamily="18" charset="0"/>
              </a:rPr>
              <a:t>Введення тексту</a:t>
            </a:r>
            <a:endParaRPr lang="en-US" sz="4000" dirty="0">
              <a:solidFill>
                <a:srgbClr val="160EB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auto">
          <a:xfrm>
            <a:off x="571472" y="1628800"/>
            <a:ext cx="7772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Введення тексту відбувається за допомогою клавіатури.</a:t>
            </a:r>
            <a:r>
              <a:rPr kumimoji="0" lang="uk-UA" sz="40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endParaRPr kumimoji="0" lang="uk-UA" sz="4000" i="0" u="none" strike="noStrike" kern="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Роль </a:t>
            </a:r>
            <a:r>
              <a:rPr kumimoji="0" lang="uk-UA" sz="4000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паперу відіграє екран монітора. Місце для чергового символу вказує </a:t>
            </a:r>
            <a:r>
              <a:rPr kumimoji="0" lang="uk-UA" sz="4000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курсор.</a:t>
            </a:r>
            <a:endParaRPr kumimoji="0" lang="en-US" sz="4000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pic>
        <p:nvPicPr>
          <p:cNvPr id="11" name="Picture 4" descr="4-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786322"/>
            <a:ext cx="17383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7772400" cy="95436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Призначення клавіш: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4786346" cy="6524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Перемикання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57158" y="4143380"/>
            <a:ext cx="85011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kern="0" dirty="0" smtClean="0">
                <a:solidFill>
                  <a:srgbClr val="7030A0"/>
                </a:solidFill>
                <a:cs typeface="Times New Roman" pitchFamily="18" charset="0"/>
              </a:rPr>
              <a:t>Для введення великої літери потрібно утримува</a:t>
            </a:r>
            <a:r>
              <a:rPr lang="uk-UA" sz="2800" b="1" kern="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ти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9218" name="Picture 2" descr="http://gagadget.com/files/u2/2008/11/keyboardforblonde1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86512" y="2214554"/>
            <a:ext cx="2693453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Прямоугольник 55"/>
          <p:cNvSpPr/>
          <p:nvPr/>
        </p:nvSpPr>
        <p:spPr>
          <a:xfrm>
            <a:off x="785786" y="5500702"/>
            <a:ext cx="2357454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071538" y="5715016"/>
            <a:ext cx="1785950" cy="35719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Shift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0800000" flipV="1">
            <a:off x="2857488" y="5500702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857488" y="6072206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85786" y="5500702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 flipV="1">
            <a:off x="785786" y="6072206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3286910" y="5857098"/>
            <a:ext cx="428628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286116" y="5857892"/>
            <a:ext cx="428628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Содержимое 2"/>
          <p:cNvSpPr txBox="1">
            <a:spLocks/>
          </p:cNvSpPr>
          <p:nvPr/>
        </p:nvSpPr>
        <p:spPr bwMode="auto">
          <a:xfrm>
            <a:off x="3857620" y="5500702"/>
            <a:ext cx="2152664" cy="847732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Літера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astasiaScript" pitchFamily="2" charset="0"/>
            </a:endParaRPr>
          </a:p>
        </p:txBody>
      </p:sp>
      <p:pic>
        <p:nvPicPr>
          <p:cNvPr id="9220" name="Picture 4" descr="http://www.gigamark.com/images/stories/7-1/delux_8000/view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2609815" cy="139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419298" y="1906264"/>
            <a:ext cx="5550473" cy="1930708"/>
            <a:chOff x="406865" y="1928802"/>
            <a:chExt cx="5550473" cy="1930708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3599884" y="3073692"/>
              <a:ext cx="2357454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406865" y="1928802"/>
              <a:ext cx="5500726" cy="1928826"/>
              <a:chOff x="642910" y="2000240"/>
              <a:chExt cx="5500726" cy="1928826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42910" y="2000240"/>
                <a:ext cx="2357454" cy="785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714744" y="2000240"/>
                <a:ext cx="2357454" cy="785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714348" y="3143248"/>
                <a:ext cx="2357454" cy="7858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3143240" y="2357430"/>
                <a:ext cx="428628" cy="1588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3143240" y="2357430"/>
                <a:ext cx="428628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3214678" y="3500438"/>
                <a:ext cx="428628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rot="5400000">
                <a:off x="3215472" y="3499644"/>
                <a:ext cx="428628" cy="1588"/>
              </a:xfrm>
              <a:prstGeom prst="line">
                <a:avLst/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2" name="Прямоугольник 61"/>
              <p:cNvSpPr/>
              <p:nvPr/>
            </p:nvSpPr>
            <p:spPr>
              <a:xfrm>
                <a:off x="857224" y="2214554"/>
                <a:ext cx="1857388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Ctrl</a:t>
                </a:r>
                <a:endParaRPr lang="ru-RU" sz="2800" dirty="0">
                  <a:solidFill>
                    <a:schemeClr val="bg2">
                      <a:lumMod val="50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3" name="Прямая соединительная линия 62"/>
              <p:cNvCxnSpPr/>
              <p:nvPr/>
            </p:nvCxnSpPr>
            <p:spPr>
              <a:xfrm flipV="1">
                <a:off x="2714612" y="2000240"/>
                <a:ext cx="285752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V="1">
                <a:off x="5715008" y="2000240"/>
                <a:ext cx="285752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2714612" y="2571744"/>
                <a:ext cx="285752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rot="5400000">
                <a:off x="642910" y="2571744"/>
                <a:ext cx="214314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rot="16200000" flipV="1">
                <a:off x="642910" y="2000240"/>
                <a:ext cx="214314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Прямоугольник 70"/>
              <p:cNvSpPr/>
              <p:nvPr/>
            </p:nvSpPr>
            <p:spPr>
              <a:xfrm>
                <a:off x="3929058" y="2214554"/>
                <a:ext cx="1785950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Shift</a:t>
                </a:r>
                <a:endParaRPr lang="ru-RU" dirty="0">
                  <a:solidFill>
                    <a:schemeClr val="bg2">
                      <a:lumMod val="50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2" name="Прямая соединительная линия 71"/>
              <p:cNvCxnSpPr/>
              <p:nvPr/>
            </p:nvCxnSpPr>
            <p:spPr>
              <a:xfrm rot="16200000" flipV="1">
                <a:off x="3714744" y="2000240"/>
                <a:ext cx="214314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rot="10800000" flipV="1">
                <a:off x="3714744" y="2571744"/>
                <a:ext cx="214314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5715008" y="2571744"/>
                <a:ext cx="357190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Прямоугольник 74"/>
              <p:cNvSpPr/>
              <p:nvPr/>
            </p:nvSpPr>
            <p:spPr>
              <a:xfrm>
                <a:off x="4071934" y="3357562"/>
                <a:ext cx="1785950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Shif</a:t>
                </a:r>
                <a:r>
                  <a:rPr lang="en-US" dirty="0" smtClean="0"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t</a:t>
                </a:r>
                <a:endParaRPr lang="ru-RU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1000100" y="3357562"/>
                <a:ext cx="1785950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Alt</a:t>
                </a:r>
                <a:endParaRPr lang="ru-RU" sz="2800" dirty="0">
                  <a:solidFill>
                    <a:schemeClr val="bg2">
                      <a:lumMod val="50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7" name="Прямая соединительная линия 76"/>
              <p:cNvCxnSpPr/>
              <p:nvPr/>
            </p:nvCxnSpPr>
            <p:spPr>
              <a:xfrm rot="10800000" flipV="1">
                <a:off x="5857884" y="3143248"/>
                <a:ext cx="285752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rot="10800000">
                <a:off x="2786050" y="3714752"/>
                <a:ext cx="285752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rot="10800000">
                <a:off x="714348" y="3143248"/>
                <a:ext cx="285752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rot="10800000" flipV="1">
                <a:off x="2786050" y="3143248"/>
                <a:ext cx="285752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10800000" flipV="1">
                <a:off x="3786182" y="3714752"/>
                <a:ext cx="285752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rot="10800000" flipV="1">
                <a:off x="714348" y="3714752"/>
                <a:ext cx="285752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857884" y="3714752"/>
                <a:ext cx="285752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3786182" y="3143248"/>
                <a:ext cx="285752" cy="2143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6632"/>
            <a:ext cx="7772400" cy="936104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Видалення символів</a:t>
            </a:r>
            <a:endParaRPr lang="ru-RU" sz="44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97153"/>
            <a:ext cx="8280920" cy="95318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Перехід на наступний рядок відбувається автоматично. Для виділення абзацу потрібно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натиснути клавішу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643050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857364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Delete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14612" y="1643050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14612" y="2214554"/>
            <a:ext cx="285752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42910" y="2214554"/>
            <a:ext cx="214314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642910" y="1643050"/>
            <a:ext cx="214314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071803" y="1412776"/>
            <a:ext cx="5892686" cy="1048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kern="100" dirty="0">
                <a:solidFill>
                  <a:schemeClr val="accent6">
                    <a:lumMod val="50000"/>
                  </a:schemeClr>
                </a:solidFill>
              </a:rPr>
              <a:t>Видаляє символ, що розташований </a:t>
            </a:r>
            <a:endParaRPr lang="uk-UA" kern="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kern="100" dirty="0" smtClean="0">
                <a:solidFill>
                  <a:schemeClr val="accent6">
                    <a:lumMod val="50000"/>
                  </a:schemeClr>
                </a:solidFill>
              </a:rPr>
              <a:t>справа </a:t>
            </a:r>
            <a:r>
              <a:rPr lang="uk-UA" kern="100" dirty="0">
                <a:solidFill>
                  <a:schemeClr val="accent6">
                    <a:lumMod val="50000"/>
                  </a:schemeClr>
                </a:solidFill>
              </a:rPr>
              <a:t>від курсору</a:t>
            </a:r>
            <a:endParaRPr lang="ru-RU" kern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928934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3143248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786050" y="2928934"/>
            <a:ext cx="285752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86050" y="3500438"/>
            <a:ext cx="285752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14348" y="3500438"/>
            <a:ext cx="214314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714348" y="2928934"/>
            <a:ext cx="214314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1285852" y="328612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199858" y="3321842"/>
            <a:ext cx="5764630" cy="1110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5022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Видаляє символ, що розташований </a:t>
            </a:r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зліва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від курсору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854200" y="5582856"/>
            <a:ext cx="2357454" cy="785818"/>
            <a:chOff x="5357818" y="5715016"/>
            <a:chExt cx="2357454" cy="785818"/>
          </a:xfrm>
          <a:solidFill>
            <a:schemeClr val="accent2">
              <a:lumMod val="75000"/>
            </a:schemeClr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5357818" y="5715016"/>
              <a:ext cx="2357454" cy="7858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28540" y="5893611"/>
              <a:ext cx="1857388" cy="464347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Enter</a:t>
              </a:r>
              <a:endParaRPr lang="ru-RU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429520" y="5715016"/>
              <a:ext cx="285752" cy="21431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7429520" y="6286520"/>
              <a:ext cx="285752" cy="14287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5357818" y="6286520"/>
              <a:ext cx="214314" cy="214314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5357818" y="5715016"/>
              <a:ext cx="214314" cy="107156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885978" cy="1008112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Правила набору тексту:</a:t>
            </a:r>
            <a:endParaRPr lang="ru-RU" sz="40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8482" y="1628800"/>
            <a:ext cx="7664896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1.У тексті не може бути більше від одного пробілу підряд. Пробіл - це не засіб вирівнювання тексту, а роздільник.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2. Перед будь-яким розділовим знаком пробіл не ставиться, а після - обов'язково ставиться. </a:t>
            </a:r>
            <a:r>
              <a:rPr lang="uk-UA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Виключення: 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дужка, що відкривається; лапки, що відкриваються.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3. Якщо підряд йдуть два розділові знаки, між ними пробілу немає.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4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Клавіша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 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абзацу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116632"/>
            <a:ext cx="2214563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2384" y="225960"/>
            <a:ext cx="7125113" cy="924475"/>
          </a:xfrm>
        </p:spPr>
        <p:txBody>
          <a:bodyPr/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курсу: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181100"/>
            <a:ext cx="6771801" cy="548825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Дізнатися, що таке текстовий редактор та текстовий процесор.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Вивчимо вікно (інтерфейс) програми. 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створити текстовий файл та правила вводу тексту.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Дії, які може виконувати користувач при роботі з текстовим процесором.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 таке змінити документ.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працювати з клавіатурою.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створювати списки, таблиці, 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Працювати з графічними об'єктами</a:t>
            </a:r>
          </a:p>
          <a:p>
            <a:pPr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Друкувати інформацію. </a:t>
            </a:r>
            <a:endParaRPr lang="uk-UA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solidFill>
                <a:schemeClr val="tx1"/>
              </a:solidFill>
            </a:endParaRPr>
          </a:p>
          <a:p>
            <a:endParaRPr lang="uk-UA" sz="2000" b="1" dirty="0" smtClean="0">
              <a:solidFill>
                <a:schemeClr val="tx1"/>
              </a:solidFill>
            </a:endParaRPr>
          </a:p>
          <a:p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www.maidangeneration.org.ua/wp-content/uploads/2010/04/%D0%97%D0%BD%D0%B0%D0%BA-%D0%BF%D0%B8%D1%82%D0%B0%D0%BD%D0%BD%D1%8F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6786578" y="4572008"/>
            <a:ext cx="1820919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44" y="190346"/>
            <a:ext cx="6647062" cy="1019504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Правила набору тексту:</a:t>
            </a:r>
            <a:endParaRPr lang="ru-RU" sz="4000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04066" y="1628800"/>
            <a:ext cx="7772400" cy="3962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переходу на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рядок, не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розриваючи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абзац,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комбінацію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клавіш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Shift+Enter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рядка"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маркери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лінійці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клавіша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Знак «тире» </a:t>
            </a:r>
            <a:r>
              <a:rPr lang="uk-UA" sz="2400" i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замінює слово у реченні, тому </a:t>
            </a:r>
            <a:r>
              <a:rPr lang="uk-UA" sz="2400" b="1" i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відділяється пробілами з двох сторін</a:t>
            </a:r>
            <a:r>
              <a:rPr lang="uk-UA" sz="1600" i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ставиться комбінацією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клавіш 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Crt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l+мінус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клавіша на малій цифровій клавіатурі).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5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5085184"/>
            <a:ext cx="2147630" cy="15456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819100" cy="9924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Можливості </a:t>
            </a:r>
            <a:r>
              <a:rPr lang="uk-UA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текстового 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процесора</a:t>
            </a:r>
            <a:endParaRPr lang="ru-RU" dirty="0">
              <a:solidFill>
                <a:srgbClr val="160EB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257600"/>
            <a:ext cx="7355326" cy="39716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текстовому документі Word можуть бути розташовані:</a:t>
            </a:r>
            <a:endParaRPr lang="uk-UA" sz="20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l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</a:rPr>
              <a:t>автофигури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</a:rPr>
              <a:t>(геометричні фігури, зірочки, стрілки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</a:rPr>
              <a:t>).</a:t>
            </a: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l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малюнки із файлу;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l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малюнки, створені графічними редакторами Windows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Font typeface="Wingdings" pitchFamily="2" charset="2"/>
              <a:buChar char="l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малюнки із колекції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SmarArt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l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малюнки, одержані за допомогою сканера;</a:t>
            </a:r>
          </a:p>
          <a:p>
            <a:pPr marL="0" indent="0">
              <a:buFont typeface="Wingdings" pitchFamily="2" charset="2"/>
              <a:buChar char="l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малюнки, одержані з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Internet;</a:t>
            </a:r>
          </a:p>
          <a:p>
            <a:pPr marL="0" indent="0">
              <a:buFont typeface="Wingdings" pitchFamily="2" charset="2"/>
              <a:buChar char="l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</a:rPr>
              <a:t>картинки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</a:rPr>
              <a:t>(колекція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</a:rPr>
              <a:t>ClipArt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4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7496"/>
            <a:ext cx="2869307" cy="212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Можливості текстового процесора</a:t>
            </a:r>
            <a:endParaRPr lang="ru-RU" sz="4800" dirty="0">
              <a:solidFill>
                <a:srgbClr val="160EB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363272" cy="47525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текстовому документі Word можуть бути </a:t>
            </a:r>
            <a:r>
              <a:rPr lang="ru-RU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форматуються</a:t>
            </a:r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err="1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Вирівнювання</a:t>
            </a:r>
            <a:r>
              <a:rPr lang="ru-RU" b="1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endParaRPr lang="ru-RU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Поля </a:t>
            </a:r>
            <a:r>
              <a:rPr lang="ru-RU" b="1" dirty="0" err="1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клітинок</a:t>
            </a:r>
            <a:endParaRPr lang="ru-RU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Ширина </a:t>
            </a:r>
            <a:r>
              <a:rPr lang="ru-RU" b="1" dirty="0" err="1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стовпців</a:t>
            </a:r>
            <a:r>
              <a:rPr lang="ru-RU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b="1" dirty="0" smtClean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рядків</a:t>
            </a:r>
            <a:endParaRPr lang="ru-RU" b="1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err="1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Автодобір</a:t>
            </a:r>
            <a:endParaRPr lang="ru-RU" b="1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err="1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Вирівняти</a:t>
            </a:r>
            <a:r>
              <a:rPr lang="ru-RU" b="1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висоту</a:t>
            </a:r>
            <a:r>
              <a:rPr lang="ru-RU" b="1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рядків</a:t>
            </a:r>
            <a:r>
              <a:rPr lang="ru-RU" b="1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dirty="0" err="1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Вирівняти</a:t>
            </a:r>
            <a:r>
              <a:rPr lang="ru-RU" b="1" dirty="0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 ширину </a:t>
            </a:r>
            <a:r>
              <a:rPr lang="ru-RU" b="1" dirty="0" err="1">
                <a:solidFill>
                  <a:srgbClr val="160EB2"/>
                </a:solidFill>
                <a:latin typeface="Times New Roman" pitchFamily="18" charset="0"/>
                <a:cs typeface="Times New Roman" pitchFamily="18" charset="0"/>
              </a:rPr>
              <a:t>стовпців</a:t>
            </a:r>
            <a:endParaRPr lang="ru-RU" b="1" dirty="0">
              <a:solidFill>
                <a:srgbClr val="160EB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b="1" dirty="0">
                <a:solidFill>
                  <a:srgbClr val="160EB2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налаштування загального стилю таблиці та редагування й форматування її </a:t>
            </a:r>
            <a:r>
              <a:rPr lang="uk-UA" b="1" dirty="0" smtClean="0">
                <a:solidFill>
                  <a:srgbClr val="160EB2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об’єктів  </a:t>
            </a:r>
            <a:r>
              <a:rPr lang="uk-UA" b="1" dirty="0">
                <a:solidFill>
                  <a:srgbClr val="160EB2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(зміна напрямку тексту, об’єднання або розділення клітинок) </a:t>
            </a:r>
            <a:endParaRPr lang="uk-UA" b="1" dirty="0" smtClean="0">
              <a:solidFill>
                <a:srgbClr val="160EB2"/>
              </a:solidFill>
              <a:latin typeface="Times New Roman" pitchFamily="18" charset="0"/>
              <a:ea typeface="Verdana"/>
              <a:cs typeface="Times New Roman" pitchFamily="18" charset="0"/>
              <a:sym typeface="Verdana"/>
            </a:endParaRPr>
          </a:p>
          <a:p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84505"/>
            <a:ext cx="4581053" cy="128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7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933056"/>
            <a:ext cx="6590551" cy="2448272"/>
          </a:xfrm>
        </p:spPr>
        <p:txBody>
          <a:bodyPr/>
          <a:lstStyle/>
          <a:p>
            <a:pPr algn="ctr"/>
            <a:r>
              <a:rPr lang="uk-UA" sz="4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Вперед до нових знань! </a:t>
            </a:r>
            <a:br>
              <a:rPr lang="uk-UA" sz="4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404663"/>
            <a:ext cx="4392488" cy="3763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91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60648"/>
            <a:ext cx="6840760" cy="1491952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Дещо з історії…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 ще не було текстових процесорів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83568" y="3140968"/>
            <a:ext cx="6768752" cy="25188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Вузли з вплетеними кінцями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Нитки різного кольору (червона-число воїнів, жовта – золото)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214563" y="1602203"/>
            <a:ext cx="67345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ea typeface="+mj-ea"/>
                <a:cs typeface="Times New Roman" pitchFamily="18" charset="0"/>
              </a:rPr>
              <a:t>Вузолкове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ea typeface="+mj-ea"/>
                <a:cs typeface="Times New Roman" pitchFamily="18" charset="0"/>
              </a:rPr>
              <a:t> письмо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ea typeface="+mj-ea"/>
                <a:cs typeface="Times New Roman" pitchFamily="18" charset="0"/>
              </a:rPr>
              <a:t>(Південна Америка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ea typeface="+mj-ea"/>
                <a:cs typeface="Times New Roman" pitchFamily="18" charset="0"/>
              </a:rPr>
              <a:t>VII</a:t>
            </a: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ea typeface="+mj-ea"/>
                <a:cs typeface="Times New Roman" pitchFamily="18" charset="0"/>
              </a:rPr>
              <a:t> століття </a:t>
            </a:r>
            <a:r>
              <a:rPr kumimoji="0" lang="uk-U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ea typeface="+mj-ea"/>
                <a:cs typeface="Times New Roman" pitchFamily="18" charset="0"/>
              </a:rPr>
              <a:t>н.е</a:t>
            </a: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ea typeface="+mj-ea"/>
                <a:cs typeface="Times New Roman" pitchFamily="18" charset="0"/>
              </a:rPr>
              <a:t>)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ea typeface="+mj-ea"/>
              <a:cs typeface="Times New Roman" pitchFamily="18" charset="0"/>
            </a:endParaRPr>
          </a:p>
        </p:txBody>
      </p:sp>
      <p:pic>
        <p:nvPicPr>
          <p:cNvPr id="29698" name="Picture 2" descr="http://www.tropa.dp.ua/foto/equipment/knote/knot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4581128"/>
            <a:ext cx="1714512" cy="149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Рукописні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Рукопис Войни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3851">
            <a:off x="497934" y="1743153"/>
            <a:ext cx="2666055" cy="3642497"/>
          </a:xfrm>
          <a:prstGeom prst="rect">
            <a:avLst/>
          </a:prstGeom>
          <a:noFill/>
        </p:spPr>
      </p:pic>
      <p:pic>
        <p:nvPicPr>
          <p:cNvPr id="7172" name="Picture 4" descr="Файл:Нестор-летопис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857364"/>
            <a:ext cx="2357454" cy="427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3714744" y="5976950"/>
            <a:ext cx="2466964" cy="8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latin typeface="+mj-lt"/>
                <a:ea typeface="+mj-ea"/>
                <a:cs typeface="+mj-cs"/>
              </a:rPr>
              <a:t>Нестор Літописець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4" name="Picture 6" descr="Файл:Saint Nikon of Cav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689" y="1928802"/>
            <a:ext cx="2750553" cy="3429024"/>
          </a:xfrm>
          <a:prstGeom prst="rect">
            <a:avLst/>
          </a:prstGeom>
          <a:noFill/>
        </p:spPr>
      </p:pic>
      <p:sp>
        <p:nvSpPr>
          <p:cNvPr id="11" name="Заголовок 4"/>
          <p:cNvSpPr txBox="1">
            <a:spLocks/>
          </p:cNvSpPr>
          <p:nvPr/>
        </p:nvSpPr>
        <p:spPr bwMode="auto">
          <a:xfrm>
            <a:off x="6357950" y="5715016"/>
            <a:ext cx="2466964" cy="8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err="1" smtClean="0">
                <a:ln>
                  <a:noFill/>
                </a:ln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latin typeface="+mj-lt"/>
                <a:ea typeface="+mj-ea"/>
                <a:cs typeface="+mj-cs"/>
              </a:rPr>
              <a:t>Нікон</a:t>
            </a: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latin typeface="+mj-lt"/>
                <a:ea typeface="+mj-ea"/>
                <a:cs typeface="+mj-cs"/>
              </a:rPr>
              <a:t> Великий Літописець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63" cy="23622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675724"/>
            <a:ext cx="5794803" cy="92447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Друкарські машини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00636"/>
            <a:ext cx="2643206" cy="928694"/>
          </a:xfrm>
        </p:spPr>
        <p:txBody>
          <a:bodyPr/>
          <a:lstStyle/>
          <a:p>
            <a:pPr>
              <a:buNone/>
            </a:pPr>
            <a:r>
              <a:rPr lang="uk-UA" sz="1600" b="1" dirty="0" smtClean="0">
                <a:solidFill>
                  <a:schemeClr val="tx1"/>
                </a:solidFill>
              </a:rPr>
              <a:t>Друкарська машинка </a:t>
            </a:r>
            <a:r>
              <a:rPr lang="en-US" sz="1600" b="1" dirty="0" smtClean="0">
                <a:solidFill>
                  <a:schemeClr val="tx1"/>
                </a:solidFill>
              </a:rPr>
              <a:t>UNDERWOOD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img15.allegroimg.pl/photos/oryginal/19/14/19/58/19141958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71188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img16.allegroimg.pl/photos/oryginal/19/08/25/62/19082562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428868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3428992" y="5643578"/>
            <a:ext cx="264320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Друкарська машинка  Москва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2" name="Picture 6" descr="http://img17.allegroimg.pl/photos/oryginal/19/22/37/40/19223740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285992"/>
            <a:ext cx="2143140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6215074" y="5214950"/>
            <a:ext cx="264320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Друкарська машинка 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7" y="332656"/>
            <a:ext cx="2214563" cy="23622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88640"/>
            <a:ext cx="6964256" cy="184971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  <a:cs typeface="Times New Roman" pitchFamily="18" charset="0"/>
              </a:rPr>
              <a:t>Комп’ютер – найкращий інструмент для підготовки текстів 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  <a:cs typeface="Times New Roman" pitchFamily="18" charset="0"/>
            </a:endParaRPr>
          </a:p>
        </p:txBody>
      </p:sp>
      <p:pic>
        <p:nvPicPr>
          <p:cNvPr id="30724" name="Picture 4" descr="http://odinklik.com/sites/default/files/u52/2011/04/comp-45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29918" y="2161339"/>
            <a:ext cx="6394410" cy="4429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48680"/>
            <a:ext cx="7772400" cy="1737304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Текстовий редактор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програма для створення, перегляду, зміни та друку текстових документі</a:t>
            </a:r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678831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Це вікно програми Блокнот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4541740" cy="390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Рисунок1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4875" y="3573016"/>
            <a:ext cx="2096345" cy="26188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63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160E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текстових процесор</a:t>
            </a:r>
            <a:r>
              <a:rPr lang="uk-UA" dirty="0" smtClean="0">
                <a:solidFill>
                  <a:srgbClr val="160EB2"/>
                </a:solidFill>
              </a:rPr>
              <a:t>ів</a:t>
            </a:r>
            <a:endParaRPr lang="ru-RU" dirty="0">
              <a:solidFill>
                <a:srgbClr val="160EB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99592" y="1322304"/>
            <a:ext cx="7704856" cy="5535697"/>
            <a:chOff x="899592" y="1322304"/>
            <a:chExt cx="7704856" cy="5535697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4692517" y="1322304"/>
              <a:ext cx="3523490" cy="335712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600" dirty="0" err="1" smtClean="0">
                  <a:solidFill>
                    <a:schemeClr val="bg1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OppenOfficeWriter</a:t>
              </a:r>
              <a:endParaRPr lang="ru-RU" sz="2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899592" y="1322305"/>
              <a:ext cx="7704856" cy="5535696"/>
              <a:chOff x="1142976" y="1929083"/>
              <a:chExt cx="6571537" cy="4928917"/>
            </a:xfrm>
          </p:grpSpPr>
          <p:sp>
            <p:nvSpPr>
              <p:cNvPr id="6" name="Puzzle2"/>
              <p:cNvSpPr>
                <a:spLocks noEditPoints="1" noChangeArrowheads="1"/>
              </p:cNvSpPr>
              <p:nvPr/>
            </p:nvSpPr>
            <p:spPr bwMode="auto">
              <a:xfrm>
                <a:off x="4000520" y="4072649"/>
                <a:ext cx="3713993" cy="2642991"/>
              </a:xfrm>
              <a:custGeom>
                <a:avLst/>
                <a:gdLst>
                  <a:gd name="T0" fmla="*/ 1 w 21600"/>
                  <a:gd name="T1" fmla="*/ 855 h 21600"/>
                  <a:gd name="T2" fmla="*/ 346 w 21600"/>
                  <a:gd name="T3" fmla="*/ 1351 h 21600"/>
                  <a:gd name="T4" fmla="*/ 856 w 21600"/>
                  <a:gd name="T5" fmla="*/ 888 h 21600"/>
                  <a:gd name="T6" fmla="*/ 1385 w 21600"/>
                  <a:gd name="T7" fmla="*/ 1353 h 21600"/>
                  <a:gd name="T8" fmla="*/ 1778 w 21600"/>
                  <a:gd name="T9" fmla="*/ 963 h 21600"/>
                  <a:gd name="T10" fmla="*/ 1390 w 21600"/>
                  <a:gd name="T11" fmla="*/ 366 h 21600"/>
                  <a:gd name="T12" fmla="*/ 889 w 21600"/>
                  <a:gd name="T13" fmla="*/ 2 h 21600"/>
                  <a:gd name="T14" fmla="*/ 346 w 21600"/>
                  <a:gd name="T15" fmla="*/ 3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dirty="0" smtClean="0"/>
                  <a:t>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Abi</a:t>
                </a:r>
                <a:r>
                  <a:rPr lang="uk-UA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Word</a:t>
                </a:r>
                <a:endPara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Puzzle4"/>
              <p:cNvSpPr>
                <a:spLocks noEditPoints="1" noChangeArrowheads="1"/>
              </p:cNvSpPr>
              <p:nvPr/>
            </p:nvSpPr>
            <p:spPr bwMode="auto">
              <a:xfrm>
                <a:off x="1357902" y="4215009"/>
                <a:ext cx="2785901" cy="2642991"/>
              </a:xfrm>
              <a:custGeom>
                <a:avLst/>
                <a:gdLst>
                  <a:gd name="T0" fmla="*/ 412 w 21600"/>
                  <a:gd name="T1" fmla="*/ 946 h 21600"/>
                  <a:gd name="T2" fmla="*/ 22 w 21600"/>
                  <a:gd name="T3" fmla="*/ 1382 h 21600"/>
                  <a:gd name="T4" fmla="*/ 571 w 21600"/>
                  <a:gd name="T5" fmla="*/ 1763 h 21600"/>
                  <a:gd name="T6" fmla="*/ 1038 w 21600"/>
                  <a:gd name="T7" fmla="*/ 1367 h 21600"/>
                  <a:gd name="T8" fmla="*/ 693 w 21600"/>
                  <a:gd name="T9" fmla="*/ 889 h 21600"/>
                  <a:gd name="T10" fmla="*/ 1044 w 21600"/>
                  <a:gd name="T11" fmla="*/ 385 h 21600"/>
                  <a:gd name="T12" fmla="*/ 551 w 21600"/>
                  <a:gd name="T13" fmla="*/ 1 h 21600"/>
                  <a:gd name="T14" fmla="*/ 22 w 21600"/>
                  <a:gd name="T15" fmla="*/ 38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 dirty="0"/>
              </a:p>
            </p:txBody>
          </p:sp>
          <p:sp>
            <p:nvSpPr>
              <p:cNvPr id="8" name="Puzzle1"/>
              <p:cNvSpPr>
                <a:spLocks noEditPoints="1" noChangeArrowheads="1"/>
              </p:cNvSpPr>
              <p:nvPr/>
            </p:nvSpPr>
            <p:spPr bwMode="auto">
              <a:xfrm>
                <a:off x="1142976" y="1929083"/>
                <a:ext cx="3600016" cy="2857698"/>
              </a:xfrm>
              <a:custGeom>
                <a:avLst/>
                <a:gdLst>
                  <a:gd name="T0" fmla="*/ 1395 w 21600"/>
                  <a:gd name="T1" fmla="*/ 1026 h 21600"/>
                  <a:gd name="T2" fmla="*/ 1415 w 21600"/>
                  <a:gd name="T3" fmla="*/ 25 h 21600"/>
                  <a:gd name="T4" fmla="*/ 394 w 21600"/>
                  <a:gd name="T5" fmla="*/ 42 h 21600"/>
                  <a:gd name="T6" fmla="*/ 420 w 21600"/>
                  <a:gd name="T7" fmla="*/ 1022 h 21600"/>
                  <a:gd name="T8" fmla="*/ 901 w 21600"/>
                  <a:gd name="T9" fmla="*/ 627 h 21600"/>
                  <a:gd name="T10" fmla="*/ 904 w 21600"/>
                  <a:gd name="T11" fmla="*/ 424 h 21600"/>
                  <a:gd name="T12" fmla="*/ 1800 w 21600"/>
                  <a:gd name="T13" fmla="*/ 487 h 21600"/>
                  <a:gd name="T14" fmla="*/ 5 w 21600"/>
                  <a:gd name="T15" fmla="*/ 48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00232" y="3000372"/>
                <a:ext cx="15716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Microsoft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Word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500166" y="4929198"/>
                <a:ext cx="2562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Corel</a:t>
                </a:r>
                <a:r>
                  <a:rPr lang="en-US" dirty="0" smtClean="0"/>
                  <a:t> Word Perfect</a:t>
                </a:r>
                <a:endParaRPr lang="ru-RU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6773"/>
            <a:ext cx="6768752" cy="87743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Робочі вікна програм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http://biblprog.org.ua/programsimages/abiword/AbiW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064210"/>
            <a:ext cx="4716291" cy="4436467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3203" y="2132856"/>
            <a:ext cx="5833106" cy="419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 descr="http://radikal.ua/data/upload/4efc3/04012/a628f5588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214290"/>
            <a:ext cx="1670738" cy="196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760</TotalTime>
  <Words>610</Words>
  <Application>Microsoft Office PowerPoint</Application>
  <PresentationFormat>Экран (4:3)</PresentationFormat>
  <Paragraphs>121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Текстовий процесор Word для учнів 5 класу</vt:lpstr>
      <vt:lpstr> Мета курсу: </vt:lpstr>
      <vt:lpstr>Дещо з історії…  коли ще не було текстових процесорів</vt:lpstr>
      <vt:lpstr>Рукописні книги</vt:lpstr>
      <vt:lpstr>Друкарські машини</vt:lpstr>
      <vt:lpstr>Комп’ютер – найкращий інструмент для підготовки текстів </vt:lpstr>
      <vt:lpstr>Текстовий редактор – це програма для створення, перегляду, зміни та друку текстових документів</vt:lpstr>
      <vt:lpstr>Приклади текстових процесорів</vt:lpstr>
      <vt:lpstr>Робочі вікна програм</vt:lpstr>
      <vt:lpstr>Текстовий процесор – це потужний текстовий редактор, який може створювати текстові документи, що містять різні об’єкти – малюнки, таблиці, формули, діаграми, тощо…  Розглянемо все це на прикладі роботи програми Microsoft Word</vt:lpstr>
      <vt:lpstr>Вікно програми Microsoft WORD</vt:lpstr>
      <vt:lpstr>Як створити текстовий файл на робочому столі?</vt:lpstr>
      <vt:lpstr>Для завантаження текстового процесору Word існує декілька способів.  </vt:lpstr>
      <vt:lpstr>Презентация PowerPoint</vt:lpstr>
      <vt:lpstr>Змінити  документ - значить виконати</vt:lpstr>
      <vt:lpstr>Введення тексту</vt:lpstr>
      <vt:lpstr>Призначення клавіш:</vt:lpstr>
      <vt:lpstr>Видалення символів</vt:lpstr>
      <vt:lpstr>Правила набору тексту:</vt:lpstr>
      <vt:lpstr>Правила набору тексту:</vt:lpstr>
      <vt:lpstr>Можливості текстового процесора</vt:lpstr>
      <vt:lpstr>Можливості текстового процесора</vt:lpstr>
      <vt:lpstr>Вперед до нових знань!   Дякую за увагу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 of School</dc:title>
  <dc:creator>WIN7XP</dc:creator>
  <cp:lastModifiedBy>Лариса</cp:lastModifiedBy>
  <cp:revision>74</cp:revision>
  <dcterms:created xsi:type="dcterms:W3CDTF">2011-11-07T16:43:15Z</dcterms:created>
  <dcterms:modified xsi:type="dcterms:W3CDTF">2021-10-01T11:20:48Z</dcterms:modified>
</cp:coreProperties>
</file>