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68" r:id="rId5"/>
    <p:sldId id="276" r:id="rId6"/>
    <p:sldId id="297" r:id="rId7"/>
    <p:sldId id="277" r:id="rId8"/>
    <p:sldId id="288" r:id="rId9"/>
    <p:sldId id="313" r:id="rId10"/>
    <p:sldId id="295" r:id="rId11"/>
    <p:sldId id="31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35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37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11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76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3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5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82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03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24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94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56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85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nline.hneu.edu.ua/mod/quiz/view.php?id=11206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apps.org/display?v=p3s6r4d3k20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1200" y="507774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13254" y="507774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43" y="1387797"/>
            <a:ext cx="5318301" cy="4881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1200" y="1064631"/>
            <a:ext cx="6885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</a:rPr>
              <a:t>Дистанційний курс з геометрії 8 клас за розділом:</a:t>
            </a:r>
          </a:p>
          <a:p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</a:rPr>
              <a:t>«Розв'язування прямокутних трикутників»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1200" y="1745305"/>
            <a:ext cx="786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rial Narrow" panose="020B0606020202030204" pitchFamily="34" charset="0"/>
              </a:rPr>
              <a:t>Лошак О.В., Ольховська В.В., Церковна Л.О., вчителі математики ХЗОШ № 153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1200" y="2461276"/>
            <a:ext cx="3573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rgbClr val="000099"/>
                </a:solidFill>
                <a:latin typeface="Arial Black" panose="020B0A04020102020204" pitchFamily="34" charset="0"/>
              </a:rPr>
              <a:t>Заняття № </a:t>
            </a:r>
            <a:r>
              <a:rPr lang="en-US" sz="3600" dirty="0">
                <a:solidFill>
                  <a:srgbClr val="000099"/>
                </a:solidFill>
                <a:latin typeface="Arial Black" panose="020B0A04020102020204" pitchFamily="34" charset="0"/>
              </a:rPr>
              <a:t>7:</a:t>
            </a:r>
            <a:endParaRPr lang="ru-RU" sz="36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1200" y="3998708"/>
            <a:ext cx="59037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rgbClr val="000099"/>
                </a:solidFill>
                <a:latin typeface="Arial Black" panose="020B0A04020102020204" pitchFamily="34" charset="0"/>
              </a:rPr>
              <a:t>«</a:t>
            </a:r>
            <a:r>
              <a:rPr lang="ru-RU" sz="4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Розв’язування</a:t>
            </a:r>
            <a:r>
              <a:rPr lang="ru-RU" sz="4400">
                <a:solidFill>
                  <a:srgbClr val="000099"/>
                </a:solidFill>
                <a:latin typeface="Arial Black" panose="020B0A04020102020204" pitchFamily="34" charset="0"/>
              </a:rPr>
              <a:t> задач</a:t>
            </a:r>
            <a:r>
              <a:rPr lang="uk-UA" sz="4400">
                <a:solidFill>
                  <a:srgbClr val="000099"/>
                </a:solidFill>
                <a:latin typeface="Arial Black" panose="020B0A04020102020204" pitchFamily="34" charset="0"/>
              </a:rPr>
              <a:t>»</a:t>
            </a:r>
            <a:endParaRPr lang="ru-RU" sz="44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200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3575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Домашнє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завдання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3804" y="1625893"/>
            <a:ext cx="1040439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Повторити  § 13, 19-21 (сторінки 128-131, 205-222 підручника «Геометрія 8 клас» (А.П. Єршова, В.В. Голобородько, </a:t>
            </a:r>
          </a:p>
          <a:p>
            <a:pPr algn="ctr"/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С.В. Єршов, О.Ф. </a:t>
            </a:r>
            <a:r>
              <a:rPr lang="uk-UA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Крижановський</a:t>
            </a:r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uk-UA" sz="4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3282" y="4862245"/>
            <a:ext cx="1063823" cy="15344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48000" y="2413338"/>
            <a:ext cx="6096000" cy="4580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648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183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Афоризм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DBBAA-5484-4DD6-826E-96190D6906B0}"/>
              </a:ext>
            </a:extLst>
          </p:cNvPr>
          <p:cNvSpPr txBox="1"/>
          <p:nvPr/>
        </p:nvSpPr>
        <p:spPr>
          <a:xfrm>
            <a:off x="755982" y="1688262"/>
            <a:ext cx="1068003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пізнання законів математики намагайся в першу чергу вивчити мову чисел.</a:t>
            </a:r>
          </a:p>
          <a:p>
            <a:pPr algn="ctr"/>
            <a:endParaRPr lang="uk-UA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Піфагор</a:t>
            </a:r>
          </a:p>
        </p:txBody>
      </p:sp>
    </p:spTree>
    <p:extLst>
      <p:ext uri="{BB962C8B-B14F-4D97-AF65-F5344CB8AC3E}">
        <p14:creationId xmlns:p14="http://schemas.microsoft.com/office/powerpoint/2010/main" val="3665392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230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Цілі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заняття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982" y="1211208"/>
            <a:ext cx="106800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Blip>
                <a:blip r:embed="rId4"/>
              </a:buBlip>
              <a:tabLst>
                <a:tab pos="630555" algn="l"/>
              </a:tabLst>
            </a:pP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 предметних </a:t>
            </a:r>
            <a:r>
              <a:rPr lang="uk-UA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узагальнити й систематизувати знання учнів із розділу «Розв’язування прямокутних трикутників»;</a:t>
            </a:r>
          </a:p>
          <a:p>
            <a:pPr algn="just">
              <a:tabLst>
                <a:tab pos="630555" algn="l"/>
              </a:tabLs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Blip>
                <a:blip r:embed="rId4"/>
              </a:buBlip>
              <a:tabLst>
                <a:tab pos="630555" algn="l"/>
              </a:tabLst>
            </a:pP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 ключових </a:t>
            </a:r>
            <a:r>
              <a:rPr lang="uk-UA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сприяти формуванню здатності аналізувати й узагальнювати інформацію; формувати вміння чітко, лаконічно та зрозуміло формулювати думку; сприяти самовихованню прагнення до вдосконалення результатів своєї діяльності.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Blip>
                <a:blip r:embed="rId4"/>
              </a:buBlip>
              <a:tabLst>
                <a:tab pos="630555" algn="l"/>
              </a:tabLs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768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84617" y="931170"/>
            <a:ext cx="10422763" cy="954107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28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Завдання 1.</a:t>
            </a:r>
            <a:r>
              <a:rPr lang="uk-UA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Знайдіть висоту дерева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MN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основа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якого є недоступною.</a:t>
            </a:r>
            <a:endParaRPr lang="uk-UA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8477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Приклади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розв’язання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оформлення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948933" y="1885277"/>
                <a:ext cx="10294129" cy="42292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uk-UA" sz="2600" b="1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 о з в’ я з а н </a:t>
                </a:r>
                <a:r>
                  <a:rPr lang="uk-UA" sz="2600" b="1" dirty="0" err="1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</a:t>
                </a:r>
                <a:r>
                  <a:rPr lang="uk-UA" sz="26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я.</a:t>
                </a:r>
                <a:endParaRPr lang="ru-RU" sz="2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uk-UA" sz="2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Позначимо на прямій, яка проходить через точку </a:t>
                </a:r>
                <a:r>
                  <a:rPr lang="en-US" sz="2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uk-UA" sz="2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основу дерева, точки </a:t>
                </a:r>
                <a:r>
                  <a:rPr lang="en-US" sz="2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uk-UA" sz="2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та</a:t>
                </a:r>
                <a:r>
                  <a:rPr lang="uk-UA" sz="2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 </a:t>
                </a:r>
                <a:r>
                  <a:rPr lang="uk-UA" sz="2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і виміряємо</a:t>
                </a:r>
                <a:r>
                  <a:rPr lang="uk-UA" sz="2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 </a:t>
                </a:r>
                <a:r>
                  <a:rPr lang="uk-UA" sz="2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та</a:t>
                </a:r>
                <a:r>
                  <a:rPr lang="uk-UA" sz="2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uk-UA" sz="2600" dirty="0"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∠</a:t>
                </a:r>
                <a:r>
                  <a:rPr lang="en-US" sz="2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MAN</a:t>
                </a:r>
                <a:r>
                  <a:rPr lang="uk-UA" sz="2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uk-UA" sz="2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 </a:t>
                </a:r>
                <a:r>
                  <a:rPr lang="uk-UA" sz="2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і</a:t>
                </a:r>
                <a:r>
                  <a:rPr lang="uk-UA" sz="2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uk-UA" sz="2600" dirty="0"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∠</a:t>
                </a:r>
                <a:r>
                  <a:rPr lang="en-US" sz="2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MBN </a:t>
                </a:r>
                <a:r>
                  <a:rPr lang="uk-UA" sz="2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uk-UA" sz="2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β.</a:t>
                </a:r>
                <a:endParaRPr lang="ru-RU" sz="2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uk-UA" sz="2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 У Δ</a:t>
                </a:r>
                <a:r>
                  <a:rPr lang="uk-UA" sz="2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MAN</a:t>
                </a:r>
                <a:r>
                  <a:rPr lang="uk-UA" sz="2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𝐴𝑁</m:t>
                    </m:r>
                    <m:r>
                      <a:rPr lang="ru-RU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num>
                      <m:den>
                        <m:func>
                          <m:funcPr>
                            <m:ctrlPr>
                              <a:rPr lang="ru-RU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6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tg</m:t>
                            </m:r>
                          </m:fName>
                          <m:e>
                            <m:r>
                              <a:rPr lang="ru-RU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ru-RU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ru-RU" sz="26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uk-UA" sz="26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uk-UA" sz="2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У Δ</a:t>
                </a:r>
                <a:r>
                  <a:rPr lang="uk-UA" sz="2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MBN</a:t>
                </a:r>
                <a:r>
                  <a:rPr lang="uk-UA" sz="2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uk-UA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𝐵𝑁</m:t>
                    </m:r>
                    <m:r>
                      <a:rPr lang="ru-RU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num>
                      <m:den>
                        <m:func>
                          <m:funcPr>
                            <m:ctrlPr>
                              <a:rPr lang="ru-RU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6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tg</m:t>
                            </m:r>
                          </m:fName>
                          <m:e>
                            <m:r>
                              <a:rPr lang="ru-RU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func>
                      </m:den>
                    </m:f>
                    <m:r>
                      <a:rPr lang="ru-RU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ru-RU" sz="2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uk-UA" sz="2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3) Оскільки </a:t>
                </a:r>
                <a:r>
                  <a:rPr lang="en-US" sz="2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</a:t>
                </a:r>
                <a:r>
                  <a:rPr lang="uk-UA" sz="2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n-US" sz="2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BN </a:t>
                </a:r>
                <a:r>
                  <a:rPr lang="uk-UA" sz="2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en-US" sz="2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</a:t>
                </a:r>
                <a:r>
                  <a:rPr lang="uk-UA" sz="2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маємо:</a:t>
                </a:r>
                <a:endParaRPr lang="ru-RU" sz="2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ru-RU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num>
                      <m:den>
                        <m:func>
                          <m:funcPr>
                            <m:ctrlPr>
                              <a:rPr lang="ru-RU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6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tg</m:t>
                            </m:r>
                          </m:fName>
                          <m:e>
                            <m:r>
                              <a:rPr lang="ru-RU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func>
                      </m:den>
                    </m:f>
                    <m:r>
                      <a:rPr lang="ru-RU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RU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num>
                      <m:den>
                        <m:func>
                          <m:funcPr>
                            <m:ctrlPr>
                              <a:rPr lang="ru-RU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6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tg</m:t>
                            </m:r>
                          </m:fName>
                          <m:e>
                            <m:r>
                              <a:rPr lang="ru-RU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ru-RU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ru-RU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ru-RU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ru-RU" sz="2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ru-RU" sz="26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tg</m:t>
                                </m:r>
                              </m:fName>
                              <m:e>
                                <m:r>
                                  <a:rPr lang="ru-RU" sz="2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</m:func>
                          </m:den>
                        </m:f>
                        <m:r>
                          <a:rPr lang="ru-RU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ru-RU" sz="2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ru-RU" sz="26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tg</m:t>
                                </m:r>
                              </m:fName>
                              <m:e>
                                <m:r>
                                  <a:rPr lang="ru-RU" sz="2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func>
                          </m:den>
                        </m:f>
                      </m:e>
                    </m:d>
                    <m:r>
                      <a:rPr lang="ru-RU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ru-RU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ru-RU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ru-RU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6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tg</m:t>
                            </m:r>
                          </m:fName>
                          <m:e>
                            <m:r>
                              <a:rPr lang="ru-RU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ru-RU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ru-RU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6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tg</m:t>
                            </m:r>
                          </m:fName>
                          <m:e>
                            <m:r>
                              <a:rPr lang="ru-RU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ru-RU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6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tg</m:t>
                            </m:r>
                          </m:fName>
                          <m:e>
                            <m:r>
                              <a:rPr lang="ru-RU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ru-RU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ru-RU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6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tg</m:t>
                            </m:r>
                          </m:fName>
                          <m:e>
                            <m:r>
                              <a:rPr lang="ru-RU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func>
                      </m:den>
                    </m:f>
                    <m:r>
                      <a:rPr lang="ru-RU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ru-RU" sz="26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sz="2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uk-UA" sz="2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Звідки </a:t>
                </a:r>
                <a14:m>
                  <m:oMath xmlns:m="http://schemas.openxmlformats.org/officeDocument/2006/math">
                    <m:r>
                      <a:rPr lang="ru-RU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ru-RU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∙ </m:t>
                        </m:r>
                        <m:func>
                          <m:funcPr>
                            <m:ctrlPr>
                              <a:rPr lang="ru-RU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6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tg</m:t>
                            </m:r>
                          </m:fName>
                          <m:e>
                            <m:r>
                              <a:rPr lang="ru-RU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ru-RU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∙ </m:t>
                        </m:r>
                        <m:func>
                          <m:funcPr>
                            <m:ctrlPr>
                              <a:rPr lang="ru-RU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6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tg</m:t>
                            </m:r>
                          </m:fName>
                          <m:e>
                            <m:r>
                              <a:rPr lang="ru-RU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ru-RU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6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tg</m:t>
                            </m:r>
                          </m:fName>
                          <m:e>
                            <m:r>
                              <a:rPr lang="ru-RU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ru-RU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ru-RU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6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tg</m:t>
                            </m:r>
                          </m:fName>
                          <m:e>
                            <m:r>
                              <a:rPr lang="ru-RU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func>
                      </m:den>
                    </m:f>
                  </m:oMath>
                </a14:m>
                <a:r>
                  <a:rPr lang="uk-UA" sz="2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spcAft>
                    <a:spcPts val="0"/>
                  </a:spcAft>
                </a:pPr>
                <a:r>
                  <a:rPr lang="uk-UA" sz="26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і д п о в і д ь. </a:t>
                </a:r>
                <a14:m>
                  <m:oMath xmlns:m="http://schemas.openxmlformats.org/officeDocument/2006/math">
                    <m:r>
                      <a:rPr lang="ru-RU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ru-RU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∙ </m:t>
                        </m:r>
                        <m:func>
                          <m:funcPr>
                            <m:ctrlPr>
                              <a:rPr lang="ru-RU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6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tg</m:t>
                            </m:r>
                          </m:fName>
                          <m:e>
                            <m:r>
                              <a:rPr lang="ru-RU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ru-RU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∙ </m:t>
                        </m:r>
                        <m:func>
                          <m:funcPr>
                            <m:ctrlPr>
                              <a:rPr lang="ru-RU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6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tg</m:t>
                            </m:r>
                          </m:fName>
                          <m:e>
                            <m:r>
                              <a:rPr lang="ru-RU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ru-RU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6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tg</m:t>
                            </m:r>
                          </m:fName>
                          <m:e>
                            <m:r>
                              <a:rPr lang="ru-RU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ru-RU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ru-RU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6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tg</m:t>
                            </m:r>
                          </m:fName>
                          <m:e>
                            <m:r>
                              <a:rPr lang="ru-RU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func>
                      </m:den>
                    </m:f>
                  </m:oMath>
                </a14:m>
                <a:endParaRPr lang="ru-RU" sz="2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933" y="1885277"/>
                <a:ext cx="10294129" cy="4229235"/>
              </a:xfrm>
              <a:prstGeom prst="rect">
                <a:avLst/>
              </a:prstGeom>
              <a:blipFill>
                <a:blip r:embed="rId4"/>
                <a:stretch>
                  <a:fillRect l="-1066" t="-1441" r="-11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3" t="20322" r="3739" b="40094"/>
          <a:stretch/>
        </p:blipFill>
        <p:spPr bwMode="auto">
          <a:xfrm>
            <a:off x="8644528" y="2839384"/>
            <a:ext cx="2662850" cy="23249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56103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884617" y="2316165"/>
                <a:ext cx="10422763" cy="3973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uk-UA" sz="24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 о з в’ я з а н </a:t>
                </a:r>
                <a:r>
                  <a:rPr lang="uk-UA" sz="2400" b="1" dirty="0" err="1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</a:t>
                </a:r>
                <a:r>
                  <a:rPr lang="uk-UA" sz="24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я</a:t>
                </a:r>
                <a:r>
                  <a:rPr lang="uk-UA" sz="2400" b="1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4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uk-UA" sz="2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Розглянемо рівнобічну трапецію </a:t>
                </a:r>
                <a:r>
                  <a:rPr lang="en-US" sz="24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ABCD</a:t>
                </a:r>
                <a:r>
                  <a:rPr lang="uk-UA" sz="2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uk-UA" sz="2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у якій </a:t>
                </a:r>
                <a:r>
                  <a:rPr lang="en-US" sz="24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AD</a:t>
                </a:r>
                <a:r>
                  <a:rPr lang="uk-UA" sz="24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||</a:t>
                </a:r>
                <a:r>
                  <a:rPr lang="en-US" sz="24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BC</a:t>
                </a:r>
                <a:r>
                  <a:rPr lang="uk-UA" sz="24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AD</a:t>
                </a:r>
                <a:r>
                  <a:rPr lang="uk-UA" sz="24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=68 </a:t>
                </a:r>
                <a:r>
                  <a:rPr lang="uk-UA" sz="2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</a:t>
                </a:r>
                <a:r>
                  <a:rPr lang="uk-UA" sz="24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BC</a:t>
                </a:r>
                <a:r>
                  <a:rPr lang="uk-UA" sz="24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=60 </a:t>
                </a:r>
                <a:r>
                  <a:rPr lang="uk-UA" sz="2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</a:t>
                </a:r>
                <a:r>
                  <a:rPr lang="uk-UA" sz="24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uk-UA" sz="2400" dirty="0" smtClean="0"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uk-UA" sz="24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uk-UA" sz="2400" dirty="0" smtClean="0"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uk-UA" sz="24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uk-UA" sz="2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60°</a:t>
                </a:r>
                <a:r>
                  <a:rPr lang="uk-UA" sz="24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uk-UA" sz="2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uk-UA" sz="2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Проведемо висоти </a:t>
                </a:r>
                <a:r>
                  <a:rPr lang="en-US" sz="24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BH</a:t>
                </a:r>
                <a:r>
                  <a:rPr lang="uk-UA" sz="2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і </a:t>
                </a:r>
                <a:r>
                  <a:rPr lang="en-US" sz="24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CF</a:t>
                </a:r>
                <a:r>
                  <a:rPr lang="uk-UA" sz="2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Оскільки </a:t>
                </a:r>
                <a:r>
                  <a:rPr lang="en-US" sz="24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BC</a:t>
                </a:r>
                <a:r>
                  <a:rPr lang="uk-UA" sz="24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HF </a:t>
                </a:r>
                <a:endParaRPr lang="uk-UA" sz="2400" i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uk-UA" sz="2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і </a:t>
                </a:r>
                <a:r>
                  <a:rPr lang="en-US" sz="24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AH</a:t>
                </a:r>
                <a:r>
                  <a:rPr lang="uk-UA" sz="24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FD</a:t>
                </a:r>
                <a:r>
                  <a:rPr lang="en-US" sz="2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uk-UA" sz="2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(доведіть це самостійно), то 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en-US" sz="24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AH </a:t>
                </a:r>
                <a:r>
                  <a:rPr lang="uk-UA" sz="24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FD </a:t>
                </a:r>
                <a:r>
                  <a:rPr lang="uk-UA" sz="24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uk-UA" sz="2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(68 – 60) : 2 = 4 (м). </a:t>
                </a:r>
                <a:endParaRPr lang="ru-RU" sz="24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uk-UA" sz="2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У </a:t>
                </a:r>
                <a:r>
                  <a:rPr lang="uk-UA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трикутнику 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ABH </a:t>
                </a:r>
                <a:r>
                  <a:rPr lang="uk-UA" sz="2400" dirty="0"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∠</a:t>
                </a:r>
                <a:r>
                  <a:rPr lang="en-US" sz="2400" i="1" dirty="0"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H </a:t>
                </a:r>
                <a:r>
                  <a:rPr lang="ru-RU" sz="2400" i="1" dirty="0"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= </a:t>
                </a:r>
                <a:r>
                  <a:rPr lang="uk-UA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90°</a:t>
                </a:r>
                <a:r>
                  <a:rPr lang="ru-RU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uk-UA" sz="2400" dirty="0"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∠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uk-UA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uk-UA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60°</a:t>
                </a:r>
                <a:r>
                  <a:rPr lang="ru-RU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AH </a:t>
                </a:r>
                <a:r>
                  <a:rPr lang="ru-RU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:r>
                  <a:rPr lang="uk-UA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</a:t>
                </a:r>
                <a:r>
                  <a:rPr lang="ru-RU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</a:t>
                </a:r>
                <a:endParaRPr lang="ru-RU" sz="24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uk-UA" sz="2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Оскільки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tg</m:t>
                        </m:r>
                      </m:fName>
                      <m:e>
                        <m:r>
                          <a:rPr lang="uk-UA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func>
                    <m:r>
                      <a:rPr lang="ru-RU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𝐵𝐻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𝐴𝐻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uk-UA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то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𝐵𝐻</m:t>
                    </m:r>
                    <m:r>
                      <a:rPr lang="ru-RU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𝐴𝐻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tg</m:t>
                        </m:r>
                      </m:fName>
                      <m:e>
                        <m:r>
                          <a:rPr lang="uk-UA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uk-UA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тобто </a:t>
                </a:r>
                <a:endParaRPr lang="uk-UA" sz="2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𝐵𝐻</m:t>
                    </m:r>
                    <m:r>
                      <a:rPr lang="ru-RU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tg</m:t>
                        </m:r>
                      </m:fName>
                      <m:e>
                        <m:r>
                          <a:rPr lang="uk-UA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60°</m:t>
                        </m:r>
                      </m:e>
                    </m:func>
                    <m:r>
                      <a:rPr lang="ru-RU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ru-RU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≈6,93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(м</a:t>
                </a:r>
                <a:r>
                  <a:rPr lang="uk-UA" sz="2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uk-UA" sz="2400" b="1" dirty="0" smtClean="0">
                  <a:solidFill>
                    <a:srgbClr val="008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r"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uk-UA" sz="2400" b="1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</a:t>
                </a:r>
                <a:r>
                  <a:rPr lang="uk-UA" sz="24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і д п о в і д ь. </a:t>
                </a:r>
                <a14:m>
                  <m:oMath xmlns:m="http://schemas.openxmlformats.org/officeDocument/2006/math">
                    <m:r>
                      <a:rPr lang="uk-UA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uk-UA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6,93 м</a:t>
                </a:r>
                <a:r>
                  <a:rPr lang="uk-UA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17" y="2316165"/>
                <a:ext cx="10422763" cy="3973652"/>
              </a:xfrm>
              <a:prstGeom prst="rect">
                <a:avLst/>
              </a:prstGeom>
              <a:blipFill>
                <a:blip r:embed="rId4"/>
                <a:stretch>
                  <a:fillRect l="-877" t="-1380" r="-936" b="-2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84617" y="931170"/>
            <a:ext cx="10422763" cy="1384995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28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Завдання 2.</a:t>
            </a:r>
            <a:r>
              <a:rPr lang="uk-UA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Насип шосейної дороги (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мал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2) має ширину 60 м у верхній частині і 68 м у нижній частині. Знайдіть висоту насипу, якщо кути нахилу укосів до горизонту дорівнюють 60°.</a:t>
            </a:r>
            <a:endParaRPr lang="uk-UA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8477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Приклади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розв’язання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оформлення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2CE5655-22C0-4F14-BEF7-BCDAD64D0A73}"/>
              </a:ext>
            </a:extLst>
          </p:cNvPr>
          <p:cNvPicPr/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26152" y="3140794"/>
            <a:ext cx="2904503" cy="183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52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84617" y="1554988"/>
            <a:ext cx="10422763" cy="3254352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28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3.</a:t>
            </a:r>
            <a:r>
              <a:rPr lang="uk-UA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Із 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таборуодночасно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вийшли дві групи туристів. Одна з них рухалася в сторону на захід, а друга – на південь. Через дві години відстань між ними становила 10 км. Із якою швидкість рухались групи туристів, якщо швидкість однієї з них становить 75% швидкості другої?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7457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самостійного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опрацювання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736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84617" y="1362290"/>
            <a:ext cx="10422763" cy="1962204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28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4.</a:t>
            </a:r>
            <a:r>
              <a:rPr lang="uk-UA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Тінь від вертикальної жердини, висота якої дорівнює 5 м, становить 3 м. виразіть у градусах висоту Сонця над горизонтом.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7457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самостійного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опрацювання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1F2E128-D058-418E-BF55-576112A0C768}"/>
              </a:ext>
            </a:extLst>
          </p:cNvPr>
          <p:cNvSpPr/>
          <p:nvPr/>
        </p:nvSpPr>
        <p:spPr>
          <a:xfrm>
            <a:off x="884616" y="4076336"/>
            <a:ext cx="10422763" cy="1315873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5.</a:t>
            </a:r>
            <a:r>
              <a:rPr lang="uk-UA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Із листа фанери, який має форму прямокутника зі сторонами 6 см і 8 см, відрізали ромб. Знайдіть периметр ромба.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63100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7457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самостійного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опрацювання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0168B0-C2AE-4B3B-9ADA-E4D2E62581B1}"/>
              </a:ext>
            </a:extLst>
          </p:cNvPr>
          <p:cNvSpPr/>
          <p:nvPr/>
        </p:nvSpPr>
        <p:spPr>
          <a:xfrm>
            <a:off x="4094489" y="784310"/>
            <a:ext cx="4003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</a:t>
            </a:r>
            <a:r>
              <a:rPr lang="uk-UA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себе</a:t>
            </a:r>
            <a:endParaRPr lang="ru-RU" sz="4000" dirty="0">
              <a:solidFill>
                <a:srgbClr val="660066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853773-9A78-4841-9EE3-5C6B9E0CEB1C}"/>
              </a:ext>
            </a:extLst>
          </p:cNvPr>
          <p:cNvSpPr/>
          <p:nvPr/>
        </p:nvSpPr>
        <p:spPr>
          <a:xfrm>
            <a:off x="884618" y="2243523"/>
            <a:ext cx="10422763" cy="646331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Завдання </a:t>
            </a:r>
            <a:r>
              <a:rPr lang="en-US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uk-UA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uk-UA" sz="36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600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3 км/год, 4 км/год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B683EA69-ACDB-4E1D-8346-978AEAD82E3B}"/>
                  </a:ext>
                </a:extLst>
              </p:cNvPr>
              <p:cNvSpPr/>
              <p:nvPr/>
            </p:nvSpPr>
            <p:spPr>
              <a:xfrm>
                <a:off x="884618" y="3455756"/>
                <a:ext cx="10422763" cy="646331"/>
              </a:xfrm>
              <a:prstGeom prst="rect">
                <a:avLst/>
              </a:prstGeom>
              <a:solidFill>
                <a:srgbClr val="CCFF99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k-UA" sz="3600" b="1" u="sng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Завдання </a:t>
                </a:r>
                <a:r>
                  <a:rPr lang="en-US" sz="3600" b="1" u="sng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6</a:t>
                </a:r>
                <a:r>
                  <a:rPr lang="uk-UA" sz="3600" b="1" u="sng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uk-UA" sz="36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uk-UA" sz="36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uk-UA" sz="3600" b="0" i="0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59</m:t>
                    </m:r>
                    <m:r>
                      <m:rPr>
                        <m:nor/>
                      </m:rPr>
                      <a:rPr lang="uk-UA" sz="36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uk-UA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B683EA69-ACDB-4E1D-8346-978AEAD82E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18" y="3455756"/>
                <a:ext cx="10422763" cy="646331"/>
              </a:xfrm>
              <a:prstGeom prst="rect">
                <a:avLst/>
              </a:prstGeom>
              <a:blipFill>
                <a:blip r:embed="rId4"/>
                <a:stretch>
                  <a:fillRect l="-1754" t="-16038" b="-339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98B4AD70-CBD8-437B-BB3F-876EE992FBE5}"/>
                  </a:ext>
                </a:extLst>
              </p:cNvPr>
              <p:cNvSpPr/>
              <p:nvPr/>
            </p:nvSpPr>
            <p:spPr>
              <a:xfrm>
                <a:off x="884618" y="4692204"/>
                <a:ext cx="10422763" cy="646331"/>
              </a:xfrm>
              <a:prstGeom prst="rect">
                <a:avLst/>
              </a:prstGeom>
              <a:solidFill>
                <a:srgbClr val="CCFF99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k-UA" sz="3600" b="1" u="sng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Завдання </a:t>
                </a:r>
                <a:r>
                  <a:rPr lang="en-US" sz="3600" b="1" u="sng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7</a:t>
                </a:r>
                <a:r>
                  <a:rPr lang="uk-UA" sz="3600" b="1" u="sng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uk-UA" sz="36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uk-UA" sz="36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 см</m:t>
                    </m:r>
                    <m:r>
                      <a:rPr lang="uk-UA" sz="3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uk-UA" sz="36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uk-UA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98B4AD70-CBD8-437B-BB3F-876EE992FB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18" y="4692204"/>
                <a:ext cx="10422763" cy="646331"/>
              </a:xfrm>
              <a:prstGeom prst="rect">
                <a:avLst/>
              </a:prstGeom>
              <a:blipFill>
                <a:blip r:embed="rId5"/>
                <a:stretch>
                  <a:fillRect l="-1754" t="-16038" b="-339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9578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3486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Самостійна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робота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3804" y="1286425"/>
            <a:ext cx="104043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>
                <a:latin typeface="Times New Roman" panose="02020603050405020304" pitchFamily="18" charset="0"/>
              </a:rPr>
              <a:t>Для більш якісного засвоєння матеріалу пройдіть тест за посиланням </a:t>
            </a:r>
            <a:endParaRPr lang="uk-UA" sz="4400" dirty="0"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325" y="3158957"/>
            <a:ext cx="4705350" cy="10096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43656" y="4540987"/>
            <a:ext cx="6704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https://online.hneu.edu.ua/mod/quiz/view.php?id=11206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175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3785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Інтерактивна вправа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983" y="723953"/>
            <a:ext cx="10680034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Хто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хоче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стати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мільйонером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?»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6196" y="1393495"/>
            <a:ext cx="7599600" cy="43186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9348" y="5634663"/>
            <a:ext cx="9233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learningapps.org/display?v=p3s6r4d3k20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969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511</Words>
  <Application>Microsoft Office PowerPoint</Application>
  <PresentationFormat>Широкоэкранный</PresentationFormat>
  <Paragraphs>53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Arial Narrow</vt:lpstr>
      <vt:lpstr>Calibri</vt:lpstr>
      <vt:lpstr>Calibri Light</vt:lpstr>
      <vt:lpstr>Cambria Math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ILYA</dc:creator>
  <cp:lastModifiedBy>valentina</cp:lastModifiedBy>
  <cp:revision>12</cp:revision>
  <dcterms:created xsi:type="dcterms:W3CDTF">2020-09-18T16:35:27Z</dcterms:created>
  <dcterms:modified xsi:type="dcterms:W3CDTF">2020-10-06T20:40:05Z</dcterms:modified>
</cp:coreProperties>
</file>