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1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3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9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01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68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73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2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21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2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7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9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1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28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7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ECF5EB-4CBB-46F0-B587-C8804B70F68A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2442F5-36E5-49EA-B443-F7938E1D9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51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571500"/>
            <a:ext cx="9966960" cy="2743200"/>
          </a:xfrm>
        </p:spPr>
        <p:txBody>
          <a:bodyPr/>
          <a:lstStyle/>
          <a:p>
            <a:r>
              <a:rPr lang="de-DE" sz="5400" b="1" dirty="0" smtClean="0">
                <a:solidFill>
                  <a:srgbClr val="FF0000"/>
                </a:solidFill>
              </a:rPr>
              <a:t>Aktivitäten in der Schule</a:t>
            </a:r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94" y="1925677"/>
            <a:ext cx="6615906" cy="426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0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12" y="355600"/>
            <a:ext cx="11304588" cy="5367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800" b="1" dirty="0" smtClean="0">
                <a:solidFill>
                  <a:srgbClr val="FF0000"/>
                </a:solidFill>
              </a:rPr>
              <a:t>Nehmen- </a:t>
            </a:r>
            <a:r>
              <a:rPr lang="de-DE" sz="4800" b="1" dirty="0" smtClean="0">
                <a:solidFill>
                  <a:srgbClr val="002060"/>
                </a:solidFill>
              </a:rPr>
              <a:t>nimm! </a:t>
            </a:r>
            <a:endParaRPr lang="de-DE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nehmt</a:t>
            </a: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</a:p>
          <a:p>
            <a:pPr marL="0" indent="0">
              <a:buNone/>
            </a:pPr>
            <a:r>
              <a:rPr lang="de-DE" sz="4800" b="1" dirty="0" smtClean="0">
                <a:solidFill>
                  <a:schemeClr val="bg1"/>
                </a:solidFill>
              </a:rPr>
              <a:t>Nehmen Sie bitte!</a:t>
            </a:r>
          </a:p>
          <a:p>
            <a:pPr marL="0" indent="0">
              <a:buNone/>
            </a:pPr>
            <a:r>
              <a:rPr lang="de-DE" sz="4800" b="1" dirty="0" smtClean="0">
                <a:solidFill>
                  <a:srgbClr val="FF0000"/>
                </a:solidFill>
              </a:rPr>
              <a:t>Herausnehmen- </a:t>
            </a:r>
            <a:r>
              <a:rPr lang="de-DE" sz="4800" b="1" dirty="0" smtClean="0">
                <a:solidFill>
                  <a:srgbClr val="002060"/>
                </a:solidFill>
              </a:rPr>
              <a:t>nimm heraus! </a:t>
            </a:r>
            <a:endParaRPr lang="de-DE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Nehmt </a:t>
            </a: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heraus</a:t>
            </a: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800" b="1" dirty="0" smtClean="0">
                <a:solidFill>
                  <a:schemeClr val="bg1"/>
                </a:solidFill>
              </a:rPr>
              <a:t>Nehmen Sie bitte heraus!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95300"/>
            <a:ext cx="10669588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/>
              <a:t>Geben</a:t>
            </a:r>
            <a:r>
              <a:rPr lang="en-US" sz="5400" dirty="0" smtClean="0"/>
              <a:t> -  </a:t>
            </a:r>
            <a:r>
              <a:rPr lang="en-US" sz="5400" b="1" dirty="0" err="1" smtClean="0">
                <a:solidFill>
                  <a:srgbClr val="FF0000"/>
                </a:solidFill>
              </a:rPr>
              <a:t>gib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dein</a:t>
            </a:r>
            <a:r>
              <a:rPr lang="en-US" sz="5400" b="1" dirty="0" smtClean="0">
                <a:solidFill>
                  <a:srgbClr val="FF0000"/>
                </a:solidFill>
              </a:rPr>
              <a:t> Heft!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Gebt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dein</a:t>
            </a:r>
            <a:r>
              <a:rPr lang="en-US" sz="5400" b="1" dirty="0" smtClean="0">
                <a:solidFill>
                  <a:srgbClr val="002060"/>
                </a:solidFill>
              </a:rPr>
              <a:t> Heft!</a:t>
            </a:r>
            <a:r>
              <a:rPr lang="en-US" sz="5400" dirty="0" smtClean="0"/>
              <a:t> </a:t>
            </a:r>
          </a:p>
          <a:p>
            <a:pPr marL="0" indent="0">
              <a:buNone/>
            </a:pP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Geben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Sie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bitte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ein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Heft!</a:t>
            </a:r>
            <a:endParaRPr lang="uk-UA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330200"/>
            <a:ext cx="11506200" cy="604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</a:rPr>
              <a:t>    Übung macht den Meister!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bg1"/>
                </a:solidFill>
              </a:rPr>
              <a:t>Ich möchte malen. - </a:t>
            </a:r>
            <a:r>
              <a:rPr lang="de-DE" sz="3600" b="1" dirty="0" smtClean="0">
                <a:solidFill>
                  <a:srgbClr val="FF0000"/>
                </a:solidFill>
              </a:rPr>
              <a:t>Gib</a:t>
            </a:r>
            <a:r>
              <a:rPr lang="de-DE" sz="3600" b="1" dirty="0" smtClean="0">
                <a:solidFill>
                  <a:schemeClr val="bg1"/>
                </a:solidFill>
              </a:rPr>
              <a:t> mir ein Blatt Papier!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bg1"/>
                </a:solidFill>
              </a:rPr>
              <a:t>Er möchte schreiben.  - </a:t>
            </a:r>
            <a:r>
              <a:rPr lang="de-DE" sz="3600" b="1" dirty="0" smtClean="0">
                <a:solidFill>
                  <a:srgbClr val="FF0000"/>
                </a:solidFill>
              </a:rPr>
              <a:t>Nimm</a:t>
            </a:r>
            <a:r>
              <a:rPr lang="de-DE" sz="3600" b="1" dirty="0" smtClean="0">
                <a:solidFill>
                  <a:schemeClr val="bg1"/>
                </a:solidFill>
              </a:rPr>
              <a:t> den Kuli!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bg1"/>
                </a:solidFill>
              </a:rPr>
              <a:t>Wo ist das Lineal?- </a:t>
            </a:r>
            <a:r>
              <a:rPr lang="de-DE" sz="3600" b="1" dirty="0" smtClean="0">
                <a:solidFill>
                  <a:srgbClr val="FF0000"/>
                </a:solidFill>
              </a:rPr>
              <a:t>Nimm</a:t>
            </a:r>
            <a:r>
              <a:rPr lang="de-DE" sz="3600" b="1" dirty="0" smtClean="0">
                <a:solidFill>
                  <a:schemeClr val="bg1"/>
                </a:solidFill>
              </a:rPr>
              <a:t> das Lineal </a:t>
            </a:r>
            <a:r>
              <a:rPr lang="de-DE" sz="3600" b="1" dirty="0" smtClean="0">
                <a:solidFill>
                  <a:srgbClr val="FF0000"/>
                </a:solidFill>
              </a:rPr>
              <a:t>heraus</a:t>
            </a:r>
            <a:r>
              <a:rPr lang="de-DE" sz="3600" b="1" dirty="0" smtClean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bg1"/>
                </a:solidFill>
              </a:rPr>
              <a:t>Ich möchte lesen.- ______________!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bg1"/>
                </a:solidFill>
              </a:rPr>
              <a:t>Ich möchte rechnen. -__________________!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5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b="1" dirty="0" smtClean="0">
                <a:solidFill>
                  <a:srgbClr val="FF0000"/>
                </a:solidFill>
              </a:rPr>
              <a:t>Viel Spaß beim Lernen!</a:t>
            </a:r>
            <a:endParaRPr lang="uk-UA" sz="8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03" y="2782888"/>
            <a:ext cx="4576071" cy="303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2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762000"/>
            <a:ext cx="10317371" cy="5588000"/>
          </a:xfrm>
        </p:spPr>
        <p:txBody>
          <a:bodyPr>
            <a:normAutofit fontScale="85000" lnSpcReduction="20000"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Повтори правило!</a:t>
            </a:r>
          </a:p>
          <a:p>
            <a:r>
              <a:rPr lang="de-DE" sz="6600" b="1" dirty="0" smtClean="0">
                <a:solidFill>
                  <a:srgbClr val="002060"/>
                </a:solidFill>
              </a:rPr>
              <a:t>Ich mal</a:t>
            </a:r>
            <a:r>
              <a:rPr lang="de-DE" sz="6600" b="1" dirty="0" smtClean="0">
                <a:solidFill>
                  <a:srgbClr val="FF0000"/>
                </a:solidFill>
              </a:rPr>
              <a:t>e</a:t>
            </a:r>
            <a:r>
              <a:rPr lang="de-DE" sz="6600" b="1" dirty="0" smtClean="0">
                <a:solidFill>
                  <a:srgbClr val="002060"/>
                </a:solidFill>
              </a:rPr>
              <a:t>        wir mal</a:t>
            </a:r>
            <a:r>
              <a:rPr lang="de-DE" sz="66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6600" b="1" dirty="0" smtClean="0">
                <a:solidFill>
                  <a:srgbClr val="002060"/>
                </a:solidFill>
              </a:rPr>
              <a:t>Du mal</a:t>
            </a:r>
            <a:r>
              <a:rPr lang="de-DE" sz="6600" b="1" dirty="0" smtClean="0">
                <a:solidFill>
                  <a:srgbClr val="FF0000"/>
                </a:solidFill>
              </a:rPr>
              <a:t>st</a:t>
            </a:r>
            <a:r>
              <a:rPr lang="de-DE" sz="6600" b="1" dirty="0" smtClean="0">
                <a:solidFill>
                  <a:srgbClr val="002060"/>
                </a:solidFill>
              </a:rPr>
              <a:t>        ihr mal</a:t>
            </a:r>
            <a:r>
              <a:rPr lang="de-DE" sz="66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6600" b="1" dirty="0" smtClean="0">
                <a:solidFill>
                  <a:srgbClr val="002060"/>
                </a:solidFill>
              </a:rPr>
              <a:t>Er</a:t>
            </a:r>
          </a:p>
          <a:p>
            <a:r>
              <a:rPr lang="de-DE" sz="6600" b="1" dirty="0" smtClean="0">
                <a:solidFill>
                  <a:srgbClr val="002060"/>
                </a:solidFill>
              </a:rPr>
              <a:t>Sie mal</a:t>
            </a:r>
            <a:r>
              <a:rPr lang="de-DE" sz="6600" b="1" dirty="0" smtClean="0">
                <a:solidFill>
                  <a:srgbClr val="FF0000"/>
                </a:solidFill>
              </a:rPr>
              <a:t>t </a:t>
            </a:r>
            <a:r>
              <a:rPr lang="de-DE" sz="6600" b="1" dirty="0" smtClean="0">
                <a:solidFill>
                  <a:srgbClr val="002060"/>
                </a:solidFill>
              </a:rPr>
              <a:t>        sie mal</a:t>
            </a:r>
            <a:r>
              <a:rPr lang="de-DE" sz="66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6600" b="1" dirty="0" smtClean="0">
                <a:solidFill>
                  <a:srgbClr val="002060"/>
                </a:solidFill>
              </a:rPr>
              <a:t>es</a:t>
            </a:r>
            <a:endParaRPr lang="uk-UA" sz="6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2957">
            <a:off x="9309101" y="2544764"/>
            <a:ext cx="2565400" cy="144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0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647700"/>
            <a:ext cx="11506200" cy="6008368"/>
          </a:xfrm>
        </p:spPr>
        <p:txBody>
          <a:bodyPr>
            <a:normAutofit lnSpcReduction="10000"/>
          </a:bodyPr>
          <a:lstStyle/>
          <a:p>
            <a:r>
              <a:rPr lang="de-DE" sz="5400" b="1" dirty="0" smtClean="0">
                <a:solidFill>
                  <a:srgbClr val="002060"/>
                </a:solidFill>
              </a:rPr>
              <a:t>Lesen  </a:t>
            </a:r>
            <a:r>
              <a:rPr lang="de-DE" sz="3000" b="1" dirty="0" smtClean="0">
                <a:solidFill>
                  <a:srgbClr val="002060"/>
                </a:solidFill>
              </a:rPr>
              <a:t>( </a:t>
            </a:r>
            <a:r>
              <a:rPr lang="uk-UA" sz="3000" b="1" dirty="0" smtClean="0">
                <a:solidFill>
                  <a:srgbClr val="002060"/>
                </a:solidFill>
              </a:rPr>
              <a:t>зверни увагу на зміну кореневої голосної)</a:t>
            </a:r>
            <a:endParaRPr lang="de-DE" sz="3000" b="1" dirty="0" smtClean="0">
              <a:solidFill>
                <a:srgbClr val="002060"/>
              </a:solidFill>
            </a:endParaRPr>
          </a:p>
          <a:p>
            <a:r>
              <a:rPr lang="de-DE" sz="5400" b="1" dirty="0" smtClean="0">
                <a:solidFill>
                  <a:srgbClr val="002060"/>
                </a:solidFill>
              </a:rPr>
              <a:t>Ich les</a:t>
            </a:r>
            <a:r>
              <a:rPr lang="de-DE" sz="5400" b="1" dirty="0" smtClean="0">
                <a:solidFill>
                  <a:srgbClr val="FF0000"/>
                </a:solidFill>
              </a:rPr>
              <a:t>e </a:t>
            </a:r>
            <a:r>
              <a:rPr lang="de-DE" sz="5400" b="1" dirty="0" smtClean="0">
                <a:solidFill>
                  <a:srgbClr val="002060"/>
                </a:solidFill>
              </a:rPr>
              <a:t>      wir les</a:t>
            </a:r>
            <a:r>
              <a:rPr lang="de-DE" sz="54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Du l</a:t>
            </a:r>
            <a:r>
              <a:rPr lang="de-DE" sz="5400" b="1" dirty="0" smtClean="0">
                <a:solidFill>
                  <a:srgbClr val="FFFF00"/>
                </a:solidFill>
              </a:rPr>
              <a:t>ie</a:t>
            </a:r>
            <a:r>
              <a:rPr lang="de-DE" sz="5400" b="1" dirty="0" smtClean="0">
                <a:solidFill>
                  <a:srgbClr val="FF0000"/>
                </a:solidFill>
              </a:rPr>
              <a:t>st </a:t>
            </a:r>
            <a:r>
              <a:rPr lang="de-DE" sz="5400" b="1" dirty="0" smtClean="0">
                <a:solidFill>
                  <a:srgbClr val="002060"/>
                </a:solidFill>
              </a:rPr>
              <a:t>      ihr les</a:t>
            </a:r>
            <a:r>
              <a:rPr lang="de-DE" sz="54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Er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Sie l</a:t>
            </a:r>
            <a:r>
              <a:rPr lang="de-DE" sz="5400" b="1" dirty="0" smtClean="0">
                <a:solidFill>
                  <a:srgbClr val="FFFF00"/>
                </a:solidFill>
              </a:rPr>
              <a:t>ie</a:t>
            </a:r>
            <a:r>
              <a:rPr lang="de-DE" sz="5400" b="1" dirty="0" smtClean="0">
                <a:solidFill>
                  <a:srgbClr val="002060"/>
                </a:solidFill>
              </a:rPr>
              <a:t>s</a:t>
            </a:r>
            <a:r>
              <a:rPr lang="de-DE" sz="5400" b="1" dirty="0" smtClean="0">
                <a:solidFill>
                  <a:srgbClr val="FF0000"/>
                </a:solidFill>
              </a:rPr>
              <a:t>t</a:t>
            </a:r>
            <a:r>
              <a:rPr lang="de-DE" sz="5400" b="1" dirty="0" smtClean="0">
                <a:solidFill>
                  <a:srgbClr val="002060"/>
                </a:solidFill>
              </a:rPr>
              <a:t>      sie les</a:t>
            </a:r>
            <a:r>
              <a:rPr lang="de-DE" sz="54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Es  </a:t>
            </a:r>
            <a:endParaRPr lang="uk-UA" sz="5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107">
            <a:off x="8194675" y="2476500"/>
            <a:ext cx="3348656" cy="398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52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647700"/>
            <a:ext cx="10439400" cy="5600700"/>
          </a:xfrm>
        </p:spPr>
        <p:txBody>
          <a:bodyPr>
            <a:normAutofit fontScale="92500" lnSpcReduction="10000"/>
          </a:bodyPr>
          <a:lstStyle/>
          <a:p>
            <a:r>
              <a:rPr lang="de-DE" sz="5400" b="1" dirty="0" smtClean="0">
                <a:solidFill>
                  <a:srgbClr val="002060"/>
                </a:solidFill>
              </a:rPr>
              <a:t>Sprechen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Ich sprech</a:t>
            </a:r>
            <a:r>
              <a:rPr lang="de-DE" sz="5400" b="1" dirty="0" smtClean="0">
                <a:solidFill>
                  <a:srgbClr val="FF0000"/>
                </a:solidFill>
              </a:rPr>
              <a:t>e</a:t>
            </a:r>
            <a:r>
              <a:rPr lang="de-DE" sz="5400" b="1" dirty="0" smtClean="0">
                <a:solidFill>
                  <a:srgbClr val="002060"/>
                </a:solidFill>
              </a:rPr>
              <a:t>     wir sprech</a:t>
            </a:r>
            <a:r>
              <a:rPr lang="de-DE" sz="54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Du spr</a:t>
            </a:r>
            <a:r>
              <a:rPr lang="de-DE" sz="5400" b="1" dirty="0" smtClean="0">
                <a:solidFill>
                  <a:srgbClr val="FFFF00"/>
                </a:solidFill>
              </a:rPr>
              <a:t>i</a:t>
            </a:r>
            <a:r>
              <a:rPr lang="de-DE" sz="5400" b="1" dirty="0" smtClean="0">
                <a:solidFill>
                  <a:srgbClr val="002060"/>
                </a:solidFill>
              </a:rPr>
              <a:t>ch</a:t>
            </a:r>
            <a:r>
              <a:rPr lang="de-DE" sz="5400" b="1" dirty="0" smtClean="0">
                <a:solidFill>
                  <a:srgbClr val="FF0000"/>
                </a:solidFill>
              </a:rPr>
              <a:t>st  </a:t>
            </a:r>
            <a:r>
              <a:rPr lang="de-DE" sz="5400" b="1" dirty="0" smtClean="0">
                <a:solidFill>
                  <a:srgbClr val="002060"/>
                </a:solidFill>
              </a:rPr>
              <a:t>    ihr sprech</a:t>
            </a:r>
            <a:r>
              <a:rPr lang="de-DE" sz="54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Er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Sie  spr</a:t>
            </a:r>
            <a:r>
              <a:rPr lang="de-DE" sz="5400" b="1" dirty="0" smtClean="0">
                <a:solidFill>
                  <a:srgbClr val="FFFF00"/>
                </a:solidFill>
              </a:rPr>
              <a:t>i</a:t>
            </a:r>
            <a:r>
              <a:rPr lang="de-DE" sz="5400" b="1" dirty="0" smtClean="0">
                <a:solidFill>
                  <a:srgbClr val="002060"/>
                </a:solidFill>
              </a:rPr>
              <a:t>ch</a:t>
            </a:r>
            <a:r>
              <a:rPr lang="de-DE" sz="5400" b="1" dirty="0" smtClean="0">
                <a:solidFill>
                  <a:srgbClr val="FF0000"/>
                </a:solidFill>
              </a:rPr>
              <a:t>t </a:t>
            </a:r>
            <a:r>
              <a:rPr lang="de-DE" sz="5400" b="1" dirty="0" smtClean="0">
                <a:solidFill>
                  <a:srgbClr val="002060"/>
                </a:solidFill>
              </a:rPr>
              <a:t>      sie sprech</a:t>
            </a:r>
            <a:r>
              <a:rPr lang="de-DE" sz="5400" b="1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5400" b="1" dirty="0" smtClean="0">
                <a:solidFill>
                  <a:srgbClr val="002060"/>
                </a:solidFill>
              </a:rPr>
              <a:t>Es </a:t>
            </a:r>
            <a:endParaRPr lang="uk-UA" sz="5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00" y="117792"/>
            <a:ext cx="3149600" cy="171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29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711200"/>
            <a:ext cx="11277600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de-DE" sz="3600" b="1" dirty="0" smtClean="0">
                <a:solidFill>
                  <a:srgbClr val="C00000"/>
                </a:solidFill>
              </a:rPr>
              <a:t>Übung macht den Meister!</a:t>
            </a:r>
            <a:endParaRPr lang="de-DE" sz="3600" b="1" dirty="0">
              <a:solidFill>
                <a:srgbClr val="C00000"/>
              </a:solidFill>
            </a:endParaRPr>
          </a:p>
          <a:p>
            <a:r>
              <a:rPr lang="de-DE" sz="3600" b="1" dirty="0" smtClean="0">
                <a:solidFill>
                  <a:srgbClr val="002060"/>
                </a:solidFill>
              </a:rPr>
              <a:t>1. Mein Opa _______ gern Sport. </a:t>
            </a:r>
            <a:r>
              <a:rPr lang="de-DE" sz="3600" b="1" dirty="0" smtClean="0">
                <a:solidFill>
                  <a:srgbClr val="FFFF00"/>
                </a:solidFill>
              </a:rPr>
              <a:t>( machen)</a:t>
            </a:r>
          </a:p>
          <a:p>
            <a:r>
              <a:rPr lang="de-DE" sz="3600" b="1" dirty="0" smtClean="0">
                <a:solidFill>
                  <a:srgbClr val="002060"/>
                </a:solidFill>
              </a:rPr>
              <a:t>2. ________du gut Deutsch?  </a:t>
            </a:r>
            <a:r>
              <a:rPr lang="de-DE" sz="3600" b="1" dirty="0" smtClean="0">
                <a:solidFill>
                  <a:srgbClr val="FFFF00"/>
                </a:solidFill>
              </a:rPr>
              <a:t>( sprechen)</a:t>
            </a:r>
          </a:p>
          <a:p>
            <a:r>
              <a:rPr lang="de-DE" sz="3600" b="1" dirty="0" smtClean="0">
                <a:solidFill>
                  <a:srgbClr val="002060"/>
                </a:solidFill>
              </a:rPr>
              <a:t>3. Ich ________ eine E-Mail an meine Oma. </a:t>
            </a:r>
            <a:r>
              <a:rPr lang="de-DE" sz="3600" b="1" dirty="0" smtClean="0">
                <a:solidFill>
                  <a:srgbClr val="FFFF00"/>
                </a:solidFill>
              </a:rPr>
              <a:t>(schreiben)</a:t>
            </a:r>
          </a:p>
          <a:p>
            <a:r>
              <a:rPr lang="de-DE" sz="3600" b="1" dirty="0" smtClean="0">
                <a:solidFill>
                  <a:srgbClr val="002060"/>
                </a:solidFill>
              </a:rPr>
              <a:t>4. Sein Mitschüler______ gut Tennis. </a:t>
            </a:r>
            <a:r>
              <a:rPr lang="de-DE" sz="3600" b="1" dirty="0" smtClean="0">
                <a:solidFill>
                  <a:srgbClr val="FFFF00"/>
                </a:solidFill>
              </a:rPr>
              <a:t>( spielen)</a:t>
            </a:r>
          </a:p>
          <a:p>
            <a:r>
              <a:rPr lang="de-DE" sz="3600" b="1" dirty="0" smtClean="0">
                <a:solidFill>
                  <a:srgbClr val="002060"/>
                </a:solidFill>
              </a:rPr>
              <a:t>5. _________ ihr gut Englisch? </a:t>
            </a:r>
            <a:r>
              <a:rPr lang="de-DE" sz="3600" b="1" dirty="0" smtClean="0">
                <a:solidFill>
                  <a:srgbClr val="FFFF00"/>
                </a:solidFill>
              </a:rPr>
              <a:t>( sprechen)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685800"/>
            <a:ext cx="11493500" cy="54102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de-DE" sz="4800" b="1" dirty="0" smtClean="0">
                <a:solidFill>
                  <a:srgbClr val="002060"/>
                </a:solidFill>
              </a:rPr>
              <a:t>möchten- </a:t>
            </a:r>
            <a:r>
              <a:rPr lang="uk-UA" sz="4800" b="1" dirty="0" smtClean="0">
                <a:solidFill>
                  <a:srgbClr val="002060"/>
                </a:solidFill>
              </a:rPr>
              <a:t>хотіти ( бажання)</a:t>
            </a:r>
            <a:endParaRPr lang="de-DE" sz="48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de-DE" sz="4800" b="1" dirty="0" smtClean="0">
                <a:solidFill>
                  <a:srgbClr val="002060"/>
                </a:solidFill>
              </a:rPr>
              <a:t>Ich möcht</a:t>
            </a:r>
            <a:r>
              <a:rPr lang="de-DE" sz="4800" b="1" dirty="0" smtClean="0">
                <a:solidFill>
                  <a:srgbClr val="C00000"/>
                </a:solidFill>
              </a:rPr>
              <a:t>e</a:t>
            </a:r>
            <a:r>
              <a:rPr lang="de-DE" sz="4800" b="1" dirty="0" smtClean="0">
                <a:solidFill>
                  <a:srgbClr val="002060"/>
                </a:solidFill>
              </a:rPr>
              <a:t>         wir möcht</a:t>
            </a:r>
            <a:r>
              <a:rPr lang="de-DE" sz="4800" b="1" dirty="0" smtClean="0">
                <a:solidFill>
                  <a:srgbClr val="C00000"/>
                </a:solidFill>
              </a:rPr>
              <a:t>en</a:t>
            </a:r>
          </a:p>
          <a:p>
            <a:pPr marL="45720" indent="0">
              <a:buNone/>
            </a:pPr>
            <a:r>
              <a:rPr lang="de-DE" sz="4800" b="1" dirty="0" smtClean="0">
                <a:solidFill>
                  <a:srgbClr val="002060"/>
                </a:solidFill>
              </a:rPr>
              <a:t>Du möchte</a:t>
            </a:r>
            <a:r>
              <a:rPr lang="de-DE" sz="4800" b="1" dirty="0" smtClean="0">
                <a:solidFill>
                  <a:srgbClr val="C00000"/>
                </a:solidFill>
              </a:rPr>
              <a:t>st</a:t>
            </a:r>
            <a:r>
              <a:rPr lang="de-DE" sz="4800" b="1" dirty="0" smtClean="0">
                <a:solidFill>
                  <a:srgbClr val="002060"/>
                </a:solidFill>
              </a:rPr>
              <a:t>      ihr möcht</a:t>
            </a:r>
            <a:r>
              <a:rPr lang="de-DE" sz="4800" b="1" dirty="0" smtClean="0">
                <a:solidFill>
                  <a:srgbClr val="C00000"/>
                </a:solidFill>
              </a:rPr>
              <a:t>et</a:t>
            </a:r>
          </a:p>
          <a:p>
            <a:pPr marL="45720" indent="0">
              <a:buNone/>
            </a:pPr>
            <a:r>
              <a:rPr lang="de-DE" sz="4800" b="1" dirty="0" smtClean="0">
                <a:solidFill>
                  <a:srgbClr val="002060"/>
                </a:solidFill>
              </a:rPr>
              <a:t>Er</a:t>
            </a:r>
          </a:p>
          <a:p>
            <a:pPr marL="45720" indent="0">
              <a:buNone/>
            </a:pPr>
            <a:r>
              <a:rPr lang="de-DE" sz="4800" b="1" dirty="0" smtClean="0">
                <a:solidFill>
                  <a:srgbClr val="002060"/>
                </a:solidFill>
              </a:rPr>
              <a:t>Sie  möcht</a:t>
            </a:r>
            <a:r>
              <a:rPr lang="de-DE" sz="4800" b="1" dirty="0" smtClean="0">
                <a:solidFill>
                  <a:srgbClr val="C00000"/>
                </a:solidFill>
              </a:rPr>
              <a:t>e</a:t>
            </a:r>
            <a:r>
              <a:rPr lang="de-DE" sz="4800" b="1" dirty="0" smtClean="0">
                <a:solidFill>
                  <a:srgbClr val="002060"/>
                </a:solidFill>
              </a:rPr>
              <a:t>         sie möcht</a:t>
            </a:r>
            <a:r>
              <a:rPr lang="de-DE" sz="4800" b="1" dirty="0" smtClean="0">
                <a:solidFill>
                  <a:srgbClr val="C00000"/>
                </a:solidFill>
              </a:rPr>
              <a:t>en</a:t>
            </a:r>
          </a:p>
          <a:p>
            <a:pPr marL="45720" indent="0">
              <a:buNone/>
            </a:pPr>
            <a:r>
              <a:rPr lang="de-DE" sz="4800" b="1" dirty="0" smtClean="0">
                <a:solidFill>
                  <a:srgbClr val="002060"/>
                </a:solidFill>
              </a:rPr>
              <a:t>es</a:t>
            </a:r>
            <a:endParaRPr lang="uk-UA" sz="4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03200"/>
            <a:ext cx="329565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39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203200"/>
            <a:ext cx="11137900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900" b="1" dirty="0" smtClean="0">
                <a:solidFill>
                  <a:schemeClr val="tx1"/>
                </a:solidFill>
              </a:rPr>
              <a:t>Зверни увагу на порядок слів при двох дієсловах у реченні</a:t>
            </a:r>
            <a:r>
              <a:rPr lang="uk-UA" sz="3600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de-DE" sz="5200" b="1" dirty="0" smtClean="0">
                <a:solidFill>
                  <a:srgbClr val="002060"/>
                </a:solidFill>
              </a:rPr>
              <a:t>Ich </a:t>
            </a:r>
            <a:r>
              <a:rPr lang="de-DE" sz="5200" b="1" dirty="0" smtClean="0">
                <a:solidFill>
                  <a:srgbClr val="FF0000"/>
                </a:solidFill>
              </a:rPr>
              <a:t>möchte</a:t>
            </a:r>
            <a:r>
              <a:rPr lang="de-DE" sz="5200" b="1" dirty="0" smtClean="0">
                <a:solidFill>
                  <a:srgbClr val="002060"/>
                </a:solidFill>
              </a:rPr>
              <a:t>  Sport </a:t>
            </a:r>
            <a:r>
              <a:rPr lang="de-DE" sz="5200" b="1" dirty="0" smtClean="0">
                <a:solidFill>
                  <a:srgbClr val="FF0000"/>
                </a:solidFill>
              </a:rPr>
              <a:t>machen</a:t>
            </a:r>
            <a:r>
              <a:rPr lang="de-DE" sz="5200" b="1" dirty="0" smtClean="0">
                <a:solidFill>
                  <a:srgbClr val="002060"/>
                </a:solidFill>
              </a:rPr>
              <a:t>.</a:t>
            </a:r>
            <a:endParaRPr lang="de-DE" sz="5200" b="1" dirty="0">
              <a:solidFill>
                <a:srgbClr val="002060"/>
              </a:solidFill>
            </a:endParaRPr>
          </a:p>
          <a:p>
            <a:r>
              <a:rPr lang="de-DE" sz="5200" b="1" dirty="0" smtClean="0">
                <a:solidFill>
                  <a:srgbClr val="002060"/>
                </a:solidFill>
              </a:rPr>
              <a:t> </a:t>
            </a:r>
            <a:r>
              <a:rPr lang="de-DE" sz="5200" b="1" dirty="0" smtClean="0">
                <a:solidFill>
                  <a:srgbClr val="FF0000"/>
                </a:solidFill>
              </a:rPr>
              <a:t>Möchtest</a:t>
            </a:r>
            <a:r>
              <a:rPr lang="de-DE" sz="5200" b="1" dirty="0" smtClean="0">
                <a:solidFill>
                  <a:srgbClr val="002060"/>
                </a:solidFill>
              </a:rPr>
              <a:t> du Sport </a:t>
            </a:r>
            <a:r>
              <a:rPr lang="de-DE" sz="5200" b="1" dirty="0" smtClean="0">
                <a:solidFill>
                  <a:srgbClr val="FF0000"/>
                </a:solidFill>
              </a:rPr>
              <a:t>machen</a:t>
            </a:r>
            <a:r>
              <a:rPr lang="de-DE" sz="52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de-DE" sz="5200" b="1" dirty="0" smtClean="0">
                <a:solidFill>
                  <a:srgbClr val="002060"/>
                </a:solidFill>
              </a:rPr>
              <a:t>Am Montag </a:t>
            </a:r>
            <a:r>
              <a:rPr lang="de-DE" sz="5200" b="1" dirty="0" smtClean="0">
                <a:solidFill>
                  <a:srgbClr val="FF0000"/>
                </a:solidFill>
              </a:rPr>
              <a:t>möchte</a:t>
            </a:r>
            <a:r>
              <a:rPr lang="de-DE" sz="5200" b="1" dirty="0" smtClean="0">
                <a:solidFill>
                  <a:srgbClr val="002060"/>
                </a:solidFill>
              </a:rPr>
              <a:t> ich </a:t>
            </a:r>
            <a:r>
              <a:rPr lang="de-DE" sz="5200" b="1" dirty="0" smtClean="0">
                <a:solidFill>
                  <a:srgbClr val="FF0000"/>
                </a:solidFill>
              </a:rPr>
              <a:t>Sport machen</a:t>
            </a:r>
            <a:r>
              <a:rPr lang="de-DE" sz="5200" b="1" dirty="0" smtClean="0">
                <a:solidFill>
                  <a:srgbClr val="002060"/>
                </a:solidFill>
              </a:rPr>
              <a:t>.</a:t>
            </a:r>
            <a:endParaRPr lang="de-DE" sz="5200" b="1" dirty="0">
              <a:solidFill>
                <a:srgbClr val="002060"/>
              </a:solidFill>
            </a:endParaRPr>
          </a:p>
          <a:p>
            <a:r>
              <a:rPr lang="de-DE" sz="5200" b="1" dirty="0" smtClean="0">
                <a:solidFill>
                  <a:srgbClr val="002060"/>
                </a:solidFill>
              </a:rPr>
              <a:t>Ich </a:t>
            </a:r>
            <a:r>
              <a:rPr lang="de-DE" sz="5200" b="1" dirty="0" smtClean="0">
                <a:solidFill>
                  <a:srgbClr val="FF0000"/>
                </a:solidFill>
              </a:rPr>
              <a:t>möchte</a:t>
            </a:r>
            <a:r>
              <a:rPr lang="de-DE" sz="5200" b="1" dirty="0" smtClean="0">
                <a:solidFill>
                  <a:srgbClr val="002060"/>
                </a:solidFill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</a:rPr>
              <a:t>keinen Sport </a:t>
            </a:r>
            <a:r>
              <a:rPr lang="en-US" sz="5200" b="1" dirty="0" smtClean="0">
                <a:solidFill>
                  <a:srgbClr val="FF0000"/>
                </a:solidFill>
              </a:rPr>
              <a:t>machen</a:t>
            </a:r>
            <a:r>
              <a:rPr lang="de-DE" sz="5200" b="1" dirty="0" smtClean="0">
                <a:solidFill>
                  <a:srgbClr val="002060"/>
                </a:solidFill>
              </a:rPr>
              <a:t>.</a:t>
            </a:r>
            <a:endParaRPr lang="uk-UA" sz="5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009357"/>
            <a:ext cx="578485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1001"/>
            <a:ext cx="10669588" cy="1092200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FF0000"/>
                </a:solidFill>
              </a:rPr>
              <a:t>Imperativ – </a:t>
            </a:r>
            <a:r>
              <a:rPr lang="uk-UA" sz="4800" b="1" dirty="0" smtClean="0">
                <a:solidFill>
                  <a:srgbClr val="FF0000"/>
                </a:solidFill>
              </a:rPr>
              <a:t>наказовий спосіб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384300"/>
            <a:ext cx="11569700" cy="438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sz="5400" b="1" dirty="0" smtClean="0">
                <a:solidFill>
                  <a:srgbClr val="002060"/>
                </a:solidFill>
              </a:rPr>
              <a:t>mal</a:t>
            </a:r>
            <a:r>
              <a:rPr lang="de-DE" sz="5400" b="1" dirty="0" smtClean="0">
                <a:solidFill>
                  <a:srgbClr val="FFC000"/>
                </a:solidFill>
              </a:rPr>
              <a:t>en</a:t>
            </a:r>
            <a:r>
              <a:rPr lang="de-DE" sz="5400" b="1" dirty="0" smtClean="0">
                <a:solidFill>
                  <a:srgbClr val="002060"/>
                </a:solidFill>
              </a:rPr>
              <a:t> – Mal ! ( 1. Person)</a:t>
            </a:r>
          </a:p>
          <a:p>
            <a:pPr marL="0" indent="0">
              <a:buNone/>
            </a:pPr>
            <a:r>
              <a:rPr lang="de-DE" sz="5400" b="1" dirty="0" smtClean="0">
                <a:solidFill>
                  <a:srgbClr val="002060"/>
                </a:solidFill>
              </a:rPr>
              <a:t> Malt ! ( 2. Personen)</a:t>
            </a:r>
          </a:p>
          <a:p>
            <a:pPr marL="0" indent="0">
              <a:buNone/>
            </a:pPr>
            <a:r>
              <a:rPr lang="de-DE" sz="5400" b="1" dirty="0" smtClean="0">
                <a:solidFill>
                  <a:srgbClr val="002060"/>
                </a:solidFill>
              </a:rPr>
              <a:t>Malen Sie bitte! ( Frau oder Herr Meier)</a:t>
            </a:r>
            <a:endParaRPr lang="uk-UA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0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2" y="762000"/>
            <a:ext cx="11647488" cy="574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smtClean="0">
                <a:solidFill>
                  <a:srgbClr val="FF0000"/>
                </a:solidFill>
              </a:rPr>
              <a:t>Übung macht den Meister!</a:t>
            </a:r>
          </a:p>
          <a:p>
            <a:pPr marL="0" indent="0">
              <a:buNone/>
            </a:pP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smtClean="0">
                <a:solidFill>
                  <a:srgbClr val="FF0000"/>
                </a:solidFill>
              </a:rPr>
              <a:t>                              1 Person    3 Personen       Frau Meier</a:t>
            </a:r>
          </a:p>
          <a:p>
            <a:pPr marL="0" indent="0">
              <a:buNone/>
            </a:pPr>
            <a:endParaRPr lang="de-DE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3200" b="1" dirty="0" smtClean="0">
                <a:solidFill>
                  <a:srgbClr val="002060"/>
                </a:solidFill>
              </a:rPr>
              <a:t>Singen-                                           singt!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rgbClr val="002060"/>
                </a:solidFill>
              </a:rPr>
              <a:t>Sprechen-                                                 sprechen Sie bitte!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rgbClr val="002060"/>
                </a:solidFill>
              </a:rPr>
              <a:t>Tanzen-                      tanz!</a:t>
            </a:r>
          </a:p>
          <a:p>
            <a:pPr marL="0" indent="0">
              <a:buNone/>
            </a:pP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729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320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Aktivitäten in der Schule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Imperativ – наказовий спосіб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Aktivitäten in der Schule  </dc:title>
  <dc:creator>Irina</dc:creator>
  <cp:lastModifiedBy>Irina</cp:lastModifiedBy>
  <cp:revision>18</cp:revision>
  <dcterms:created xsi:type="dcterms:W3CDTF">2022-09-06T18:42:55Z</dcterms:created>
  <dcterms:modified xsi:type="dcterms:W3CDTF">2022-09-13T20:35:09Z</dcterms:modified>
</cp:coreProperties>
</file>