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Font typeface="Arial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0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03" name="Google Shape;203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04" name="Google Shape;20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Музей – Лувр, Франция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7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49" name="Google Shape;249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524288"/>
            <a:headEnd len="sm" w="sm" type="none"/>
            <a:tailEnd len="sm" w="sm" type="none"/>
          </a:ln>
        </p:spPr>
      </p:sp>
      <p:sp>
        <p:nvSpPr>
          <p:cNvPr id="250" name="Google Shape;250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Вышивка крестом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f72ffb4486_1_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f72ffb4486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gf72ffb4486_1_3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f72ffb4486_1_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f72ffb4486_1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f72ffb4486_1_21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f72ffb4486_1_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f72ffb4486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f72ffb4486_1_30:notes"/>
          <p:cNvSpPr txBox="1"/>
          <p:nvPr>
            <p:ph idx="12" type="sldNum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28" name="Google Shape;28;p4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»"/>
              <a:defRPr sz="1800"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Times New Roman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Times New Roman"/>
              <a:buNone/>
              <a:defRPr sz="900"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67" name="Google Shape;67;p1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9pPr>
          </a:lstStyle>
          <a:p/>
        </p:txBody>
      </p:sp>
      <p:sp>
        <p:nvSpPr>
          <p:cNvPr id="68" name="Google Shape;68;p1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»"/>
              <a:defRPr sz="16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Char char="•"/>
              <a:defRPr b="0" i="0" sz="3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Char char="–"/>
              <a:defRPr b="0" i="0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Char char="•"/>
              <a:defRPr b="0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9.png"/><Relationship Id="rId4" Type="http://schemas.openxmlformats.org/officeDocument/2006/relationships/image" Target="../media/image24.png"/><Relationship Id="rId5" Type="http://schemas.openxmlformats.org/officeDocument/2006/relationships/image" Target="../media/image23.png"/><Relationship Id="rId6" Type="http://schemas.openxmlformats.org/officeDocument/2006/relationships/image" Target="../media/image2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6.jp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5.png"/><Relationship Id="rId5" Type="http://schemas.openxmlformats.org/officeDocument/2006/relationships/image" Target="../media/image18.png"/><Relationship Id="rId6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14850" y="3321050"/>
            <a:ext cx="114300" cy="2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/>
          <p:nvPr/>
        </p:nvSpPr>
        <p:spPr>
          <a:xfrm>
            <a:off x="4698212" y="187125"/>
            <a:ext cx="4238622" cy="1143018"/>
          </a:xfrm>
          <a:prstGeom prst="irregularSeal2">
            <a:avLst/>
          </a:prstGeom>
          <a:gradFill>
            <a:gsLst>
              <a:gs pos="0">
                <a:srgbClr val="FFFF99"/>
              </a:gs>
              <a:gs pos="100000">
                <a:schemeClr val="hlink"/>
              </a:gs>
            </a:gsLst>
            <a:path path="circle">
              <a:fillToRect b="50%" l="50%" r="50%" t="50%"/>
            </a:path>
            <a:tileRect/>
          </a:gra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None/>
            </a:pP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b="1" i="0" lang="en-US" sz="2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клас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Administrator\Desktop\722038_html_47ef1394.png" id="91" name="Google Shape;9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55500" y="3136475"/>
            <a:ext cx="3593600" cy="368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/>
          <p:nvPr/>
        </p:nvSpPr>
        <p:spPr>
          <a:xfrm>
            <a:off x="184200" y="1805138"/>
            <a:ext cx="8775617" cy="10409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9525">
                  <a:solidFill>
                    <a:schemeClr val="dk2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E69138"/>
                </a:solidFill>
                <a:latin typeface="Arial"/>
              </a:rPr>
              <a:t>Кут. Види кутів.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 txBox="1"/>
          <p:nvPr>
            <p:ph type="title"/>
          </p:nvPr>
        </p:nvSpPr>
        <p:spPr>
          <a:xfrm>
            <a:off x="782225" y="0"/>
            <a:ext cx="8237100" cy="163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Font typeface="Times New Roman"/>
              <a:buNone/>
            </a:pPr>
            <a:br>
              <a:rPr b="1" i="0" lang="en-US" sz="54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b="1" lang="en-US" sz="6000">
                <a:solidFill>
                  <a:srgbClr val="FF0000"/>
                </a:solidFill>
              </a:rPr>
              <a:t>Виміряємо градусну міру кута.</a:t>
            </a:r>
            <a:br>
              <a:rPr b="1" i="0" lang="en-US" sz="6000" u="none">
                <a:solidFill>
                  <a:schemeClr val="dk2"/>
                </a:solidFill>
              </a:rPr>
            </a:br>
            <a:endParaRPr b="1" sz="6000"/>
          </a:p>
        </p:txBody>
      </p:sp>
      <p:pic>
        <p:nvPicPr>
          <p:cNvPr descr="1347818074_den-ychitela-2" id="199" name="Google Shape;199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"/>
            <a:ext cx="1513350" cy="18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471275" y="2171150"/>
            <a:ext cx="8369400" cy="307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6731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	Поєднати вершину кута з центром на транспортирі.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	Один з променів поєднати з нульовою відміткою на транспортирі.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	Подивитися, через яку позначку проходить інший промінь, і назвати градусну міру променя.</a:t>
            </a:r>
            <a:endParaRPr b="1" sz="24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3"/>
          <p:cNvSpPr txBox="1"/>
          <p:nvPr>
            <p:ph idx="4294967295"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800"/>
              <a:buFont typeface="Times New Roman"/>
              <a:buNone/>
            </a:pPr>
            <a:r>
              <a:rPr b="1" i="0" lang="en-US" sz="4800" u="none" cap="none" strike="noStrike">
                <a:solidFill>
                  <a:srgbClr val="6AA84F"/>
                </a:solidFill>
              </a:rPr>
              <a:t>Кути навколо нас</a:t>
            </a:r>
            <a:endParaRPr b="1">
              <a:solidFill>
                <a:srgbClr val="6AA84F"/>
              </a:solidFill>
            </a:endParaRPr>
          </a:p>
        </p:txBody>
      </p:sp>
      <p:pic>
        <p:nvPicPr>
          <p:cNvPr descr="daw1" id="207" name="Google Shape;207;p23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4375" y="1571625"/>
            <a:ext cx="6143625" cy="4572000"/>
          </a:xfrm>
          <a:prstGeom prst="rect">
            <a:avLst/>
          </a:prstGeom>
          <a:noFill/>
          <a:ln cap="flat" cmpd="sng" w="28575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</p:pic>
      <p:cxnSp>
        <p:nvCxnSpPr>
          <p:cNvPr id="208" name="Google Shape;208;p23"/>
          <p:cNvCxnSpPr/>
          <p:nvPr/>
        </p:nvCxnSpPr>
        <p:spPr>
          <a:xfrm flipH="1" rot="10800000">
            <a:off x="2786062" y="2786062"/>
            <a:ext cx="1214437" cy="1143000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09" name="Google Shape;209;p23"/>
          <p:cNvCxnSpPr/>
          <p:nvPr/>
        </p:nvCxnSpPr>
        <p:spPr>
          <a:xfrm flipH="1" rot="10800000">
            <a:off x="3214687" y="2857500"/>
            <a:ext cx="722312" cy="1643062"/>
          </a:xfrm>
          <a:prstGeom prst="straightConnector1">
            <a:avLst/>
          </a:prstGeom>
          <a:noFill/>
          <a:ln cap="flat" cmpd="sng" w="57150">
            <a:solidFill>
              <a:srgbClr val="FF0000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4"/>
          <p:cNvPicPr preferRelativeResize="0"/>
          <p:nvPr/>
        </p:nvPicPr>
        <p:blipFill rotWithShape="1">
          <a:blip r:embed="rId3">
            <a:alphaModFix/>
          </a:blip>
          <a:srcRect b="27168" l="36914" r="17316" t="25585"/>
          <a:stretch/>
        </p:blipFill>
        <p:spPr>
          <a:xfrm>
            <a:off x="4067175" y="2927350"/>
            <a:ext cx="5076825" cy="393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4"/>
          <p:cNvPicPr preferRelativeResize="0"/>
          <p:nvPr/>
        </p:nvPicPr>
        <p:blipFill rotWithShape="1">
          <a:blip r:embed="rId4">
            <a:alphaModFix/>
          </a:blip>
          <a:srcRect b="30122" l="45392" r="15837" t="27560"/>
          <a:stretch/>
        </p:blipFill>
        <p:spPr>
          <a:xfrm>
            <a:off x="0" y="0"/>
            <a:ext cx="4859337" cy="3978275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4"/>
          <p:cNvSpPr txBox="1"/>
          <p:nvPr/>
        </p:nvSpPr>
        <p:spPr>
          <a:xfrm>
            <a:off x="5580062" y="476250"/>
            <a:ext cx="2951162" cy="1920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CC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rgbClr val="3333CC"/>
                </a:solidFill>
                <a:latin typeface="Arial"/>
                <a:ea typeface="Arial"/>
                <a:cs typeface="Arial"/>
                <a:sym typeface="Arial"/>
              </a:rPr>
              <a:t>Кути в нашому житті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25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23" name="Google Shape;223;p25"/>
          <p:cNvPicPr preferRelativeResize="0"/>
          <p:nvPr/>
        </p:nvPicPr>
        <p:blipFill rotWithShape="1">
          <a:blip r:embed="rId3">
            <a:alphaModFix/>
          </a:blip>
          <a:srcRect b="25172" l="35058" r="6982" t="23941"/>
          <a:stretch/>
        </p:blipFill>
        <p:spPr>
          <a:xfrm>
            <a:off x="0" y="549275"/>
            <a:ext cx="9144000" cy="6021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Google Shape;229;p26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0" name="Google Shape;230;p26"/>
          <p:cNvPicPr preferRelativeResize="0"/>
          <p:nvPr/>
        </p:nvPicPr>
        <p:blipFill rotWithShape="1">
          <a:blip r:embed="rId3">
            <a:alphaModFix/>
          </a:blip>
          <a:srcRect b="25172" l="35431" r="7714" t="24609"/>
          <a:stretch/>
        </p:blipFill>
        <p:spPr>
          <a:xfrm>
            <a:off x="0" y="333375"/>
            <a:ext cx="9144000" cy="605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27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7" name="Google Shape;237;p27"/>
          <p:cNvPicPr preferRelativeResize="0"/>
          <p:nvPr/>
        </p:nvPicPr>
        <p:blipFill rotWithShape="1">
          <a:blip r:embed="rId3">
            <a:alphaModFix/>
          </a:blip>
          <a:srcRect b="25195" l="35791" r="7731" t="24608"/>
          <a:stretch/>
        </p:blipFill>
        <p:spPr>
          <a:xfrm>
            <a:off x="0" y="404812"/>
            <a:ext cx="9144000" cy="60944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/>
          <p:nvPr>
            <p:ph type="title"/>
          </p:nvPr>
        </p:nvSpPr>
        <p:spPr>
          <a:xfrm>
            <a:off x="46831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4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Кути в природі</a:t>
            </a:r>
            <a:endParaRPr/>
          </a:p>
        </p:txBody>
      </p:sp>
      <p:pic>
        <p:nvPicPr>
          <p:cNvPr id="243" name="Google Shape;243;p28"/>
          <p:cNvPicPr preferRelativeResize="0"/>
          <p:nvPr/>
        </p:nvPicPr>
        <p:blipFill rotWithShape="1">
          <a:blip r:embed="rId3">
            <a:alphaModFix/>
          </a:blip>
          <a:srcRect b="26171" l="35431" r="8087" t="24608"/>
          <a:stretch/>
        </p:blipFill>
        <p:spPr>
          <a:xfrm>
            <a:off x="0" y="1341437"/>
            <a:ext cx="5184775" cy="3389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8"/>
          <p:cNvPicPr preferRelativeResize="0"/>
          <p:nvPr/>
        </p:nvPicPr>
        <p:blipFill rotWithShape="1">
          <a:blip r:embed="rId4">
            <a:alphaModFix/>
          </a:blip>
          <a:srcRect b="18337" l="52409" r="24706" t="22634"/>
          <a:stretch/>
        </p:blipFill>
        <p:spPr>
          <a:xfrm>
            <a:off x="6877050" y="620712"/>
            <a:ext cx="2070100" cy="400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8"/>
          <p:cNvPicPr preferRelativeResize="0"/>
          <p:nvPr/>
        </p:nvPicPr>
        <p:blipFill rotWithShape="1">
          <a:blip r:embed="rId5">
            <a:alphaModFix/>
          </a:blip>
          <a:srcRect b="51757" l="35432" r="31330" t="26583"/>
          <a:stretch/>
        </p:blipFill>
        <p:spPr>
          <a:xfrm>
            <a:off x="5399087" y="4797425"/>
            <a:ext cx="3744912" cy="1830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8"/>
          <p:cNvPicPr preferRelativeResize="0"/>
          <p:nvPr/>
        </p:nvPicPr>
        <p:blipFill rotWithShape="1">
          <a:blip r:embed="rId6">
            <a:alphaModFix/>
          </a:blip>
          <a:srcRect b="28145" l="35449" r="7713" t="46267"/>
          <a:stretch/>
        </p:blipFill>
        <p:spPr>
          <a:xfrm>
            <a:off x="0" y="4832350"/>
            <a:ext cx="5219700" cy="17605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 txBox="1"/>
          <p:nvPr>
            <p:ph idx="4294967295"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400">
              <a:solidFill>
                <a:schemeClr val="dk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3" name="Google Shape;253;p29"/>
          <p:cNvSpPr txBox="1"/>
          <p:nvPr>
            <p:ph idx="4294967295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397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r>
              <a:t/>
            </a:r>
            <a:endParaRPr sz="3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File0003" id="254" name="Google Shape;25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700"/>
            <a:ext cx="9144000" cy="7124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5" name="Google Shape;255;p29"/>
          <p:cNvCxnSpPr/>
          <p:nvPr/>
        </p:nvCxnSpPr>
        <p:spPr>
          <a:xfrm flipH="1" rot="10800000">
            <a:off x="3286125" y="1714500"/>
            <a:ext cx="1143000" cy="1285875"/>
          </a:xfrm>
          <a:prstGeom prst="straightConnector1">
            <a:avLst/>
          </a:prstGeom>
          <a:noFill/>
          <a:ln cap="flat" cmpd="sng" w="57150">
            <a:solidFill>
              <a:srgbClr val="6B6BCF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256" name="Google Shape;256;p29"/>
          <p:cNvCxnSpPr/>
          <p:nvPr/>
        </p:nvCxnSpPr>
        <p:spPr>
          <a:xfrm rot="10800000">
            <a:off x="2071687" y="1643062"/>
            <a:ext cx="1214437" cy="1357312"/>
          </a:xfrm>
          <a:prstGeom prst="straightConnector1">
            <a:avLst/>
          </a:prstGeom>
          <a:noFill/>
          <a:ln cap="flat" cmpd="sng" w="57150">
            <a:solidFill>
              <a:srgbClr val="6B6BCF"/>
            </a:solidFill>
            <a:prstDash val="solid"/>
            <a:miter lim="8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>
            <p:ph type="title"/>
          </p:nvPr>
        </p:nvSpPr>
        <p:spPr>
          <a:xfrm>
            <a:off x="457200" y="-714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4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1.Означення кута</a:t>
            </a:r>
            <a:endParaRPr/>
          </a:p>
        </p:txBody>
      </p:sp>
      <p:cxnSp>
        <p:nvCxnSpPr>
          <p:cNvPr id="98" name="Google Shape;98;p14"/>
          <p:cNvCxnSpPr/>
          <p:nvPr/>
        </p:nvCxnSpPr>
        <p:spPr>
          <a:xfrm flipH="1" rot="10800000">
            <a:off x="4517137" y="3873036"/>
            <a:ext cx="4286400" cy="1643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99" name="Google Shape;99;p14"/>
          <p:cNvCxnSpPr/>
          <p:nvPr/>
        </p:nvCxnSpPr>
        <p:spPr>
          <a:xfrm>
            <a:off x="4572012" y="5516550"/>
            <a:ext cx="4357800" cy="1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00" name="Google Shape;100;p14"/>
          <p:cNvSpPr txBox="1"/>
          <p:nvPr/>
        </p:nvSpPr>
        <p:spPr>
          <a:xfrm>
            <a:off x="4065137" y="5196637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4708075" y="5661025"/>
            <a:ext cx="3154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Промінь ВС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8286912" y="3429012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8387312" y="5518487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 rot="-1259997">
            <a:off x="4325754" y="4087065"/>
            <a:ext cx="3154307" cy="6465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Промінь ВА</a:t>
            </a:r>
            <a:endParaRPr/>
          </a:p>
        </p:txBody>
      </p:sp>
      <p:sp>
        <p:nvSpPr>
          <p:cNvPr id="105" name="Google Shape;105;p14"/>
          <p:cNvSpPr/>
          <p:nvPr/>
        </p:nvSpPr>
        <p:spPr>
          <a:xfrm>
            <a:off x="214350" y="1178740"/>
            <a:ext cx="8715300" cy="2357400"/>
          </a:xfrm>
          <a:prstGeom prst="horizontalScroll">
            <a:avLst>
              <a:gd fmla="val 12500" name="adj"/>
            </a:avLst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4"/>
          <p:cNvSpPr txBox="1"/>
          <p:nvPr/>
        </p:nvSpPr>
        <p:spPr>
          <a:xfrm>
            <a:off x="557100" y="1525637"/>
            <a:ext cx="8129700" cy="1893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00"/>
              <a:buFont typeface="Times New Roman"/>
              <a:buNone/>
            </a:pPr>
            <a:r>
              <a:rPr b="1" i="1" lang="en-US" sz="39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Фігуру, утворену двома променями, які мають спільний початок, називають </a:t>
            </a:r>
            <a:r>
              <a:rPr b="1" i="1" lang="en-US" sz="39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кутом.</a:t>
            </a:r>
            <a:endParaRPr/>
          </a:p>
        </p:txBody>
      </p:sp>
      <p:sp>
        <p:nvSpPr>
          <p:cNvPr id="107" name="Google Shape;107;p14"/>
          <p:cNvSpPr/>
          <p:nvPr/>
        </p:nvSpPr>
        <p:spPr>
          <a:xfrm flipH="1">
            <a:off x="4493250" y="5448300"/>
            <a:ext cx="157500" cy="138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Google Shape;112;p15"/>
          <p:cNvCxnSpPr/>
          <p:nvPr/>
        </p:nvCxnSpPr>
        <p:spPr>
          <a:xfrm flipH="1" rot="10800000">
            <a:off x="2428875" y="2828886"/>
            <a:ext cx="4286400" cy="1643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13" name="Google Shape;113;p15"/>
          <p:cNvCxnSpPr/>
          <p:nvPr/>
        </p:nvCxnSpPr>
        <p:spPr>
          <a:xfrm>
            <a:off x="2421725" y="4501350"/>
            <a:ext cx="4357800" cy="1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4" name="Google Shape;114;p15"/>
          <p:cNvSpPr txBox="1"/>
          <p:nvPr/>
        </p:nvSpPr>
        <p:spPr>
          <a:xfrm>
            <a:off x="1785937" y="4179050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endParaRPr/>
          </a:p>
        </p:txBody>
      </p:sp>
      <p:sp>
        <p:nvSpPr>
          <p:cNvPr id="115" name="Google Shape;115;p15"/>
          <p:cNvSpPr txBox="1"/>
          <p:nvPr/>
        </p:nvSpPr>
        <p:spPr>
          <a:xfrm>
            <a:off x="2511137" y="4662387"/>
            <a:ext cx="3154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Промінь ВС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6625750" y="2828875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6209662" y="4583125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 rot="-1259997">
            <a:off x="2511216" y="3113215"/>
            <a:ext cx="3154307" cy="6465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Промінь ВА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357187" y="1071562"/>
            <a:ext cx="8486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1800"/>
              <a:buFont typeface="Times New Roman"/>
              <a:buNone/>
            </a:pPr>
            <a:r>
              <a:rPr b="1" i="1" lang="en-US" sz="1800" u="none">
                <a:solidFill>
                  <a:srgbClr val="0033C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4200" u="none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Промені ВА і ВС - сторони кута.</a:t>
            </a:r>
            <a:endParaRPr b="1">
              <a:solidFill>
                <a:srgbClr val="38761D"/>
              </a:solidFill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4200"/>
              <a:buFont typeface="Times New Roman"/>
              <a:buNone/>
            </a:pPr>
            <a:r>
              <a:rPr b="1" lang="en-US" sz="4200" u="none">
                <a:solidFill>
                  <a:srgbClr val="3876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Точка В - вершина кута .</a:t>
            </a:r>
            <a:endParaRPr b="1">
              <a:solidFill>
                <a:srgbClr val="38761D"/>
              </a:solidFill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15"/>
          <p:cNvSpPr/>
          <p:nvPr/>
        </p:nvSpPr>
        <p:spPr>
          <a:xfrm>
            <a:off x="2421737" y="4429812"/>
            <a:ext cx="144600" cy="1446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 txBox="1"/>
          <p:nvPr>
            <p:ph idx="4294967295" type="body"/>
          </p:nvPr>
        </p:nvSpPr>
        <p:spPr>
          <a:xfrm>
            <a:off x="468298" y="1628775"/>
            <a:ext cx="85110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Знак        заміняє слово “кут”. Кут можна позначити </a:t>
            </a:r>
            <a:r>
              <a:rPr b="1" i="0" lang="en-US" sz="3600" u="none" cap="none" strike="noStrike">
                <a:solidFill>
                  <a:srgbClr val="B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трьома </a:t>
            </a:r>
            <a:r>
              <a:rPr b="1" i="0" lang="en-US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великими буквами, або </a:t>
            </a:r>
            <a:r>
              <a:rPr b="1" i="0" lang="en-US" sz="3600" u="none" cap="none" strike="noStrike">
                <a:solidFill>
                  <a:srgbClr val="B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однією</a:t>
            </a:r>
            <a:r>
              <a:rPr b="1" i="0" lang="en-US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назвою його </a:t>
            </a:r>
            <a:r>
              <a:rPr b="1" i="0" lang="en-US" sz="3600" u="none" cap="none" strike="noStrike">
                <a:solidFill>
                  <a:srgbClr val="B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вершини.</a:t>
            </a:r>
            <a:endParaRPr/>
          </a:p>
        </p:txBody>
      </p:sp>
      <p:pic>
        <p:nvPicPr>
          <p:cNvPr id="128" name="Google Shape;128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712" y="2420937"/>
            <a:ext cx="503237" cy="46513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>
            <p:ph idx="4294967295" type="title"/>
          </p:nvPr>
        </p:nvSpPr>
        <p:spPr>
          <a:xfrm>
            <a:off x="2578509" y="290888"/>
            <a:ext cx="6400800" cy="1143000"/>
          </a:xfrm>
          <a:prstGeom prst="wedgeRoundRectCallout">
            <a:avLst>
              <a:gd fmla="val -62537" name="adj1"/>
              <a:gd fmla="val 18891" name="adj2"/>
              <a:gd fmla="val 16667" name="adj3"/>
            </a:avLst>
          </a:prstGeom>
          <a:blipFill rotWithShape="1">
            <a:blip r:embed="rId4">
              <a:alphaModFix/>
            </a:blip>
            <a:tile algn="tl" flip="none" tx="0" sx="100000" ty="0" sy="100000"/>
          </a:blipFill>
          <a:ln cap="flat" cmpd="sng" w="25400">
            <a:solidFill>
              <a:srgbClr val="88A3A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7BDB"/>
              </a:buClr>
              <a:buSzPts val="4000"/>
              <a:buFont typeface="Times New Roman"/>
              <a:buNone/>
            </a:pPr>
            <a:r>
              <a:rPr b="1" i="0" lang="en-US" sz="4000" u="none" cap="none" strike="noStrike">
                <a:solidFill>
                  <a:srgbClr val="7B7B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Позначення кута</a:t>
            </a:r>
            <a:endParaRPr b="1" i="0" sz="4000" u="none" cap="none" strike="noStrike">
              <a:solidFill>
                <a:srgbClr val="7B7BD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C:\Users\Administrator\Desktop\722038_html_47ef1394.png" id="130" name="Google Shape;130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6375" y="208900"/>
            <a:ext cx="1460325" cy="149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7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b="1" i="0" lang="en-US" sz="4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Позначення кута</a:t>
            </a:r>
            <a:endParaRPr/>
          </a:p>
        </p:txBody>
      </p:sp>
      <p:cxnSp>
        <p:nvCxnSpPr>
          <p:cNvPr id="136" name="Google Shape;136;p17"/>
          <p:cNvCxnSpPr/>
          <p:nvPr/>
        </p:nvCxnSpPr>
        <p:spPr>
          <a:xfrm flipH="1" rot="10800000">
            <a:off x="3639600" y="4725974"/>
            <a:ext cx="4286400" cy="16431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37" name="Google Shape;137;p17"/>
          <p:cNvCxnSpPr/>
          <p:nvPr/>
        </p:nvCxnSpPr>
        <p:spPr>
          <a:xfrm>
            <a:off x="3639600" y="6373812"/>
            <a:ext cx="4357800" cy="1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38" name="Google Shape;138;p17"/>
          <p:cNvSpPr txBox="1"/>
          <p:nvPr/>
        </p:nvSpPr>
        <p:spPr>
          <a:xfrm>
            <a:off x="2765762" y="6051500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967025" y="4143375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7997412" y="6051500"/>
            <a:ext cx="6429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0" lang="en-US" sz="36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714375" y="1500187"/>
            <a:ext cx="8129587" cy="692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357187" y="1285875"/>
            <a:ext cx="8486775" cy="7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100"/>
              <a:buFont typeface="Times New Roman"/>
              <a:buNone/>
            </a:pPr>
            <a:r>
              <a:rPr b="1" i="1" lang="en-US" sz="4100" u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Кут позначають:    АВС,   СВА,   В. </a:t>
            </a:r>
            <a:endParaRPr/>
          </a:p>
        </p:txBody>
      </p:sp>
      <p:pic>
        <p:nvPicPr>
          <p:cNvPr id="143" name="Google Shape;14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4875" y="1428750"/>
            <a:ext cx="304800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5062" y="1428750"/>
            <a:ext cx="304800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786687" y="1428750"/>
            <a:ext cx="304800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istrator\Desktop\mudraya sova.png" id="146" name="Google Shape;146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95287" y="2349500"/>
            <a:ext cx="2571750" cy="2314575"/>
          </a:xfrm>
          <a:prstGeom prst="rect">
            <a:avLst/>
          </a:prstGeom>
          <a:noFill/>
          <a:ln>
            <a:noFill/>
          </a:ln>
          <a:effectLst>
            <a:outerShdw blurRad="63500" dir="2700000" dist="139700">
              <a:srgbClr val="333333">
                <a:alpha val="64705"/>
              </a:srgbClr>
            </a:outerShdw>
          </a:effectLst>
        </p:spPr>
      </p:pic>
      <p:sp>
        <p:nvSpPr>
          <p:cNvPr id="147" name="Google Shape;147;p17"/>
          <p:cNvSpPr/>
          <p:nvPr/>
        </p:nvSpPr>
        <p:spPr>
          <a:xfrm>
            <a:off x="3000375" y="2000250"/>
            <a:ext cx="5929312" cy="2143125"/>
          </a:xfrm>
          <a:prstGeom prst="flowChartAlternateProcess">
            <a:avLst/>
          </a:prstGeom>
          <a:solidFill>
            <a:schemeClr val="accent1"/>
          </a:solidFill>
          <a:ln cap="flat" cmpd="sng" w="25400">
            <a:solidFill>
              <a:srgbClr val="89A4A7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3143250" y="2000250"/>
            <a:ext cx="5572125" cy="2101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73"/>
              </a:buClr>
              <a:buSzPts val="4400"/>
              <a:buFont typeface="Times New Roman"/>
              <a:buNone/>
            </a:pPr>
            <a:r>
              <a:rPr b="1" i="1" lang="en-US" sz="4400" u="none">
                <a:solidFill>
                  <a:srgbClr val="26267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Буква, яка відповідає вершині, має бути </a:t>
            </a:r>
            <a:r>
              <a:rPr b="1" i="1" lang="en-US" sz="4400" u="none">
                <a:solidFill>
                  <a:srgbClr val="B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другою</a:t>
            </a:r>
            <a:r>
              <a:rPr b="1" i="1" lang="en-US" sz="4400" u="none">
                <a:solidFill>
                  <a:srgbClr val="26267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з трьох букв!</a:t>
            </a:r>
            <a:endParaRPr/>
          </a:p>
        </p:txBody>
      </p:sp>
      <p:sp>
        <p:nvSpPr>
          <p:cNvPr id="149" name="Google Shape;149;p17"/>
          <p:cNvSpPr/>
          <p:nvPr/>
        </p:nvSpPr>
        <p:spPr>
          <a:xfrm rot="10800000">
            <a:off x="3553050" y="6253050"/>
            <a:ext cx="298500" cy="243000"/>
          </a:xfrm>
          <a:prstGeom prst="ellipse">
            <a:avLst/>
          </a:prstGeom>
          <a:solidFill>
            <a:srgbClr val="FF0000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 txBox="1"/>
          <p:nvPr>
            <p:ph idx="1" type="body"/>
          </p:nvPr>
        </p:nvSpPr>
        <p:spPr>
          <a:xfrm>
            <a:off x="12" y="4163587"/>
            <a:ext cx="5430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1" i="0" lang="en-US" sz="4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</a:t>
            </a:r>
            <a:endParaRPr/>
          </a:p>
        </p:txBody>
      </p:sp>
      <p:sp>
        <p:nvSpPr>
          <p:cNvPr id="155" name="Google Shape;155;p18"/>
          <p:cNvSpPr txBox="1"/>
          <p:nvPr/>
        </p:nvSpPr>
        <p:spPr>
          <a:xfrm>
            <a:off x="1908175" y="908050"/>
            <a:ext cx="428625" cy="7016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endParaRPr/>
          </a:p>
        </p:txBody>
      </p:sp>
      <p:sp>
        <p:nvSpPr>
          <p:cNvPr id="156" name="Google Shape;156;p18"/>
          <p:cNvSpPr txBox="1"/>
          <p:nvPr/>
        </p:nvSpPr>
        <p:spPr>
          <a:xfrm>
            <a:off x="3059087" y="3300787"/>
            <a:ext cx="399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Times New Roman"/>
              <a:buNone/>
            </a:pPr>
            <a:r>
              <a:rPr b="1" i="0" lang="en-US" sz="40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</a:t>
            </a:r>
            <a:endParaRPr/>
          </a:p>
        </p:txBody>
      </p:sp>
      <p:sp>
        <p:nvSpPr>
          <p:cNvPr id="157" name="Google Shape;157;p18"/>
          <p:cNvSpPr txBox="1"/>
          <p:nvPr/>
        </p:nvSpPr>
        <p:spPr>
          <a:xfrm>
            <a:off x="3492512" y="1239738"/>
            <a:ext cx="57150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047E"/>
              </a:buClr>
              <a:buSzPts val="3400"/>
              <a:buFont typeface="Times New Roman"/>
              <a:buAutoNum type="arabicPeriod"/>
            </a:pP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Назвіть </a:t>
            </a:r>
            <a:r>
              <a:rPr b="1" lang="en-US" sz="3400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кут</a:t>
            </a: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зображен</a:t>
            </a:r>
            <a:r>
              <a:rPr b="1" lang="en-US" sz="3400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ий</a:t>
            </a: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рисунку.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3400" u="none">
              <a:solidFill>
                <a:srgbClr val="1E047E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8" name="Google Shape;158;p18"/>
          <p:cNvSpPr txBox="1"/>
          <p:nvPr/>
        </p:nvSpPr>
        <p:spPr>
          <a:xfrm>
            <a:off x="3489250" y="2597850"/>
            <a:ext cx="55626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14350" lvl="0" marL="5143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047E"/>
              </a:buClr>
              <a:buSzPts val="3400"/>
              <a:buFont typeface="Times New Roman"/>
              <a:buNone/>
            </a:pP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Вкажіть вершин</a:t>
            </a:r>
            <a:r>
              <a:rPr b="1" lang="en-US" sz="3400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кут</a:t>
            </a:r>
            <a:r>
              <a:rPr b="1" lang="en-US" sz="3400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</a:t>
            </a: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зображен</a:t>
            </a:r>
            <a:r>
              <a:rPr b="1" lang="en-US" sz="3400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ого</a:t>
            </a:r>
            <a:r>
              <a:rPr b="1" i="0" lang="en-US" sz="3400" u="none">
                <a:solidFill>
                  <a:srgbClr val="1E047E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на рисунку.</a:t>
            </a:r>
            <a:endParaRPr/>
          </a:p>
        </p:txBody>
      </p:sp>
      <p:cxnSp>
        <p:nvCxnSpPr>
          <p:cNvPr id="159" name="Google Shape;159;p18"/>
          <p:cNvCxnSpPr/>
          <p:nvPr/>
        </p:nvCxnSpPr>
        <p:spPr>
          <a:xfrm>
            <a:off x="1185863" y="1239750"/>
            <a:ext cx="1873200" cy="2232000"/>
          </a:xfrm>
          <a:prstGeom prst="straightConnector1">
            <a:avLst/>
          </a:prstGeom>
          <a:noFill/>
          <a:ln cap="flat" cmpd="sng" w="4445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160" name="Google Shape;160;p18"/>
          <p:cNvCxnSpPr/>
          <p:nvPr/>
        </p:nvCxnSpPr>
        <p:spPr>
          <a:xfrm flipH="1">
            <a:off x="250774" y="3471750"/>
            <a:ext cx="2808300" cy="1512900"/>
          </a:xfrm>
          <a:prstGeom prst="straightConnector1">
            <a:avLst/>
          </a:prstGeom>
          <a:noFill/>
          <a:ln cap="flat" cmpd="sng" w="44450">
            <a:solidFill>
              <a:schemeClr val="dk1"/>
            </a:solidFill>
            <a:prstDash val="solid"/>
            <a:miter lim="800000"/>
            <a:headEnd len="med" w="med" type="none"/>
            <a:tailEnd len="med" w="med" type="none"/>
          </a:ln>
        </p:spPr>
      </p:cxnSp>
      <p:pic>
        <p:nvPicPr>
          <p:cNvPr descr="01f31e9621df" id="161" name="Google Shape;16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3450" y="4163575"/>
            <a:ext cx="1608137" cy="206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2193925" y="146250"/>
            <a:ext cx="66630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Тренувальна вправа</a:t>
            </a:r>
            <a:endParaRPr b="1" sz="48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15"/>
                                        <p:tgtEl>
                                          <p:spTgt spid="15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615"/>
                                        <p:tgtEl>
                                          <p:spTgt spid="15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15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1350" y="90800"/>
            <a:ext cx="4553075" cy="11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9"/>
          <p:cNvSpPr txBox="1"/>
          <p:nvPr/>
        </p:nvSpPr>
        <p:spPr>
          <a:xfrm>
            <a:off x="0" y="1046700"/>
            <a:ext cx="8986800" cy="13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Одиницю вимірювання кутів називають </a:t>
            </a:r>
            <a:r>
              <a:rPr b="1" lang="en-US" sz="36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градусом.</a:t>
            </a:r>
            <a:endParaRPr b="1" sz="3600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0" name="Google Shape;170;p19"/>
          <p:cNvSpPr txBox="1"/>
          <p:nvPr/>
        </p:nvSpPr>
        <p:spPr>
          <a:xfrm>
            <a:off x="-241100" y="2327475"/>
            <a:ext cx="9144000" cy="13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Іменоване число «1 градус» коротко записують так: </a:t>
            </a: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1°</a:t>
            </a:r>
            <a:endParaRPr b="1" sz="36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19"/>
          <p:cNvSpPr txBox="1"/>
          <p:nvPr/>
        </p:nvSpPr>
        <p:spPr>
          <a:xfrm>
            <a:off x="0" y="3786525"/>
            <a:ext cx="9144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Кути вимірюють </a:t>
            </a: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транспортиром</a:t>
            </a:r>
            <a:endParaRPr b="1" sz="36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2" name="Google Shape;172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91475" y="4608375"/>
            <a:ext cx="3196522" cy="2027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dministrator\Desktop\722038_html_47ef1394.png" id="173" name="Google Shape;17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78925" y="90800"/>
            <a:ext cx="1084218" cy="111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69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0"/>
          <p:cNvSpPr txBox="1"/>
          <p:nvPr/>
        </p:nvSpPr>
        <p:spPr>
          <a:xfrm>
            <a:off x="5427800" y="0"/>
            <a:ext cx="1251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180°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1218850" y="2665200"/>
            <a:ext cx="11052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90</a:t>
            </a: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Google Shape;182;p20"/>
          <p:cNvSpPr txBox="1"/>
          <p:nvPr/>
        </p:nvSpPr>
        <p:spPr>
          <a:xfrm>
            <a:off x="6809250" y="2242675"/>
            <a:ext cx="1527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 90</a:t>
            </a: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endParaRPr b="1" sz="36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Google Shape;183;p20"/>
          <p:cNvSpPr txBox="1"/>
          <p:nvPr/>
        </p:nvSpPr>
        <p:spPr>
          <a:xfrm>
            <a:off x="4062800" y="5427900"/>
            <a:ext cx="1365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  90</a:t>
            </a:r>
            <a:r>
              <a:rPr b="1" lang="en-US" sz="36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°</a:t>
            </a:r>
            <a:endParaRPr b="1" sz="36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1"/>
          <p:cNvSpPr txBox="1"/>
          <p:nvPr/>
        </p:nvSpPr>
        <p:spPr>
          <a:xfrm>
            <a:off x="1121350" y="260025"/>
            <a:ext cx="71829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rgbClr val="FF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Як побудувати кут?</a:t>
            </a:r>
            <a:endParaRPr b="1" sz="4800">
              <a:solidFill>
                <a:srgbClr val="FF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21"/>
          <p:cNvSpPr txBox="1"/>
          <p:nvPr/>
        </p:nvSpPr>
        <p:spPr>
          <a:xfrm>
            <a:off x="471275" y="1560125"/>
            <a:ext cx="8093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21"/>
          <p:cNvSpPr txBox="1"/>
          <p:nvPr/>
        </p:nvSpPr>
        <p:spPr>
          <a:xfrm>
            <a:off x="406650" y="113750"/>
            <a:ext cx="8330700" cy="12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67310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400">
              <a:solidFill>
                <a:srgbClr val="9900FF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Google Shape;192;p21"/>
          <p:cNvSpPr txBox="1"/>
          <p:nvPr/>
        </p:nvSpPr>
        <p:spPr>
          <a:xfrm>
            <a:off x="233675" y="1153825"/>
            <a:ext cx="8644500" cy="52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4450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Накреслимо кут, градусна міра якого </a:t>
            </a:r>
            <a:r>
              <a:rPr b="1" lang="en-US" sz="2000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50°.</a:t>
            </a:r>
            <a:r>
              <a:rPr b="1" lang="en-US" sz="20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Для цього:</a:t>
            </a:r>
            <a:endParaRPr b="1" sz="2000"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1.    Ставимо довільну точку і позначаємо її  О;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2.    Накреслимо промінь ОВ;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3.    Накладаємо транспортир так, щоб центр транспортиру збігався з точкою О, а промінь ОВ  пройшов через початок відліку на шкалі;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4.    Поставимо точку А проти штриха на шкалі, який  відповідає </a:t>
            </a:r>
            <a:r>
              <a:rPr b="1" lang="en-US" sz="20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50°:</a:t>
            </a:r>
            <a:endParaRPr b="1" sz="2000"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5.    Проведемо промінь ОА, побудований кут АОВ є шуканим:</a:t>
            </a:r>
            <a:endParaRPr b="1" sz="2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6731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-US" sz="2000">
                <a:latin typeface="Times New Roman"/>
                <a:ea typeface="Times New Roman"/>
                <a:cs typeface="Times New Roman"/>
                <a:sym typeface="Times New Roman"/>
              </a:rPr>
              <a:t>&lt;AOB= </a:t>
            </a:r>
            <a:r>
              <a:rPr b="1" lang="en-US" sz="20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50°</a:t>
            </a:r>
            <a:endParaRPr b="1" sz="2000"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3" name="Google Shape;1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39150" y="5322388"/>
            <a:ext cx="4743450" cy="13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Оформление по умолчанию">
  <a:themeElements>
    <a:clrScheme name="Оформление по умолчанию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22B00"/>
      </a:hlink>
      <a:folHlink>
        <a:srgbClr val="FFA95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