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310" r:id="rId3"/>
    <p:sldId id="298" r:id="rId4"/>
    <p:sldId id="299" r:id="rId5"/>
    <p:sldId id="300" r:id="rId6"/>
    <p:sldId id="301" r:id="rId7"/>
    <p:sldId id="317" r:id="rId8"/>
    <p:sldId id="258" r:id="rId9"/>
    <p:sldId id="302" r:id="rId10"/>
    <p:sldId id="260" r:id="rId11"/>
    <p:sldId id="266" r:id="rId12"/>
    <p:sldId id="267" r:id="rId13"/>
    <p:sldId id="268" r:id="rId14"/>
    <p:sldId id="269" r:id="rId15"/>
    <p:sldId id="274" r:id="rId16"/>
    <p:sldId id="275" r:id="rId17"/>
    <p:sldId id="276" r:id="rId18"/>
    <p:sldId id="303" r:id="rId19"/>
    <p:sldId id="277" r:id="rId20"/>
    <p:sldId id="313" r:id="rId21"/>
    <p:sldId id="314" r:id="rId22"/>
    <p:sldId id="315" r:id="rId23"/>
    <p:sldId id="316" r:id="rId24"/>
    <p:sldId id="294" r:id="rId25"/>
    <p:sldId id="292" r:id="rId26"/>
    <p:sldId id="291" r:id="rId2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ECFF"/>
    <a:srgbClr val="FFFFCC"/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78" d="100"/>
          <a:sy n="78" d="100"/>
        </p:scale>
        <p:origin x="198" y="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2D00DC-1EC5-47AC-9534-71078A6797F1}" type="datetimeFigureOut">
              <a:rPr lang="ru-RU" smtClean="0"/>
              <a:pPr/>
              <a:t>04.10.2020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5CD6D7-8161-4F3F-B39C-7A0D2BE8436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53586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2D00DC-1EC5-47AC-9534-71078A6797F1}" type="datetimeFigureOut">
              <a:rPr lang="ru-RU" smtClean="0"/>
              <a:pPr/>
              <a:t>04.10.2020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5CD6D7-8161-4F3F-B39C-7A0D2BE8436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93781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2D00DC-1EC5-47AC-9534-71078A6797F1}" type="datetimeFigureOut">
              <a:rPr lang="ru-RU" smtClean="0"/>
              <a:pPr/>
              <a:t>04.10.2020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5CD6D7-8161-4F3F-B39C-7A0D2BE8436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91102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2D00DC-1EC5-47AC-9534-71078A6797F1}" type="datetimeFigureOut">
              <a:rPr lang="ru-RU" smtClean="0"/>
              <a:pPr/>
              <a:t>04.10.2020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5CD6D7-8161-4F3F-B39C-7A0D2BE8436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87632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2D00DC-1EC5-47AC-9534-71078A6797F1}" type="datetimeFigureOut">
              <a:rPr lang="ru-RU" smtClean="0"/>
              <a:pPr/>
              <a:t>04.10.2020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5CD6D7-8161-4F3F-B39C-7A0D2BE8436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42391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2D00DC-1EC5-47AC-9534-71078A6797F1}" type="datetimeFigureOut">
              <a:rPr lang="ru-RU" smtClean="0"/>
              <a:pPr/>
              <a:t>04.10.2020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5CD6D7-8161-4F3F-B39C-7A0D2BE8436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80536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2D00DC-1EC5-47AC-9534-71078A6797F1}" type="datetimeFigureOut">
              <a:rPr lang="ru-RU" smtClean="0"/>
              <a:pPr/>
              <a:t>04.10.2020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5CD6D7-8161-4F3F-B39C-7A0D2BE8436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48295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2D00DC-1EC5-47AC-9534-71078A6797F1}" type="datetimeFigureOut">
              <a:rPr lang="ru-RU" smtClean="0"/>
              <a:pPr/>
              <a:t>04.10.2020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5CD6D7-8161-4F3F-B39C-7A0D2BE8436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00309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2D00DC-1EC5-47AC-9534-71078A6797F1}" type="datetimeFigureOut">
              <a:rPr lang="ru-RU" smtClean="0"/>
              <a:pPr/>
              <a:t>04.10.2020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5CD6D7-8161-4F3F-B39C-7A0D2BE8436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92488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2D00DC-1EC5-47AC-9534-71078A6797F1}" type="datetimeFigureOut">
              <a:rPr lang="ru-RU" smtClean="0"/>
              <a:pPr/>
              <a:t>04.10.2020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5CD6D7-8161-4F3F-B39C-7A0D2BE8436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39402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2D00DC-1EC5-47AC-9534-71078A6797F1}" type="datetimeFigureOut">
              <a:rPr lang="ru-RU" smtClean="0"/>
              <a:pPr/>
              <a:t>04.10.2020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5CD6D7-8161-4F3F-B39C-7A0D2BE8436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75607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2D00DC-1EC5-47AC-9534-71078A6797F1}" type="datetimeFigureOut">
              <a:rPr lang="ru-RU" smtClean="0"/>
              <a:pPr/>
              <a:t>04.10.2020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5CD6D7-8161-4F3F-B39C-7A0D2BE8436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18567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gif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docs.google.com/forms/d/e/1FAIpQLSd5tqaBJrKpB_G_ROSSEWn_3aUy-aQ80Zylzeriri5AqUWtrA/viewform" TargetMode="External"/><Relationship Id="rId4" Type="http://schemas.openxmlformats.org/officeDocument/2006/relationships/image" Target="../media/image16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hyperlink" Target="https://learningapps.org/display?v=p9w474an320" TargetMode="External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711200" y="507774"/>
            <a:ext cx="10769600" cy="522514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1013254" y="507774"/>
            <a:ext cx="10165492" cy="52251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3743" y="1387797"/>
            <a:ext cx="5318301" cy="4881479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711200" y="1064631"/>
            <a:ext cx="688521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>
                <a:solidFill>
                  <a:srgbClr val="002060"/>
                </a:solidFill>
                <a:latin typeface="Arial Black" panose="020B0A04020102020204" pitchFamily="34" charset="0"/>
              </a:rPr>
              <a:t>Дистанційний курс з геометрії 8 клас за розділом:</a:t>
            </a:r>
          </a:p>
          <a:p>
            <a:r>
              <a:rPr lang="uk-UA" dirty="0">
                <a:solidFill>
                  <a:srgbClr val="002060"/>
                </a:solidFill>
                <a:latin typeface="Arial Black" panose="020B0A04020102020204" pitchFamily="34" charset="0"/>
              </a:rPr>
              <a:t>«Розв'язування прямокутних трикутників»</a:t>
            </a:r>
            <a:endParaRPr lang="ru-RU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11200" y="1745305"/>
            <a:ext cx="78613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>
                <a:latin typeface="Arial Narrow" panose="020B0606020202030204" pitchFamily="34" charset="0"/>
              </a:rPr>
              <a:t>Лошак О.В., Ольховська В.В., Церковна Л.О., вчителі математики ХЗОШ № 153</a:t>
            </a:r>
            <a:endParaRPr lang="ru-RU" dirty="0">
              <a:latin typeface="Arial Narrow" panose="020B060602020203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11200" y="2461276"/>
            <a:ext cx="357341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3600" dirty="0">
                <a:solidFill>
                  <a:srgbClr val="000099"/>
                </a:solidFill>
                <a:latin typeface="Arial Black" panose="020B0A04020102020204" pitchFamily="34" charset="0"/>
              </a:rPr>
              <a:t>Заняття № 2</a:t>
            </a:r>
            <a:r>
              <a:rPr lang="en-US" sz="3600">
                <a:solidFill>
                  <a:srgbClr val="000099"/>
                </a:solidFill>
                <a:latin typeface="Arial Black" panose="020B0A04020102020204" pitchFamily="34" charset="0"/>
              </a:rPr>
              <a:t>:</a:t>
            </a:r>
            <a:endParaRPr lang="ru-RU" sz="3600" dirty="0">
              <a:solidFill>
                <a:srgbClr val="000099"/>
              </a:solidFill>
              <a:latin typeface="Arial Black" panose="020B0A040201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11200" y="3545625"/>
            <a:ext cx="5516605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400" dirty="0">
                <a:solidFill>
                  <a:srgbClr val="000099"/>
                </a:solidFill>
                <a:latin typeface="Arial Black" panose="020B0A04020102020204" pitchFamily="34" charset="0"/>
              </a:rPr>
              <a:t>«</a:t>
            </a:r>
            <a:r>
              <a:rPr lang="ru-RU" sz="4400" dirty="0">
                <a:solidFill>
                  <a:srgbClr val="000099"/>
                </a:solidFill>
                <a:latin typeface="Arial Black" panose="020B0A04020102020204" pitchFamily="34" charset="0"/>
              </a:rPr>
              <a:t>Перпендикуляр і </a:t>
            </a:r>
            <a:r>
              <a:rPr lang="ru-RU" sz="4400" dirty="0" err="1">
                <a:solidFill>
                  <a:srgbClr val="000099"/>
                </a:solidFill>
                <a:latin typeface="Arial Black" panose="020B0A04020102020204" pitchFamily="34" charset="0"/>
              </a:rPr>
              <a:t>похила</a:t>
            </a:r>
            <a:r>
              <a:rPr lang="ru-RU" sz="4400" dirty="0">
                <a:solidFill>
                  <a:srgbClr val="000099"/>
                </a:solidFill>
                <a:latin typeface="Arial Black" panose="020B0A04020102020204" pitchFamily="34" charset="0"/>
              </a:rPr>
              <a:t>, </a:t>
            </a:r>
            <a:r>
              <a:rPr lang="ru-RU" sz="4400" dirty="0" err="1">
                <a:solidFill>
                  <a:srgbClr val="000099"/>
                </a:solidFill>
                <a:latin typeface="Arial Black" panose="020B0A04020102020204" pitchFamily="34" charset="0"/>
              </a:rPr>
              <a:t>її</a:t>
            </a:r>
            <a:r>
              <a:rPr lang="ru-RU" sz="4400" dirty="0">
                <a:solidFill>
                  <a:srgbClr val="000099"/>
                </a:solidFill>
                <a:latin typeface="Arial Black" panose="020B0A04020102020204" pitchFamily="34" charset="0"/>
              </a:rPr>
              <a:t> </a:t>
            </a:r>
            <a:r>
              <a:rPr lang="ru-RU" sz="4400" dirty="0" err="1">
                <a:solidFill>
                  <a:srgbClr val="000099"/>
                </a:solidFill>
                <a:latin typeface="Arial Black" panose="020B0A04020102020204" pitchFamily="34" charset="0"/>
              </a:rPr>
              <a:t>властивості</a:t>
            </a:r>
            <a:r>
              <a:rPr lang="uk-UA" sz="4400" dirty="0">
                <a:solidFill>
                  <a:srgbClr val="000099"/>
                </a:solidFill>
                <a:latin typeface="Arial Black" panose="020B0A04020102020204" pitchFamily="34" charset="0"/>
              </a:rPr>
              <a:t>»</a:t>
            </a:r>
            <a:endParaRPr lang="ru-RU" sz="4400" dirty="0">
              <a:solidFill>
                <a:srgbClr val="000099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320097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406398"/>
            <a:ext cx="12192000" cy="813266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5" t="964" r="23271" b="481"/>
          <a:stretch/>
        </p:blipFill>
        <p:spPr>
          <a:xfrm rot="5400000">
            <a:off x="3019926" y="-1975186"/>
            <a:ext cx="6152147" cy="10680035"/>
          </a:xfrm>
          <a:prstGeom prst="rect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7" name="Прямоугольник 6"/>
          <p:cNvSpPr/>
          <p:nvPr/>
        </p:nvSpPr>
        <p:spPr>
          <a:xfrm>
            <a:off x="711200" y="291090"/>
            <a:ext cx="10769600" cy="522514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1013254" y="291090"/>
            <a:ext cx="10165492" cy="52251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1050325" y="321514"/>
            <a:ext cx="947406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Властивості</a:t>
            </a:r>
            <a:r>
              <a:rPr lang="ru-RU" sz="2400" b="1" dirty="0">
                <a:solidFill>
                  <a:srgbClr val="002060"/>
                </a:solidFill>
                <a:latin typeface="Arial Black" panose="020B0A04020102020204" pitchFamily="34" charset="0"/>
              </a:rPr>
              <a:t> перпендикуляра, </a:t>
            </a:r>
            <a:r>
              <a:rPr lang="ru-RU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похилих</a:t>
            </a:r>
            <a:r>
              <a:rPr lang="ru-RU" sz="2400" b="1" dirty="0">
                <a:solidFill>
                  <a:srgbClr val="002060"/>
                </a:solidFill>
                <a:latin typeface="Arial Black" panose="020B0A04020102020204" pitchFamily="34" charset="0"/>
              </a:rPr>
              <a:t> та </a:t>
            </a:r>
            <a:r>
              <a:rPr lang="ru-RU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їх</a:t>
            </a:r>
            <a:r>
              <a:rPr lang="ru-RU" sz="2400" b="1" dirty="0">
                <a:solidFill>
                  <a:srgbClr val="002060"/>
                </a:solidFill>
                <a:latin typeface="Arial Black" panose="020B0A04020102020204" pitchFamily="34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проекцій</a:t>
            </a:r>
            <a:endParaRPr lang="ru-RU" sz="2400" b="1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49079467"/>
              </p:ext>
            </p:extLst>
          </p:nvPr>
        </p:nvGraphicFramePr>
        <p:xfrm>
          <a:off x="1013253" y="1234615"/>
          <a:ext cx="10165493" cy="1632153"/>
        </p:xfrm>
        <a:graphic>
          <a:graphicData uri="http://schemas.openxmlformats.org/drawingml/2006/table">
            <a:tbl>
              <a:tblPr firstRow="1" firstCol="1" bandRow="1">
                <a:tableStyleId>{2D5ABB26-0587-4C30-8999-92F81FD0307C}</a:tableStyleId>
              </a:tblPr>
              <a:tblGrid>
                <a:gridCol w="10165493">
                  <a:extLst>
                    <a:ext uri="{9D8B030D-6E8A-4147-A177-3AD203B41FA5}">
                      <a16:colId xmlns:a16="http://schemas.microsoft.com/office/drawing/2014/main" val="379089022"/>
                    </a:ext>
                  </a:extLst>
                </a:gridCol>
              </a:tblGrid>
              <a:tr h="1632153">
                <a:tc>
                  <a:txBody>
                    <a:bodyPr/>
                    <a:lstStyle/>
                    <a:p>
                      <a:pPr marL="514350" lvl="0" indent="-514350" algn="just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Font typeface="+mj-lt"/>
                        <a:buAutoNum type="arabicPeriod"/>
                        <a:tabLst>
                          <a:tab pos="630555" algn="l"/>
                        </a:tabLst>
                      </a:pPr>
                      <a:r>
                        <a:rPr lang="uk-UA" sz="3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Перпендикуляр, проведений з точки до прямої, менший від будь-якої похилої, проведеної із цієї точки до цієї прямої.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762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02515250"/>
                  </a:ext>
                </a:extLst>
              </a:tr>
            </a:tbl>
          </a:graphicData>
        </a:graphic>
      </p:graphicFrame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301"/>
          <a:stretch/>
        </p:blipFill>
        <p:spPr>
          <a:xfrm>
            <a:off x="3841375" y="3006683"/>
            <a:ext cx="3842539" cy="26403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804763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406398"/>
            <a:ext cx="12192000" cy="813266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5" t="964" r="23271" b="481"/>
          <a:stretch/>
        </p:blipFill>
        <p:spPr>
          <a:xfrm rot="5400000">
            <a:off x="3064709" y="-1942430"/>
            <a:ext cx="6152147" cy="10680035"/>
          </a:xfrm>
          <a:prstGeom prst="rect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7" name="Прямоугольник 6"/>
          <p:cNvSpPr/>
          <p:nvPr/>
        </p:nvSpPr>
        <p:spPr>
          <a:xfrm>
            <a:off x="711200" y="291090"/>
            <a:ext cx="10769600" cy="522514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1013254" y="291090"/>
            <a:ext cx="10165492" cy="52251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1050325" y="321514"/>
            <a:ext cx="947406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Властивості</a:t>
            </a:r>
            <a:r>
              <a:rPr lang="ru-RU" sz="2400" b="1" dirty="0">
                <a:solidFill>
                  <a:srgbClr val="002060"/>
                </a:solidFill>
                <a:latin typeface="Arial Black" panose="020B0A04020102020204" pitchFamily="34" charset="0"/>
              </a:rPr>
              <a:t> перпендикуляра, </a:t>
            </a:r>
            <a:r>
              <a:rPr lang="ru-RU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похилих</a:t>
            </a:r>
            <a:r>
              <a:rPr lang="ru-RU" sz="2400" b="1" dirty="0">
                <a:solidFill>
                  <a:srgbClr val="002060"/>
                </a:solidFill>
                <a:latin typeface="Arial Black" panose="020B0A04020102020204" pitchFamily="34" charset="0"/>
              </a:rPr>
              <a:t> та </a:t>
            </a:r>
            <a:r>
              <a:rPr lang="ru-RU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їх</a:t>
            </a:r>
            <a:r>
              <a:rPr lang="ru-RU" sz="2400" b="1" dirty="0">
                <a:solidFill>
                  <a:srgbClr val="002060"/>
                </a:solidFill>
                <a:latin typeface="Arial Black" panose="020B0A04020102020204" pitchFamily="34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проекцій</a:t>
            </a:r>
            <a:endParaRPr lang="ru-RU" sz="2400" b="1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57447496"/>
              </p:ext>
            </p:extLst>
          </p:nvPr>
        </p:nvGraphicFramePr>
        <p:xfrm>
          <a:off x="1013253" y="1234616"/>
          <a:ext cx="10165493" cy="1187307"/>
        </p:xfrm>
        <a:graphic>
          <a:graphicData uri="http://schemas.openxmlformats.org/drawingml/2006/table">
            <a:tbl>
              <a:tblPr firstRow="1" firstCol="1" bandRow="1">
                <a:tableStyleId>{2D5ABB26-0587-4C30-8999-92F81FD0307C}</a:tableStyleId>
              </a:tblPr>
              <a:tblGrid>
                <a:gridCol w="10165493">
                  <a:extLst>
                    <a:ext uri="{9D8B030D-6E8A-4147-A177-3AD203B41FA5}">
                      <a16:colId xmlns:a16="http://schemas.microsoft.com/office/drawing/2014/main" val="379089022"/>
                    </a:ext>
                  </a:extLst>
                </a:gridCol>
              </a:tblGrid>
              <a:tr h="1187307">
                <a:tc>
                  <a:txBody>
                    <a:bodyPr/>
                    <a:lstStyle/>
                    <a:p>
                      <a:pPr marL="514350" lvl="0" indent="-514350" algn="just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Font typeface="+mj-lt"/>
                        <a:buAutoNum type="arabicPeriod" startAt="2"/>
                        <a:tabLst>
                          <a:tab pos="630555" algn="l"/>
                        </a:tabLst>
                      </a:pPr>
                      <a:r>
                        <a:rPr lang="uk-UA" sz="3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Якщо дві похилі, проведені з точки до прямої між, собою рівні, то рівні між собою і їх проекції.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02515250"/>
                  </a:ext>
                </a:extLst>
              </a:tr>
            </a:tbl>
          </a:graphicData>
        </a:graphic>
      </p:graphicFrame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301"/>
          <a:stretch/>
        </p:blipFill>
        <p:spPr>
          <a:xfrm>
            <a:off x="3841375" y="2833685"/>
            <a:ext cx="3842539" cy="26403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911175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406398"/>
            <a:ext cx="12192000" cy="813266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5" t="964" r="23271" b="481"/>
          <a:stretch/>
        </p:blipFill>
        <p:spPr>
          <a:xfrm rot="5400000">
            <a:off x="3019926" y="-1975186"/>
            <a:ext cx="6152147" cy="10680035"/>
          </a:xfrm>
          <a:prstGeom prst="rect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7" name="Прямоугольник 6"/>
          <p:cNvSpPr/>
          <p:nvPr/>
        </p:nvSpPr>
        <p:spPr>
          <a:xfrm>
            <a:off x="711200" y="291090"/>
            <a:ext cx="10769600" cy="522514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1013254" y="291090"/>
            <a:ext cx="10165492" cy="52251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1050325" y="321514"/>
            <a:ext cx="947406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Властивості</a:t>
            </a:r>
            <a:r>
              <a:rPr lang="ru-RU" sz="2400" b="1" dirty="0">
                <a:solidFill>
                  <a:srgbClr val="002060"/>
                </a:solidFill>
                <a:latin typeface="Arial Black" panose="020B0A04020102020204" pitchFamily="34" charset="0"/>
              </a:rPr>
              <a:t> перпендикуляра, </a:t>
            </a:r>
            <a:r>
              <a:rPr lang="ru-RU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похилих</a:t>
            </a:r>
            <a:r>
              <a:rPr lang="ru-RU" sz="2400" b="1" dirty="0">
                <a:solidFill>
                  <a:srgbClr val="002060"/>
                </a:solidFill>
                <a:latin typeface="Arial Black" panose="020B0A04020102020204" pitchFamily="34" charset="0"/>
              </a:rPr>
              <a:t> та </a:t>
            </a:r>
            <a:r>
              <a:rPr lang="ru-RU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їх</a:t>
            </a:r>
            <a:r>
              <a:rPr lang="ru-RU" sz="2400" b="1" dirty="0">
                <a:solidFill>
                  <a:srgbClr val="002060"/>
                </a:solidFill>
                <a:latin typeface="Arial Black" panose="020B0A04020102020204" pitchFamily="34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проекцій</a:t>
            </a:r>
            <a:endParaRPr lang="ru-RU" sz="2400" b="1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33607067"/>
              </p:ext>
            </p:extLst>
          </p:nvPr>
        </p:nvGraphicFramePr>
        <p:xfrm>
          <a:off x="1013253" y="1234615"/>
          <a:ext cx="10165493" cy="1599069"/>
        </p:xfrm>
        <a:graphic>
          <a:graphicData uri="http://schemas.openxmlformats.org/drawingml/2006/table">
            <a:tbl>
              <a:tblPr firstRow="1" firstCol="1" bandRow="1">
                <a:tableStyleId>{2D5ABB26-0587-4C30-8999-92F81FD0307C}</a:tableStyleId>
              </a:tblPr>
              <a:tblGrid>
                <a:gridCol w="10165493">
                  <a:extLst>
                    <a:ext uri="{9D8B030D-6E8A-4147-A177-3AD203B41FA5}">
                      <a16:colId xmlns:a16="http://schemas.microsoft.com/office/drawing/2014/main" val="379089022"/>
                    </a:ext>
                  </a:extLst>
                </a:gridCol>
              </a:tblGrid>
              <a:tr h="1599069">
                <a:tc>
                  <a:txBody>
                    <a:bodyPr/>
                    <a:lstStyle/>
                    <a:p>
                      <a:pPr marL="514350" lvl="0" indent="-514350" algn="just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Font typeface="+mj-lt"/>
                        <a:buAutoNum type="arabicPeriod" startAt="3"/>
                        <a:tabLst>
                          <a:tab pos="630555" algn="l"/>
                        </a:tabLst>
                      </a:pPr>
                      <a:r>
                        <a:rPr lang="ru-RU" sz="3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Якщо</a:t>
                      </a:r>
                      <a:r>
                        <a:rPr lang="ru-RU" sz="3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3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проекції</a:t>
                      </a:r>
                      <a:r>
                        <a:rPr lang="ru-RU" sz="3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3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двох</a:t>
                      </a:r>
                      <a:r>
                        <a:rPr lang="ru-RU" sz="3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3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похилих</a:t>
                      </a:r>
                      <a:r>
                        <a:rPr lang="ru-RU" sz="3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ru-RU" sz="3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проведених</a:t>
                      </a:r>
                      <a:r>
                        <a:rPr lang="ru-RU" sz="3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з точки до </a:t>
                      </a:r>
                      <a:r>
                        <a:rPr lang="ru-RU" sz="3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прямої</a:t>
                      </a:r>
                      <a:r>
                        <a:rPr lang="ru-RU" sz="3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ru-RU" sz="3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між</a:t>
                      </a:r>
                      <a:r>
                        <a:rPr lang="ru-RU" sz="3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собою </a:t>
                      </a:r>
                      <a:r>
                        <a:rPr lang="ru-RU" sz="3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рівні</a:t>
                      </a:r>
                      <a:r>
                        <a:rPr lang="ru-RU" sz="3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то </a:t>
                      </a:r>
                      <a:r>
                        <a:rPr lang="ru-RU" sz="3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рівні</a:t>
                      </a:r>
                      <a:r>
                        <a:rPr lang="ru-RU" sz="3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3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між</a:t>
                      </a:r>
                      <a:r>
                        <a:rPr lang="ru-RU" sz="3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собою і </a:t>
                      </a:r>
                      <a:r>
                        <a:rPr lang="ru-RU" sz="3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самі</a:t>
                      </a:r>
                      <a:r>
                        <a:rPr lang="ru-RU" sz="3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3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похилі</a:t>
                      </a:r>
                      <a:r>
                        <a:rPr lang="ru-RU" sz="3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02515250"/>
                  </a:ext>
                </a:extLst>
              </a:tr>
            </a:tbl>
          </a:graphicData>
        </a:graphic>
      </p:graphicFrame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301"/>
          <a:stretch/>
        </p:blipFill>
        <p:spPr>
          <a:xfrm>
            <a:off x="3866089" y="3123050"/>
            <a:ext cx="3842539" cy="26403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052813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406398"/>
            <a:ext cx="12192000" cy="813266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5" t="964" r="23271" b="481"/>
          <a:stretch/>
        </p:blipFill>
        <p:spPr>
          <a:xfrm rot="5400000">
            <a:off x="2975144" y="-1972854"/>
            <a:ext cx="6152147" cy="10680035"/>
          </a:xfrm>
          <a:prstGeom prst="rect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7" name="Прямоугольник 6"/>
          <p:cNvSpPr/>
          <p:nvPr/>
        </p:nvSpPr>
        <p:spPr>
          <a:xfrm>
            <a:off x="711200" y="291090"/>
            <a:ext cx="10769600" cy="522514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1013254" y="291090"/>
            <a:ext cx="10165492" cy="52251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1050325" y="321514"/>
            <a:ext cx="947406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Властивості</a:t>
            </a:r>
            <a:r>
              <a:rPr lang="ru-RU" sz="2400" b="1" dirty="0">
                <a:solidFill>
                  <a:srgbClr val="002060"/>
                </a:solidFill>
                <a:latin typeface="Arial Black" panose="020B0A04020102020204" pitchFamily="34" charset="0"/>
              </a:rPr>
              <a:t> перпендикуляра, </a:t>
            </a:r>
            <a:r>
              <a:rPr lang="ru-RU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похилих</a:t>
            </a:r>
            <a:r>
              <a:rPr lang="ru-RU" sz="2400" b="1" dirty="0">
                <a:solidFill>
                  <a:srgbClr val="002060"/>
                </a:solidFill>
                <a:latin typeface="Arial Black" panose="020B0A04020102020204" pitchFamily="34" charset="0"/>
              </a:rPr>
              <a:t> та </a:t>
            </a:r>
            <a:r>
              <a:rPr lang="ru-RU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їх</a:t>
            </a:r>
            <a:r>
              <a:rPr lang="ru-RU" sz="2400" b="1" dirty="0">
                <a:solidFill>
                  <a:srgbClr val="002060"/>
                </a:solidFill>
                <a:latin typeface="Arial Black" panose="020B0A04020102020204" pitchFamily="34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проекцій</a:t>
            </a:r>
            <a:endParaRPr lang="ru-RU" sz="2400" b="1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20893500"/>
              </p:ext>
            </p:extLst>
          </p:nvPr>
        </p:nvGraphicFramePr>
        <p:xfrm>
          <a:off x="1013253" y="1234615"/>
          <a:ext cx="10165493" cy="1100811"/>
        </p:xfrm>
        <a:graphic>
          <a:graphicData uri="http://schemas.openxmlformats.org/drawingml/2006/table">
            <a:tbl>
              <a:tblPr firstRow="1" firstCol="1" bandRow="1">
                <a:tableStyleId>{2D5ABB26-0587-4C30-8999-92F81FD0307C}</a:tableStyleId>
              </a:tblPr>
              <a:tblGrid>
                <a:gridCol w="10165493">
                  <a:extLst>
                    <a:ext uri="{9D8B030D-6E8A-4147-A177-3AD203B41FA5}">
                      <a16:colId xmlns:a16="http://schemas.microsoft.com/office/drawing/2014/main" val="379089022"/>
                    </a:ext>
                  </a:extLst>
                </a:gridCol>
              </a:tblGrid>
              <a:tr h="1100811">
                <a:tc>
                  <a:txBody>
                    <a:bodyPr/>
                    <a:lstStyle/>
                    <a:p>
                      <a:pPr marL="514350" lvl="0" indent="-514350" algn="just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Font typeface="+mj-lt"/>
                        <a:buAutoNum type="arabicPeriod" startAt="4"/>
                        <a:tabLst>
                          <a:tab pos="630555" algn="l"/>
                        </a:tabLst>
                      </a:pPr>
                      <a:r>
                        <a:rPr lang="uk-UA" sz="3200" noProof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 двох похилих, проведених з точки до прямої, більшою є та, у якої більша проекція.</a:t>
                      </a:r>
                      <a:endParaRPr lang="uk-UA" sz="2400" noProof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02515250"/>
                  </a:ext>
                </a:extLst>
              </a:tr>
            </a:tbl>
          </a:graphicData>
        </a:graphic>
      </p:graphicFrame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7073"/>
          <a:stretch/>
        </p:blipFill>
        <p:spPr>
          <a:xfrm>
            <a:off x="3915740" y="2756437"/>
            <a:ext cx="3743238" cy="2806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273135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406398"/>
            <a:ext cx="12192000" cy="813266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5" t="964" r="23271" b="481"/>
          <a:stretch/>
        </p:blipFill>
        <p:spPr>
          <a:xfrm rot="5400000">
            <a:off x="2975144" y="-1972854"/>
            <a:ext cx="6152147" cy="10680035"/>
          </a:xfrm>
          <a:prstGeom prst="rect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7" name="Прямоугольник 6"/>
          <p:cNvSpPr/>
          <p:nvPr/>
        </p:nvSpPr>
        <p:spPr>
          <a:xfrm>
            <a:off x="711200" y="291090"/>
            <a:ext cx="10769600" cy="522514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1013254" y="291090"/>
            <a:ext cx="10165492" cy="52251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1050325" y="321514"/>
            <a:ext cx="947406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Властивості</a:t>
            </a:r>
            <a:r>
              <a:rPr lang="ru-RU" sz="2400" b="1" dirty="0">
                <a:solidFill>
                  <a:srgbClr val="002060"/>
                </a:solidFill>
                <a:latin typeface="Arial Black" panose="020B0A04020102020204" pitchFamily="34" charset="0"/>
              </a:rPr>
              <a:t> перпендикуляра, </a:t>
            </a:r>
            <a:r>
              <a:rPr lang="ru-RU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похилих</a:t>
            </a:r>
            <a:r>
              <a:rPr lang="ru-RU" sz="2400" b="1" dirty="0">
                <a:solidFill>
                  <a:srgbClr val="002060"/>
                </a:solidFill>
                <a:latin typeface="Arial Black" panose="020B0A04020102020204" pitchFamily="34" charset="0"/>
              </a:rPr>
              <a:t> та </a:t>
            </a:r>
            <a:r>
              <a:rPr lang="ru-RU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їх</a:t>
            </a:r>
            <a:r>
              <a:rPr lang="ru-RU" sz="2400" b="1" dirty="0">
                <a:solidFill>
                  <a:srgbClr val="002060"/>
                </a:solidFill>
                <a:latin typeface="Arial Black" panose="020B0A04020102020204" pitchFamily="34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проекцій</a:t>
            </a:r>
            <a:endParaRPr lang="ru-RU" sz="2400" b="1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67146064"/>
              </p:ext>
            </p:extLst>
          </p:nvPr>
        </p:nvGraphicFramePr>
        <p:xfrm>
          <a:off x="1013253" y="1234615"/>
          <a:ext cx="10165493" cy="1100811"/>
        </p:xfrm>
        <a:graphic>
          <a:graphicData uri="http://schemas.openxmlformats.org/drawingml/2006/table">
            <a:tbl>
              <a:tblPr firstRow="1" firstCol="1" bandRow="1">
                <a:tableStyleId>{2D5ABB26-0587-4C30-8999-92F81FD0307C}</a:tableStyleId>
              </a:tblPr>
              <a:tblGrid>
                <a:gridCol w="10165493">
                  <a:extLst>
                    <a:ext uri="{9D8B030D-6E8A-4147-A177-3AD203B41FA5}">
                      <a16:colId xmlns:a16="http://schemas.microsoft.com/office/drawing/2014/main" val="379089022"/>
                    </a:ext>
                  </a:extLst>
                </a:gridCol>
              </a:tblGrid>
              <a:tr h="1100811">
                <a:tc>
                  <a:txBody>
                    <a:bodyPr/>
                    <a:lstStyle/>
                    <a:p>
                      <a:pPr marL="514350" lvl="0" indent="-514350" algn="just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Font typeface="+mj-lt"/>
                        <a:buAutoNum type="arabicPeriod" startAt="5"/>
                        <a:tabLst>
                          <a:tab pos="630555" algn="l"/>
                        </a:tabLst>
                      </a:pPr>
                      <a:r>
                        <a:rPr lang="ru-RU" sz="3200" noProof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 </a:t>
                      </a:r>
                      <a:r>
                        <a:rPr lang="ru-RU" sz="3200" noProof="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двох</a:t>
                      </a:r>
                      <a:r>
                        <a:rPr lang="ru-RU" sz="3200" noProof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3200" noProof="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похилих</a:t>
                      </a:r>
                      <a:r>
                        <a:rPr lang="ru-RU" sz="3200" noProof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ru-RU" sz="3200" noProof="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проведених</a:t>
                      </a:r>
                      <a:r>
                        <a:rPr lang="ru-RU" sz="3200" noProof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до </a:t>
                      </a:r>
                      <a:r>
                        <a:rPr lang="ru-RU" sz="3200" noProof="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прямої</a:t>
                      </a:r>
                      <a:r>
                        <a:rPr lang="ru-RU" sz="3200" noProof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ru-RU" sz="3200" noProof="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більша</a:t>
                      </a:r>
                      <a:r>
                        <a:rPr lang="ru-RU" sz="3200" noProof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3200" noProof="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похила</a:t>
                      </a:r>
                      <a:r>
                        <a:rPr lang="ru-RU" sz="3200" noProof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3200" noProof="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має</a:t>
                      </a:r>
                      <a:r>
                        <a:rPr lang="ru-RU" sz="3200" noProof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3200" noProof="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більшу</a:t>
                      </a:r>
                      <a:r>
                        <a:rPr lang="ru-RU" sz="3200" noProof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3200" noProof="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проекцію</a:t>
                      </a:r>
                      <a:r>
                        <a:rPr lang="uk-UA" sz="3200" noProof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uk-UA" sz="2400" noProof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02515250"/>
                  </a:ext>
                </a:extLst>
              </a:tr>
            </a:tbl>
          </a:graphicData>
        </a:graphic>
      </p:graphicFrame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7073"/>
          <a:stretch/>
        </p:blipFill>
        <p:spPr>
          <a:xfrm>
            <a:off x="3915740" y="2756437"/>
            <a:ext cx="3743238" cy="2806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362713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6" t="4997" r="476" b="10944"/>
          <a:stretch/>
        </p:blipFill>
        <p:spPr>
          <a:xfrm>
            <a:off x="58057" y="0"/>
            <a:ext cx="12075886" cy="6836229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5" t="964" r="23271" b="481"/>
          <a:stretch/>
        </p:blipFill>
        <p:spPr>
          <a:xfrm rot="5400000">
            <a:off x="3019926" y="-1975186"/>
            <a:ext cx="6152147" cy="10680035"/>
          </a:xfrm>
          <a:prstGeom prst="rect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7" name="Прямоугольник 6"/>
          <p:cNvSpPr/>
          <p:nvPr/>
        </p:nvSpPr>
        <p:spPr>
          <a:xfrm>
            <a:off x="711200" y="291090"/>
            <a:ext cx="10769600" cy="522514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1013254" y="291090"/>
            <a:ext cx="10165492" cy="52251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884617" y="931170"/>
                <a:ext cx="10422763" cy="2308324"/>
              </a:xfrm>
              <a:prstGeom prst="rect">
                <a:avLst/>
              </a:prstGeom>
              <a:solidFill>
                <a:srgbClr val="CCFF99"/>
              </a:solidFill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uk-UA" sz="3600" b="1" u="sng" dirty="0">
                    <a:solidFill>
                      <a:srgbClr val="008000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Завдання 1.</a:t>
                </a:r>
                <a:r>
                  <a:rPr lang="uk-UA" sz="3600" b="1" dirty="0">
                    <a:solidFill>
                      <a:srgbClr val="008000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uk-UA" sz="36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З точки до прямої проведено дві похилі. Довжина однієї з них дорівнює 10 см, а її проекції – 6 см. Знайдіть довжину другої похилої, якщо вона утворює з прямою кут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36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uk-UA" sz="36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30</m:t>
                        </m:r>
                      </m:e>
                      <m:sup>
                        <m:r>
                          <m:rPr>
                            <m:sty m:val="p"/>
                          </m:rPr>
                          <a:rPr lang="en-US" sz="360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o</m:t>
                        </m:r>
                      </m:sup>
                    </m:sSup>
                  </m:oMath>
                </a14:m>
                <a:r>
                  <a:rPr lang="uk-UA" sz="36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.</a:t>
                </a:r>
                <a:endParaRPr lang="ru-RU" sz="2800" dirty="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4617" y="931170"/>
                <a:ext cx="10422763" cy="2308324"/>
              </a:xfrm>
              <a:prstGeom prst="rect">
                <a:avLst/>
              </a:prstGeom>
              <a:blipFill>
                <a:blip r:embed="rId4"/>
                <a:stretch>
                  <a:fillRect l="-1754" t="-4497" r="-1813" b="-873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TextBox 9"/>
          <p:cNvSpPr txBox="1"/>
          <p:nvPr/>
        </p:nvSpPr>
        <p:spPr>
          <a:xfrm>
            <a:off x="1050325" y="321514"/>
            <a:ext cx="847700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Приклади</a:t>
            </a:r>
            <a:r>
              <a:rPr lang="ru-RU" sz="2400" b="1" dirty="0">
                <a:solidFill>
                  <a:srgbClr val="002060"/>
                </a:solidFill>
                <a:latin typeface="Arial Black" panose="020B0A04020102020204" pitchFamily="34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розв’язання</a:t>
            </a:r>
            <a:r>
              <a:rPr lang="ru-RU" sz="2400" b="1" dirty="0">
                <a:solidFill>
                  <a:srgbClr val="002060"/>
                </a:solidFill>
                <a:latin typeface="Arial Black" panose="020B0A04020102020204" pitchFamily="34" charset="0"/>
              </a:rPr>
              <a:t> та </a:t>
            </a:r>
            <a:r>
              <a:rPr lang="ru-RU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оформлення</a:t>
            </a:r>
            <a:r>
              <a:rPr lang="ru-RU" sz="2400" b="1" dirty="0">
                <a:solidFill>
                  <a:srgbClr val="002060"/>
                </a:solidFill>
                <a:latin typeface="Arial Black" panose="020B0A04020102020204" pitchFamily="34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завдань</a:t>
            </a:r>
            <a:endParaRPr lang="ru-RU" sz="2400" b="1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ADB80F50-A761-4F5B-BD64-4952E4E81090}"/>
                  </a:ext>
                </a:extLst>
              </p:cNvPr>
              <p:cNvSpPr txBox="1"/>
              <p:nvPr/>
            </p:nvSpPr>
            <p:spPr>
              <a:xfrm>
                <a:off x="1013254" y="3158875"/>
                <a:ext cx="10165492" cy="334707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uk-UA" sz="2800" b="1" dirty="0">
                    <a:solidFill>
                      <a:srgbClr val="008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Р о з в</a:t>
                </a:r>
                <a:r>
                  <a:rPr lang="ru-RU" sz="2800" b="1" dirty="0">
                    <a:solidFill>
                      <a:srgbClr val="008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’</a:t>
                </a:r>
                <a:r>
                  <a:rPr lang="uk-UA" sz="2800" b="1" dirty="0">
                    <a:solidFill>
                      <a:srgbClr val="008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я з а н </a:t>
                </a:r>
                <a:r>
                  <a:rPr lang="uk-UA" sz="2800" b="1" dirty="0" err="1">
                    <a:solidFill>
                      <a:srgbClr val="008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н</a:t>
                </a:r>
                <a:r>
                  <a:rPr lang="uk-UA" sz="2800" b="1" dirty="0">
                    <a:solidFill>
                      <a:srgbClr val="008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я.</a:t>
                </a:r>
                <a:endParaRPr lang="ru-RU" sz="28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algn="just"/>
                <a:r>
                  <a:rPr lang="uk-UA" sz="28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Нехай на </a:t>
                </a:r>
                <a:r>
                  <a:rPr lang="en-US" sz="2800" i="1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AL </a:t>
                </a:r>
                <a:r>
                  <a:rPr lang="uk-UA" sz="28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= 10 см, </a:t>
                </a:r>
                <a:r>
                  <a:rPr lang="en-US" sz="2800" i="1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HL </a:t>
                </a:r>
                <a:r>
                  <a:rPr lang="uk-UA" sz="28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= 6 см, </a:t>
                </a:r>
                <a:r>
                  <a:rPr lang="uk-UA" sz="2800" dirty="0">
                    <a:effectLst/>
                    <a:latin typeface="Cambria Math" panose="02040503050406030204" pitchFamily="18" charset="0"/>
                    <a:ea typeface="Calibri" panose="020F0502020204030204" pitchFamily="34" charset="0"/>
                    <a:cs typeface="Cambria Math" panose="02040503050406030204" pitchFamily="18" charset="0"/>
                  </a:rPr>
                  <a:t>∠ </a:t>
                </a:r>
                <a:r>
                  <a:rPr lang="en-US" sz="2800" i="1" dirty="0">
                    <a:effectLst/>
                    <a:latin typeface="Cambria Math" panose="02040503050406030204" pitchFamily="18" charset="0"/>
                    <a:ea typeface="Calibri" panose="020F0502020204030204" pitchFamily="34" charset="0"/>
                    <a:cs typeface="Cambria Math" panose="02040503050406030204" pitchFamily="18" charset="0"/>
                  </a:rPr>
                  <a:t>AKH </a:t>
                </a:r>
                <a:r>
                  <a:rPr lang="uk-UA" sz="28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= 30</a:t>
                </a:r>
                <a:r>
                  <a:rPr lang="uk-UA" sz="2800" baseline="300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о</a:t>
                </a:r>
                <a:r>
                  <a:rPr lang="ru-RU" sz="28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. </a:t>
                </a:r>
              </a:p>
              <a:p>
                <a:pPr algn="just"/>
                <a:r>
                  <a:rPr lang="uk-UA" sz="28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Із Δ </a:t>
                </a:r>
                <a:r>
                  <a:rPr lang="en-US" sz="2800" i="1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AHL</a:t>
                </a:r>
                <a:r>
                  <a:rPr lang="ru-RU" sz="28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:</a:t>
                </a:r>
              </a:p>
              <a:p>
                <a:pPr algn="just"/>
                <a14:m>
                  <m:oMath xmlns:m="http://schemas.openxmlformats.org/officeDocument/2006/math">
                    <m:r>
                      <a:rPr lang="en-US" sz="28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𝐴𝐻</m:t>
                    </m:r>
                    <m:r>
                      <a:rPr lang="ru-RU" sz="28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ru-RU" sz="2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sSup>
                          <m:sSupPr>
                            <m:ctrlPr>
                              <a:rPr lang="ru-RU" sz="28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sz="28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𝐴𝐿</m:t>
                            </m:r>
                          </m:e>
                          <m:sup>
                            <m:r>
                              <a:rPr lang="ru-RU" sz="28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ru-RU" sz="2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−</m:t>
                        </m:r>
                        <m:sSup>
                          <m:sSupPr>
                            <m:ctrlPr>
                              <a:rPr lang="ru-RU" sz="28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sz="28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𝐿𝐻</m:t>
                            </m:r>
                          </m:e>
                          <m:sup>
                            <m:r>
                              <a:rPr lang="ru-RU" sz="28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</m:e>
                    </m:rad>
                    <m:r>
                      <a:rPr lang="ru-RU" sz="28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ru-RU" sz="2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sSup>
                          <m:sSupPr>
                            <m:ctrlPr>
                              <a:rPr lang="ru-RU" sz="28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ru-RU" sz="28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10</m:t>
                            </m:r>
                          </m:e>
                          <m:sup>
                            <m:r>
                              <a:rPr lang="ru-RU" sz="28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ru-RU" sz="2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−</m:t>
                        </m:r>
                        <m:sSup>
                          <m:sSupPr>
                            <m:ctrlPr>
                              <a:rPr lang="ru-RU" sz="28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ru-RU" sz="28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6</m:t>
                            </m:r>
                          </m:e>
                          <m:sup>
                            <m:r>
                              <a:rPr lang="ru-RU" sz="28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</m:e>
                    </m:rad>
                    <m:r>
                      <a:rPr lang="ru-RU" sz="28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=8</m:t>
                    </m:r>
                  </m:oMath>
                </a14:m>
                <a:r>
                  <a:rPr lang="uk-UA" sz="28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(см).</a:t>
                </a:r>
                <a:endParaRPr lang="ru-RU" sz="2800" dirty="0">
                  <a:latin typeface="Calibri" panose="020F050202020403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algn="just"/>
                <a:r>
                  <a:rPr lang="uk-UA" sz="28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Із Δ </a:t>
                </a:r>
                <a:r>
                  <a:rPr lang="en-US" sz="2800" i="1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AHK</a:t>
                </a:r>
                <a:r>
                  <a:rPr lang="uk-UA" sz="28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за властивістю катета, що лежить проти кута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2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uk-UA" sz="2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30</m:t>
                        </m:r>
                      </m:e>
                      <m:sup>
                        <m:r>
                          <m:rPr>
                            <m:sty m:val="p"/>
                          </m:rPr>
                          <a:rPr lang="en-US" sz="28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o</m:t>
                        </m:r>
                      </m:sup>
                    </m:sSup>
                  </m:oMath>
                </a14:m>
                <a:r>
                  <a:rPr lang="ru-RU" sz="28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, </a:t>
                </a:r>
                <a:r>
                  <a:rPr lang="uk-UA" sz="28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матимемо: </a:t>
                </a:r>
                <a14:m>
                  <m:oMath xmlns:m="http://schemas.openxmlformats.org/officeDocument/2006/math">
                    <m:r>
                      <a:rPr lang="uk-UA" sz="28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𝐴𝐻</m:t>
                    </m:r>
                    <m:r>
                      <a:rPr lang="uk-UA" sz="28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ru-RU" sz="2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uk-UA" sz="2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𝐴𝐾</m:t>
                        </m:r>
                      </m:num>
                      <m:den>
                        <m:r>
                          <a:rPr lang="uk-UA" sz="2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ru-RU" sz="28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r>
                  <a:rPr lang="uk-UA" sz="28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Тому </a:t>
                </a:r>
                <a14:m>
                  <m:oMath xmlns:m="http://schemas.openxmlformats.org/officeDocument/2006/math">
                    <m:r>
                      <a:rPr lang="uk-UA" sz="28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𝐴𝐾</m:t>
                    </m:r>
                    <m:r>
                      <a:rPr lang="uk-UA" sz="28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=2∙</m:t>
                    </m:r>
                    <m:r>
                      <a:rPr lang="uk-UA" sz="28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𝐴𝐻</m:t>
                    </m:r>
                    <m:r>
                      <a:rPr lang="uk-UA" sz="28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=2∙8=16</m:t>
                    </m:r>
                  </m:oMath>
                </a14:m>
                <a:r>
                  <a:rPr lang="ru-RU" sz="28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(</a:t>
                </a:r>
                <a:r>
                  <a:rPr lang="uk-UA" sz="28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см</a:t>
                </a:r>
                <a:r>
                  <a:rPr lang="ru-RU" sz="28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)</a:t>
                </a:r>
                <a:r>
                  <a:rPr lang="uk-UA" sz="28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lang="ru-RU" sz="28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457200" algn="r">
                  <a:tabLst>
                    <a:tab pos="630555" algn="l"/>
                  </a:tabLst>
                </a:pPr>
                <a:r>
                  <a:rPr lang="uk-UA" sz="2800" b="1" dirty="0">
                    <a:solidFill>
                      <a:srgbClr val="008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В і д п о в і д ь. </a:t>
                </a:r>
                <a:r>
                  <a:rPr lang="uk-UA" sz="28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16 см.</a:t>
                </a:r>
                <a:endParaRPr lang="ru-RU" sz="28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xmlns="" xmlns:a14="http://schemas.microsoft.com/office/drawing/2010/main" id="{ADB80F50-A761-4F5B-BD64-4952E4E8109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3254" y="3158875"/>
                <a:ext cx="10165492" cy="3347070"/>
              </a:xfrm>
              <a:prstGeom prst="rect">
                <a:avLst/>
              </a:prstGeom>
              <a:blipFill>
                <a:blip r:embed="rId5"/>
                <a:stretch>
                  <a:fillRect l="-1199" t="-2004" r="-1259" b="-400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131A819A-EE84-4817-A423-09014C96157C}"/>
              </a:ext>
            </a:extLst>
          </p:cNvPr>
          <p:cNvPicPr/>
          <p:nvPr/>
        </p:nvPicPr>
        <p:blipFill rotWithShape="1">
          <a:blip r:embed="rId6"/>
          <a:srcRect l="38738" t="26040" r="37865" b="42478"/>
          <a:stretch/>
        </p:blipFill>
        <p:spPr bwMode="auto">
          <a:xfrm>
            <a:off x="8717899" y="3239495"/>
            <a:ext cx="2424150" cy="178308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46245590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6" t="4997" r="476" b="10944"/>
          <a:stretch/>
        </p:blipFill>
        <p:spPr>
          <a:xfrm>
            <a:off x="58057" y="0"/>
            <a:ext cx="12075886" cy="6836229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5" t="964" r="23271" b="481"/>
          <a:stretch/>
        </p:blipFill>
        <p:spPr>
          <a:xfrm rot="5400000">
            <a:off x="3019926" y="-1975186"/>
            <a:ext cx="6152147" cy="10680035"/>
          </a:xfrm>
          <a:prstGeom prst="rect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7" name="Прямоугольник 6"/>
          <p:cNvSpPr/>
          <p:nvPr/>
        </p:nvSpPr>
        <p:spPr>
          <a:xfrm>
            <a:off x="711200" y="291090"/>
            <a:ext cx="10769600" cy="522514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1013254" y="291090"/>
            <a:ext cx="10165492" cy="52251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884617" y="931170"/>
            <a:ext cx="10422763" cy="1754326"/>
          </a:xfrm>
          <a:prstGeom prst="rect">
            <a:avLst/>
          </a:prstGeom>
          <a:solidFill>
            <a:srgbClr val="CCFF99"/>
          </a:solidFill>
        </p:spPr>
        <p:txBody>
          <a:bodyPr wrap="square">
            <a:spAutoFit/>
          </a:bodyPr>
          <a:lstStyle/>
          <a:p>
            <a:pPr algn="just"/>
            <a:r>
              <a:rPr lang="uk-UA" sz="3600" b="1" u="sng" dirty="0">
                <a:solidFill>
                  <a:srgbClr val="008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Завдання 2.</a:t>
            </a:r>
            <a:r>
              <a:rPr lang="uk-UA" sz="3600" b="1" dirty="0">
                <a:solidFill>
                  <a:srgbClr val="008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 точки до прямої проведено дві </a:t>
            </a:r>
            <a:r>
              <a:rPr lang="uk-UA" sz="3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похи</a:t>
            </a:r>
            <a:r>
              <a:rPr lang="uk-UA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-лі, проекції яких дорівнюють 30 см і 9 см. Знайдіть довжини похилих, якщо їх різниця дорівнює 9 см.</a:t>
            </a:r>
            <a:endParaRPr lang="ru-RU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050325" y="321514"/>
            <a:ext cx="847700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Приклади</a:t>
            </a:r>
            <a:r>
              <a:rPr lang="ru-RU" sz="2400" b="1" dirty="0">
                <a:solidFill>
                  <a:srgbClr val="002060"/>
                </a:solidFill>
                <a:latin typeface="Arial Black" panose="020B0A04020102020204" pitchFamily="34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розв’язання</a:t>
            </a:r>
            <a:r>
              <a:rPr lang="ru-RU" sz="2400" b="1" dirty="0">
                <a:solidFill>
                  <a:srgbClr val="002060"/>
                </a:solidFill>
                <a:latin typeface="Arial Black" panose="020B0A04020102020204" pitchFamily="34" charset="0"/>
              </a:rPr>
              <a:t> та </a:t>
            </a:r>
            <a:r>
              <a:rPr lang="ru-RU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оформлення</a:t>
            </a:r>
            <a:r>
              <a:rPr lang="ru-RU" sz="2400" b="1" dirty="0">
                <a:solidFill>
                  <a:srgbClr val="002060"/>
                </a:solidFill>
                <a:latin typeface="Arial Black" panose="020B0A04020102020204" pitchFamily="34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завдань</a:t>
            </a:r>
            <a:endParaRPr lang="ru-RU" sz="2400" b="1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ED3CE486-BB3A-43CB-9163-C37BC7EB1445}"/>
                  </a:ext>
                </a:extLst>
              </p:cNvPr>
              <p:cNvSpPr txBox="1"/>
              <p:nvPr/>
            </p:nvSpPr>
            <p:spPr>
              <a:xfrm>
                <a:off x="884617" y="2592346"/>
                <a:ext cx="10551400" cy="393954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uk-UA" sz="2500" b="1" dirty="0">
                    <a:solidFill>
                      <a:srgbClr val="008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Р о з в</a:t>
                </a:r>
                <a:r>
                  <a:rPr lang="ru-RU" sz="2500" b="1" dirty="0">
                    <a:solidFill>
                      <a:srgbClr val="008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’</a:t>
                </a:r>
                <a:r>
                  <a:rPr lang="uk-UA" sz="2500" b="1" dirty="0">
                    <a:solidFill>
                      <a:srgbClr val="008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я з а н </a:t>
                </a:r>
                <a:r>
                  <a:rPr lang="uk-UA" sz="2500" b="1" dirty="0" err="1">
                    <a:solidFill>
                      <a:srgbClr val="008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н</a:t>
                </a:r>
                <a:r>
                  <a:rPr lang="uk-UA" sz="2500" b="1" dirty="0">
                    <a:solidFill>
                      <a:srgbClr val="008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я.</a:t>
                </a:r>
                <a:endParaRPr lang="ru-RU" sz="25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algn="just"/>
                <a:r>
                  <a:rPr lang="uk-UA" sz="25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Нехай </a:t>
                </a:r>
                <a:r>
                  <a:rPr lang="en-US" sz="2500" i="1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KH</a:t>
                </a:r>
                <a:r>
                  <a:rPr lang="ru-RU" sz="2500" i="1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= </a:t>
                </a:r>
                <a:r>
                  <a:rPr lang="ru-RU" sz="25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30</a:t>
                </a:r>
                <a:r>
                  <a:rPr lang="uk-UA" sz="25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см</a:t>
                </a:r>
                <a:r>
                  <a:rPr lang="ru-RU" sz="25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, </a:t>
                </a:r>
                <a:r>
                  <a:rPr lang="en-US" sz="2500" i="1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HL</a:t>
                </a:r>
                <a:r>
                  <a:rPr lang="ru-RU" sz="2500" i="1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=</a:t>
                </a:r>
                <a:r>
                  <a:rPr lang="ru-RU" sz="25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9</a:t>
                </a:r>
                <a:r>
                  <a:rPr lang="uk-UA" sz="25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см</a:t>
                </a:r>
                <a:r>
                  <a:rPr lang="ru-RU" sz="25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. </a:t>
                </a:r>
                <a:r>
                  <a:rPr lang="uk-UA" sz="25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За властивістю </a:t>
                </a:r>
                <a:r>
                  <a:rPr lang="ru-RU" sz="25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4: </a:t>
                </a:r>
                <a:r>
                  <a:rPr lang="en-US" sz="2500" i="1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AK</a:t>
                </a:r>
                <a:r>
                  <a:rPr lang="ru-RU" sz="2500" i="1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&gt;</a:t>
                </a:r>
                <a:r>
                  <a:rPr lang="en-US" sz="2500" i="1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AL</a:t>
                </a:r>
                <a:r>
                  <a:rPr lang="ru-RU" sz="25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. </a:t>
                </a:r>
                <a:r>
                  <a:rPr lang="uk-UA" sz="25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Позначимо </a:t>
                </a:r>
                <a:r>
                  <a:rPr lang="en-US" sz="2500" i="1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AL</a:t>
                </a:r>
                <a:r>
                  <a:rPr lang="ru-RU" sz="2500" i="1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= </a:t>
                </a:r>
                <a:r>
                  <a:rPr lang="en-US" sz="2500" i="1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x</a:t>
                </a:r>
                <a:r>
                  <a:rPr lang="uk-UA" sz="25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см. Тоді </a:t>
                </a:r>
                <a:r>
                  <a:rPr lang="en-US" sz="2500" i="1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AK</a:t>
                </a:r>
                <a:r>
                  <a:rPr lang="uk-UA" sz="2500" i="1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=</a:t>
                </a:r>
                <a:r>
                  <a:rPr lang="uk-UA" sz="25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(</a:t>
                </a:r>
                <a:r>
                  <a:rPr lang="en-US" sz="2500" i="1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x</a:t>
                </a:r>
                <a:r>
                  <a:rPr lang="uk-UA" sz="2500" i="1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+ </a:t>
                </a:r>
                <a:r>
                  <a:rPr lang="uk-UA" sz="25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9) см.</a:t>
                </a:r>
                <a:endParaRPr lang="ru-RU" sz="25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algn="just"/>
                <a:r>
                  <a:rPr lang="uk-UA" sz="25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Із Δ </a:t>
                </a:r>
                <a:r>
                  <a:rPr lang="en-US" sz="2500" i="1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AHL</a:t>
                </a:r>
                <a:r>
                  <a:rPr lang="uk-UA" sz="25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: </a:t>
                </a:r>
                <a:r>
                  <a:rPr lang="en-US" sz="2500" i="1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AH</a:t>
                </a:r>
                <a:r>
                  <a:rPr lang="uk-UA" sz="2500" i="1" baseline="300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2</a:t>
                </a:r>
                <a:r>
                  <a:rPr lang="uk-UA" sz="2500" i="1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= </a:t>
                </a:r>
                <a:r>
                  <a:rPr lang="en-US" sz="2500" i="1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AL</a:t>
                </a:r>
                <a:r>
                  <a:rPr lang="uk-UA" sz="2500" i="1" baseline="300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2 </a:t>
                </a:r>
                <a:r>
                  <a:rPr lang="uk-UA" sz="25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– </a:t>
                </a:r>
                <a:r>
                  <a:rPr lang="en-US" sz="2500" i="1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LH</a:t>
                </a:r>
                <a:r>
                  <a:rPr lang="uk-UA" sz="2500" i="1" baseline="300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2</a:t>
                </a:r>
                <a:r>
                  <a:rPr lang="uk-UA" sz="25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, тому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25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5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𝐴𝐻</m:t>
                        </m:r>
                      </m:e>
                      <m:sup>
                        <m:r>
                          <a:rPr lang="uk-UA" sz="25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uk-UA" sz="2500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sSup>
                      <m:sSupPr>
                        <m:ctrlPr>
                          <a:rPr lang="ru-RU" sz="25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5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  <m:sup>
                        <m:r>
                          <a:rPr lang="en-US" sz="25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ru-RU" sz="2500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−</m:t>
                    </m:r>
                    <m:sSup>
                      <m:sSupPr>
                        <m:ctrlPr>
                          <a:rPr lang="ru-RU" sz="25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5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9</m:t>
                        </m:r>
                      </m:e>
                      <m:sup>
                        <m:r>
                          <a:rPr lang="en-US" sz="25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en-US" sz="2500" b="0" i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.</m:t>
                    </m:r>
                  </m:oMath>
                </a14:m>
                <a:endParaRPr lang="ru-RU" sz="25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algn="just"/>
                <a:r>
                  <a:rPr lang="uk-UA" sz="25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Із Δ </a:t>
                </a:r>
                <a:r>
                  <a:rPr lang="en-US" sz="25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AHK</a:t>
                </a:r>
                <a:r>
                  <a:rPr lang="uk-UA" sz="25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: </a:t>
                </a:r>
                <a:r>
                  <a:rPr lang="en-US" sz="2500" i="1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AH</a:t>
                </a:r>
                <a:r>
                  <a:rPr lang="uk-UA" sz="2500" i="1" baseline="300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2 </a:t>
                </a:r>
                <a:r>
                  <a:rPr lang="uk-UA" sz="2500" i="1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= </a:t>
                </a:r>
                <a:r>
                  <a:rPr lang="en-US" sz="2500" i="1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AK</a:t>
                </a:r>
                <a:r>
                  <a:rPr lang="uk-UA" sz="2500" i="1" baseline="300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2 </a:t>
                </a:r>
                <a:r>
                  <a:rPr lang="uk-UA" sz="25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–</a:t>
                </a:r>
                <a:r>
                  <a:rPr lang="en-US" sz="2500" i="1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HK</a:t>
                </a:r>
                <a:r>
                  <a:rPr lang="uk-UA" sz="2500" i="1" baseline="300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2</a:t>
                </a:r>
                <a:r>
                  <a:rPr lang="uk-UA" sz="25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, тому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25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5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𝐴𝐻</m:t>
                        </m:r>
                      </m:e>
                      <m:sup>
                        <m:r>
                          <a:rPr lang="uk-UA" sz="25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uk-UA" sz="2500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sSup>
                      <m:sSupPr>
                        <m:ctrlPr>
                          <a:rPr lang="ru-RU" sz="250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ru-RU" sz="25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(</m:t>
                        </m:r>
                        <m:r>
                          <a:rPr lang="en-US" sz="25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  <m:r>
                          <a:rPr lang="en-US" sz="25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+9)</m:t>
                        </m:r>
                      </m:e>
                      <m:sup>
                        <m:r>
                          <a:rPr lang="en-US" sz="25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ru-RU" sz="2500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−</m:t>
                    </m:r>
                    <m:sSup>
                      <m:sSupPr>
                        <m:ctrlPr>
                          <a:rPr lang="ru-RU" sz="25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5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30</m:t>
                        </m:r>
                      </m:e>
                      <m:sup>
                        <m:r>
                          <a:rPr lang="en-US" sz="25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2500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.</a:t>
                </a:r>
                <a:endParaRPr lang="ru-RU" sz="25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algn="just"/>
                <a:r>
                  <a:rPr lang="uk-UA" sz="25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Ліві частини отриманих </a:t>
                </a:r>
                <a:r>
                  <a:rPr lang="uk-UA" sz="2500" dirty="0" err="1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рівностей</a:t>
                </a:r>
                <a:r>
                  <a:rPr lang="uk-UA" sz="25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рівні, отже, рівні і </a:t>
                </a:r>
              </a:p>
              <a:p>
                <a:pPr algn="just"/>
                <a:r>
                  <a:rPr lang="uk-UA" sz="25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праві їх частини. Маємо рівняння:</a:t>
                </a:r>
              </a:p>
              <a:p>
                <a:pPr algn="just"/>
                <a14:m>
                  <m:oMath xmlns:m="http://schemas.openxmlformats.org/officeDocument/2006/math">
                    <m:sSup>
                      <m:sSupPr>
                        <m:ctrlPr>
                          <a:rPr lang="ru-RU" sz="25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ru-RU" sz="25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(</m:t>
                        </m:r>
                        <m:r>
                          <a:rPr lang="en-US" sz="25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  <m:r>
                          <a:rPr lang="en-US" sz="25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+9)</m:t>
                        </m:r>
                      </m:e>
                      <m:sup>
                        <m:r>
                          <a:rPr lang="en-US" sz="25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ru-RU" sz="2500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−</m:t>
                    </m:r>
                    <m:sSup>
                      <m:sSupPr>
                        <m:ctrlPr>
                          <a:rPr lang="ru-RU" sz="25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5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30</m:t>
                        </m:r>
                      </m:e>
                      <m:sup>
                        <m:r>
                          <a:rPr lang="en-US" sz="25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en-US" sz="2500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sSup>
                      <m:sSupPr>
                        <m:ctrlPr>
                          <a:rPr lang="ru-RU" sz="25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5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  <m:sup>
                        <m:r>
                          <a:rPr lang="en-US" sz="25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ru-RU" sz="2500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−</m:t>
                    </m:r>
                    <m:sSup>
                      <m:sSupPr>
                        <m:ctrlPr>
                          <a:rPr lang="ru-RU" sz="25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5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9</m:t>
                        </m:r>
                      </m:e>
                      <m:sup>
                        <m:r>
                          <a:rPr lang="en-US" sz="25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uk-UA" sz="25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, звідки</a:t>
                </a:r>
                <a:r>
                  <a:rPr lang="en-US" sz="2500" i="1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x</a:t>
                </a:r>
                <a:r>
                  <a:rPr lang="uk-UA" sz="2500" i="1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= </a:t>
                </a:r>
                <a:r>
                  <a:rPr lang="uk-UA" sz="25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41. </a:t>
                </a:r>
                <a:endParaRPr lang="ru-RU" sz="25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algn="just"/>
                <a:r>
                  <a:rPr lang="uk-UA" sz="25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Отже, </a:t>
                </a:r>
                <a:r>
                  <a:rPr lang="en-US" sz="2500" i="1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AL</a:t>
                </a:r>
                <a:r>
                  <a:rPr lang="uk-UA" sz="2500" i="1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= </a:t>
                </a:r>
                <a:r>
                  <a:rPr lang="uk-UA" sz="25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41 (см), </a:t>
                </a:r>
                <a:r>
                  <a:rPr lang="en-US" sz="2500" i="1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AK</a:t>
                </a:r>
                <a:r>
                  <a:rPr lang="uk-UA" sz="2500" i="1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= </a:t>
                </a:r>
                <a:r>
                  <a:rPr lang="uk-UA" sz="25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41 + 9 = 50 (см).</a:t>
                </a:r>
              </a:p>
              <a:p>
                <a:pPr marL="457200" algn="r">
                  <a:tabLst>
                    <a:tab pos="630555" algn="l"/>
                  </a:tabLst>
                </a:pPr>
                <a:r>
                  <a:rPr lang="uk-UA" sz="2500" b="1" dirty="0">
                    <a:solidFill>
                      <a:srgbClr val="008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В і д п о в і д ь. </a:t>
                </a:r>
                <a:r>
                  <a:rPr lang="uk-UA" sz="25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41 см, 50 см.</a:t>
                </a:r>
                <a:endParaRPr lang="ru-RU" sz="25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ED3CE486-BB3A-43CB-9163-C37BC7EB144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4617" y="2592346"/>
                <a:ext cx="10551400" cy="3939540"/>
              </a:xfrm>
              <a:prstGeom prst="rect">
                <a:avLst/>
              </a:prstGeom>
              <a:blipFill>
                <a:blip r:embed="rId4"/>
                <a:stretch>
                  <a:fillRect l="-924" t="-1391" r="-982" b="-247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897ABAC-28CB-479F-BA7E-8AFA71301B6B}"/>
              </a:ext>
            </a:extLst>
          </p:cNvPr>
          <p:cNvPicPr/>
          <p:nvPr/>
        </p:nvPicPr>
        <p:blipFill rotWithShape="1">
          <a:blip r:embed="rId5"/>
          <a:srcRect l="38738" t="26040" r="37865" b="42478"/>
          <a:stretch/>
        </p:blipFill>
        <p:spPr bwMode="auto">
          <a:xfrm>
            <a:off x="8754596" y="3843123"/>
            <a:ext cx="2424150" cy="178308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7369720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6" t="4997" r="476" b="10944"/>
          <a:stretch/>
        </p:blipFill>
        <p:spPr>
          <a:xfrm>
            <a:off x="58057" y="0"/>
            <a:ext cx="12075886" cy="6836229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5" t="964" r="23271" b="481"/>
          <a:stretch/>
        </p:blipFill>
        <p:spPr>
          <a:xfrm rot="5400000">
            <a:off x="3019926" y="-1975186"/>
            <a:ext cx="6152147" cy="10680035"/>
          </a:xfrm>
          <a:prstGeom prst="rect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7" name="Прямоугольник 6"/>
          <p:cNvSpPr/>
          <p:nvPr/>
        </p:nvSpPr>
        <p:spPr>
          <a:xfrm>
            <a:off x="711200" y="291090"/>
            <a:ext cx="10769600" cy="522514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1013254" y="291090"/>
            <a:ext cx="10165492" cy="52251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884617" y="1196036"/>
            <a:ext cx="10422763" cy="1384995"/>
          </a:xfrm>
          <a:prstGeom prst="rect">
            <a:avLst/>
          </a:prstGeom>
          <a:solidFill>
            <a:srgbClr val="CCFF99"/>
          </a:solidFill>
        </p:spPr>
        <p:txBody>
          <a:bodyPr wrap="square">
            <a:spAutoFit/>
          </a:bodyPr>
          <a:lstStyle/>
          <a:p>
            <a:pPr algn="just">
              <a:spcAft>
                <a:spcPts val="800"/>
              </a:spcAft>
            </a:pPr>
            <a:r>
              <a:rPr lang="uk-UA" sz="2800" b="1" u="sng" dirty="0">
                <a:solidFill>
                  <a:srgbClr val="008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Завдання 4.</a:t>
            </a:r>
            <a:r>
              <a:rPr lang="uk-UA" sz="2800" b="1" dirty="0">
                <a:solidFill>
                  <a:srgbClr val="008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Із точки, що знаходиться на відстані 6 см від прямої, проведено дві рівні похилі до цієї прямої. Відстань між основами похилих дорівнює 16 см. Знайдіть довжину похилих.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050325" y="321514"/>
            <a:ext cx="745749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Завдання</a:t>
            </a:r>
            <a:r>
              <a:rPr lang="ru-RU" sz="2400" b="1" dirty="0">
                <a:solidFill>
                  <a:srgbClr val="002060"/>
                </a:solidFill>
                <a:latin typeface="Arial Black" panose="020B0A04020102020204" pitchFamily="34" charset="0"/>
              </a:rPr>
              <a:t> для </a:t>
            </a:r>
            <a:r>
              <a:rPr lang="ru-RU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самостійного</a:t>
            </a:r>
            <a:r>
              <a:rPr lang="ru-RU" sz="2400" b="1" dirty="0">
                <a:solidFill>
                  <a:srgbClr val="002060"/>
                </a:solidFill>
                <a:latin typeface="Arial Black" panose="020B0A04020102020204" pitchFamily="34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опрацювання</a:t>
            </a:r>
            <a:endParaRPr lang="ru-RU" sz="2400" b="1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Прямоугольник 11"/>
              <p:cNvSpPr/>
              <p:nvPr/>
            </p:nvSpPr>
            <p:spPr>
              <a:xfrm>
                <a:off x="884617" y="2853852"/>
                <a:ext cx="10422763" cy="1384995"/>
              </a:xfrm>
              <a:prstGeom prst="rect">
                <a:avLst/>
              </a:prstGeom>
              <a:solidFill>
                <a:srgbClr val="CCFF99"/>
              </a:solidFill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uk-UA" sz="2800" b="1" u="sng" dirty="0">
                    <a:solidFill>
                      <a:srgbClr val="008000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Завдання 5.</a:t>
                </a:r>
                <a:r>
                  <a:rPr lang="uk-UA" sz="2800" b="1" dirty="0">
                    <a:solidFill>
                      <a:srgbClr val="008000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uk-UA" sz="28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Із точки до прямої проведено дві похилі, довжина однієї з них дорівнює 26 см, а довжина її проекції – 24 см. Знайдіть довжину другої похилої, якщо вона утворює з прямою кут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28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uk-UA" sz="28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45</m:t>
                        </m:r>
                      </m:e>
                      <m:sup>
                        <m:r>
                          <m:rPr>
                            <m:sty m:val="p"/>
                          </m:rPr>
                          <a:rPr lang="en-US" sz="280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o</m:t>
                        </m:r>
                      </m:sup>
                    </m:sSup>
                  </m:oMath>
                </a14:m>
                <a:r>
                  <a:rPr lang="uk-UA" sz="28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12" name="Прямоугольник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4617" y="2853852"/>
                <a:ext cx="10422763" cy="1384995"/>
              </a:xfrm>
              <a:prstGeom prst="rect">
                <a:avLst/>
              </a:prstGeom>
              <a:blipFill>
                <a:blip r:embed="rId4"/>
                <a:stretch>
                  <a:fillRect l="-1170" t="-4405" r="-1228" b="-1145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TextBox 10">
            <a:extLst>
              <a:ext uri="{FF2B5EF4-FFF2-40B4-BE49-F238E27FC236}">
                <a16:creationId xmlns:a16="http://schemas.microsoft.com/office/drawing/2014/main" id="{AF2FCE25-CCCF-4AA8-9FA7-DED0947F7BBD}"/>
              </a:ext>
            </a:extLst>
          </p:cNvPr>
          <p:cNvSpPr txBox="1"/>
          <p:nvPr/>
        </p:nvSpPr>
        <p:spPr>
          <a:xfrm>
            <a:off x="3048000" y="2577367"/>
            <a:ext cx="6096000" cy="3820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algn="just">
              <a:lnSpc>
                <a:spcPct val="150000"/>
              </a:lnSpc>
              <a:spcAft>
                <a:spcPts val="800"/>
              </a:spcAft>
              <a:tabLst>
                <a:tab pos="630555" algn="l"/>
              </a:tabLst>
            </a:pP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A427FED-A8FB-43A5-95D0-BCFE4F2B530C}"/>
              </a:ext>
            </a:extLst>
          </p:cNvPr>
          <p:cNvSpPr txBox="1"/>
          <p:nvPr/>
        </p:nvSpPr>
        <p:spPr>
          <a:xfrm>
            <a:off x="3028122" y="2305697"/>
            <a:ext cx="6135756" cy="3820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800"/>
              </a:spcAft>
            </a:pP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4CE0BF7E-7100-4F5B-9BC7-BDCEF58107CF}"/>
              </a:ext>
            </a:extLst>
          </p:cNvPr>
          <p:cNvSpPr/>
          <p:nvPr/>
        </p:nvSpPr>
        <p:spPr>
          <a:xfrm>
            <a:off x="884617" y="4511668"/>
            <a:ext cx="10422763" cy="1384995"/>
          </a:xfrm>
          <a:prstGeom prst="rect">
            <a:avLst/>
          </a:prstGeom>
          <a:solidFill>
            <a:srgbClr val="CCFF99"/>
          </a:solidFill>
        </p:spPr>
        <p:txBody>
          <a:bodyPr wrap="square">
            <a:spAutoFit/>
          </a:bodyPr>
          <a:lstStyle/>
          <a:p>
            <a:pPr algn="just"/>
            <a:r>
              <a:rPr lang="uk-UA" sz="2800" b="1" u="sng" dirty="0">
                <a:solidFill>
                  <a:srgbClr val="008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Завдання 6.</a:t>
            </a:r>
            <a:r>
              <a:rPr lang="uk-UA" sz="2800" b="1" dirty="0">
                <a:solidFill>
                  <a:srgbClr val="008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Із точки до прямої проведено дві похилі, довжини яких дорівнюють 5 см і 7 см, а різниця їх проекцій дорівнює 4 см. Знайдіть відстань між основами похилих.</a:t>
            </a:r>
          </a:p>
        </p:txBody>
      </p:sp>
    </p:spTree>
    <p:extLst>
      <p:ext uri="{BB962C8B-B14F-4D97-AF65-F5344CB8AC3E}">
        <p14:creationId xmlns:p14="http://schemas.microsoft.com/office/powerpoint/2010/main" val="127073628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6" t="4997" r="476" b="10944"/>
          <a:stretch/>
        </p:blipFill>
        <p:spPr>
          <a:xfrm>
            <a:off x="58057" y="0"/>
            <a:ext cx="12075886" cy="6836229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5" t="964" r="23271" b="481"/>
          <a:stretch/>
        </p:blipFill>
        <p:spPr>
          <a:xfrm rot="5400000">
            <a:off x="3019926" y="-1975186"/>
            <a:ext cx="6152147" cy="10680035"/>
          </a:xfrm>
          <a:prstGeom prst="rect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7" name="Прямоугольник 6"/>
          <p:cNvSpPr/>
          <p:nvPr/>
        </p:nvSpPr>
        <p:spPr>
          <a:xfrm>
            <a:off x="711200" y="291090"/>
            <a:ext cx="10769600" cy="522514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1013254" y="291090"/>
            <a:ext cx="10165492" cy="52251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884617" y="1196036"/>
            <a:ext cx="10422763" cy="1962204"/>
          </a:xfrm>
          <a:prstGeom prst="rect">
            <a:avLst/>
          </a:prstGeom>
          <a:solidFill>
            <a:srgbClr val="CCFF99"/>
          </a:solidFill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uk-UA" sz="2800" b="1" u="sng" dirty="0">
                <a:solidFill>
                  <a:srgbClr val="008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Завдання 7.</a:t>
            </a:r>
            <a:r>
              <a:rPr lang="uk-UA" sz="2800" b="1" dirty="0">
                <a:solidFill>
                  <a:srgbClr val="008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Із точки до прямої проведено дві похилі, одна з яких на 3 см довша за іншу. Знайдіть довжини цих похилих, якщо довжини їх проекцій дорівнюють 5 см і 7 см.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050325" y="321514"/>
            <a:ext cx="745749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Завдання</a:t>
            </a:r>
            <a:r>
              <a:rPr lang="ru-RU" sz="2400" b="1" dirty="0">
                <a:solidFill>
                  <a:srgbClr val="002060"/>
                </a:solidFill>
                <a:latin typeface="Arial Black" panose="020B0A04020102020204" pitchFamily="34" charset="0"/>
              </a:rPr>
              <a:t> для </a:t>
            </a:r>
            <a:r>
              <a:rPr lang="ru-RU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самостійного</a:t>
            </a:r>
            <a:r>
              <a:rPr lang="ru-RU" sz="2400" b="1" dirty="0">
                <a:solidFill>
                  <a:srgbClr val="002060"/>
                </a:solidFill>
                <a:latin typeface="Arial Black" panose="020B0A04020102020204" pitchFamily="34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опрацювання</a:t>
            </a:r>
            <a:endParaRPr lang="ru-RU" sz="2400" b="1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884617" y="3364831"/>
            <a:ext cx="10422763" cy="2600199"/>
          </a:xfrm>
          <a:prstGeom prst="rect">
            <a:avLst/>
          </a:prstGeom>
          <a:solidFill>
            <a:srgbClr val="CCFF99"/>
          </a:solidFill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uk-UA" sz="2800" b="1" u="sng" dirty="0">
                <a:solidFill>
                  <a:srgbClr val="008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Завдання 8.</a:t>
            </a:r>
            <a:r>
              <a:rPr lang="uk-UA" sz="2800" b="1" dirty="0">
                <a:solidFill>
                  <a:srgbClr val="008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Із точки до прямої проведено дві похилі, довжини яких дорівнюють 12 см і 8 см. Знайдіть відстань від точки до прямої, якщо проекції цих похилих на цю пряму відносяться як 7:3.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F2FCE25-CCCF-4AA8-9FA7-DED0947F7BBD}"/>
              </a:ext>
            </a:extLst>
          </p:cNvPr>
          <p:cNvSpPr txBox="1"/>
          <p:nvPr/>
        </p:nvSpPr>
        <p:spPr>
          <a:xfrm>
            <a:off x="3048000" y="2577367"/>
            <a:ext cx="6096000" cy="3820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algn="just">
              <a:lnSpc>
                <a:spcPct val="150000"/>
              </a:lnSpc>
              <a:spcAft>
                <a:spcPts val="800"/>
              </a:spcAft>
              <a:tabLst>
                <a:tab pos="630555" algn="l"/>
              </a:tabLst>
            </a:pP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A427FED-A8FB-43A5-95D0-BCFE4F2B530C}"/>
              </a:ext>
            </a:extLst>
          </p:cNvPr>
          <p:cNvSpPr txBox="1"/>
          <p:nvPr/>
        </p:nvSpPr>
        <p:spPr>
          <a:xfrm>
            <a:off x="3028122" y="2305697"/>
            <a:ext cx="6135756" cy="3820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800"/>
              </a:spcAft>
            </a:pP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253758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6" t="4997" r="476" b="10944"/>
          <a:stretch/>
        </p:blipFill>
        <p:spPr>
          <a:xfrm>
            <a:off x="58057" y="0"/>
            <a:ext cx="12075886" cy="6836229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5" t="964" r="23271" b="481"/>
          <a:stretch/>
        </p:blipFill>
        <p:spPr>
          <a:xfrm rot="5400000">
            <a:off x="3019926" y="-1975186"/>
            <a:ext cx="6152147" cy="10680035"/>
          </a:xfrm>
          <a:prstGeom prst="rect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7" name="Прямоугольник 6"/>
          <p:cNvSpPr/>
          <p:nvPr/>
        </p:nvSpPr>
        <p:spPr>
          <a:xfrm>
            <a:off x="711200" y="291090"/>
            <a:ext cx="10769600" cy="522514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1013254" y="291090"/>
            <a:ext cx="10165492" cy="52251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1050325" y="321514"/>
            <a:ext cx="745749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Завдання</a:t>
            </a:r>
            <a:r>
              <a:rPr lang="ru-RU" sz="2400" b="1" dirty="0">
                <a:solidFill>
                  <a:srgbClr val="002060"/>
                </a:solidFill>
                <a:latin typeface="Arial Black" panose="020B0A04020102020204" pitchFamily="34" charset="0"/>
              </a:rPr>
              <a:t> для </a:t>
            </a:r>
            <a:r>
              <a:rPr lang="ru-RU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самостійного</a:t>
            </a:r>
            <a:r>
              <a:rPr lang="ru-RU" sz="2400" b="1" dirty="0">
                <a:solidFill>
                  <a:srgbClr val="002060"/>
                </a:solidFill>
                <a:latin typeface="Arial Black" panose="020B0A04020102020204" pitchFamily="34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опрацювання</a:t>
            </a:r>
            <a:endParaRPr lang="ru-RU" sz="2400" b="1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7E0168B0-C2AE-4B3B-9ADA-E4D2E62581B1}"/>
              </a:ext>
            </a:extLst>
          </p:cNvPr>
          <p:cNvSpPr/>
          <p:nvPr/>
        </p:nvSpPr>
        <p:spPr>
          <a:xfrm>
            <a:off x="4094489" y="784310"/>
            <a:ext cx="400301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4000" dirty="0" err="1">
                <a:solidFill>
                  <a:srgbClr val="660066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Перевір</a:t>
            </a:r>
            <a:r>
              <a:rPr lang="uk-UA" sz="4000" dirty="0">
                <a:solidFill>
                  <a:srgbClr val="660066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себе</a:t>
            </a:r>
            <a:endParaRPr lang="ru-RU" sz="4000" dirty="0">
              <a:solidFill>
                <a:srgbClr val="660066"/>
              </a:solidFill>
              <a:latin typeface="Arial Black" panose="020B0A04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4B853773-9A78-4841-9EE3-5C6B9E0CEB1C}"/>
              </a:ext>
            </a:extLst>
          </p:cNvPr>
          <p:cNvSpPr/>
          <p:nvPr/>
        </p:nvSpPr>
        <p:spPr>
          <a:xfrm>
            <a:off x="884618" y="1543542"/>
            <a:ext cx="10422763" cy="646331"/>
          </a:xfrm>
          <a:prstGeom prst="rect">
            <a:avLst/>
          </a:prstGeom>
          <a:solidFill>
            <a:srgbClr val="CCFF99"/>
          </a:solidFill>
        </p:spPr>
        <p:txBody>
          <a:bodyPr wrap="square">
            <a:spAutoFit/>
          </a:bodyPr>
          <a:lstStyle/>
          <a:p>
            <a:pPr algn="just"/>
            <a:r>
              <a:rPr lang="uk-UA" sz="3600" b="1" u="sng" dirty="0">
                <a:solidFill>
                  <a:srgbClr val="008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Завдання  4.</a:t>
            </a:r>
            <a:r>
              <a:rPr lang="uk-UA" sz="3600" b="1" dirty="0">
                <a:solidFill>
                  <a:srgbClr val="008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uk-UA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10 см.</a:t>
            </a:r>
            <a:r>
              <a:rPr lang="uk-UA" sz="3600" b="1" dirty="0">
                <a:solidFill>
                  <a:srgbClr val="008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endParaRPr lang="uk-UA" sz="36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>
                <a:extLst>
                  <a:ext uri="{FF2B5EF4-FFF2-40B4-BE49-F238E27FC236}">
                    <a16:creationId xmlns:a16="http://schemas.microsoft.com/office/drawing/2014/main" id="{B683EA69-ACDB-4E1D-8346-978AEAD82E3B}"/>
                  </a:ext>
                </a:extLst>
              </p:cNvPr>
              <p:cNvSpPr/>
              <p:nvPr/>
            </p:nvSpPr>
            <p:spPr>
              <a:xfrm>
                <a:off x="884618" y="2542611"/>
                <a:ext cx="10422763" cy="720582"/>
              </a:xfrm>
              <a:prstGeom prst="rect">
                <a:avLst/>
              </a:prstGeom>
              <a:solidFill>
                <a:srgbClr val="CCFF99"/>
              </a:solidFill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uk-UA" sz="3600" b="1" u="sng" dirty="0">
                    <a:solidFill>
                      <a:srgbClr val="008000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</a:rPr>
                  <a:t>Завдання 5.</a:t>
                </a:r>
                <a:r>
                  <a:rPr lang="uk-UA" sz="36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10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ru-RU" sz="36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r>
                          <a:rPr lang="uk-UA" sz="3600" b="0" i="1" smtClean="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e>
                    </m:rad>
                  </m:oMath>
                </a14:m>
                <a:r>
                  <a:rPr lang="uk-UA" sz="36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см.</a:t>
                </a:r>
              </a:p>
            </p:txBody>
          </p:sp>
        </mc:Choice>
        <mc:Fallback xmlns="">
          <p:sp>
            <p:nvSpPr>
              <p:cNvPr id="6" name="Прямоугольник 5">
                <a:extLst>
                  <a:ext uri="{FF2B5EF4-FFF2-40B4-BE49-F238E27FC236}">
                    <a16:creationId xmlns:a16="http://schemas.microsoft.com/office/drawing/2014/main" xmlns="" id="{B683EA69-ACDB-4E1D-8346-978AEAD82E3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4618" y="2542611"/>
                <a:ext cx="10422763" cy="720582"/>
              </a:xfrm>
              <a:prstGeom prst="rect">
                <a:avLst/>
              </a:prstGeom>
              <a:blipFill>
                <a:blip r:embed="rId4"/>
                <a:stretch>
                  <a:fillRect l="-1754" t="-6780" b="-2711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98B4AD70-CBD8-437B-BB3F-876EE992FBE5}"/>
              </a:ext>
            </a:extLst>
          </p:cNvPr>
          <p:cNvSpPr/>
          <p:nvPr/>
        </p:nvSpPr>
        <p:spPr>
          <a:xfrm>
            <a:off x="884618" y="3541680"/>
            <a:ext cx="10422763" cy="646331"/>
          </a:xfrm>
          <a:prstGeom prst="rect">
            <a:avLst/>
          </a:prstGeom>
          <a:solidFill>
            <a:srgbClr val="CCFF99"/>
          </a:solidFill>
        </p:spPr>
        <p:txBody>
          <a:bodyPr wrap="square">
            <a:spAutoFit/>
          </a:bodyPr>
          <a:lstStyle/>
          <a:p>
            <a:pPr algn="just"/>
            <a:r>
              <a:rPr lang="uk-UA" sz="3600" b="1" u="sng" dirty="0">
                <a:solidFill>
                  <a:srgbClr val="008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Завдання 6.</a:t>
            </a:r>
            <a:r>
              <a:rPr lang="uk-UA" sz="3600" b="1" dirty="0">
                <a:solidFill>
                  <a:srgbClr val="008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uk-UA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6 см.</a:t>
            </a:r>
            <a:r>
              <a:rPr lang="uk-UA" sz="3600" b="1" dirty="0">
                <a:solidFill>
                  <a:srgbClr val="008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endParaRPr lang="uk-UA" sz="36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C583104D-6C84-47D4-8E02-B151F14120CF}"/>
              </a:ext>
            </a:extLst>
          </p:cNvPr>
          <p:cNvSpPr/>
          <p:nvPr/>
        </p:nvSpPr>
        <p:spPr>
          <a:xfrm>
            <a:off x="884618" y="4540749"/>
            <a:ext cx="10422763" cy="646331"/>
          </a:xfrm>
          <a:prstGeom prst="rect">
            <a:avLst/>
          </a:prstGeom>
          <a:solidFill>
            <a:srgbClr val="CCFF99"/>
          </a:solidFill>
        </p:spPr>
        <p:txBody>
          <a:bodyPr wrap="square">
            <a:spAutoFit/>
          </a:bodyPr>
          <a:lstStyle/>
          <a:p>
            <a:pPr algn="just"/>
            <a:r>
              <a:rPr lang="uk-UA" sz="3600" b="1" u="sng" dirty="0">
                <a:solidFill>
                  <a:srgbClr val="008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Завдання 7.</a:t>
            </a:r>
            <a:r>
              <a:rPr lang="uk-UA" sz="3600" b="1" dirty="0">
                <a:solidFill>
                  <a:srgbClr val="008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uk-UA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2,5 см та 5,5 см.</a:t>
            </a:r>
            <a:r>
              <a:rPr lang="uk-UA" sz="3600" b="1" dirty="0">
                <a:solidFill>
                  <a:srgbClr val="008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endParaRPr lang="uk-UA" sz="36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Прямоугольник 11">
                <a:extLst>
                  <a:ext uri="{FF2B5EF4-FFF2-40B4-BE49-F238E27FC236}">
                    <a16:creationId xmlns:a16="http://schemas.microsoft.com/office/drawing/2014/main" id="{B16BBA96-5272-43A1-88F3-6A5F1454B917}"/>
                  </a:ext>
                </a:extLst>
              </p:cNvPr>
              <p:cNvSpPr/>
              <p:nvPr/>
            </p:nvSpPr>
            <p:spPr>
              <a:xfrm>
                <a:off x="884618" y="5539818"/>
                <a:ext cx="10422763" cy="700385"/>
              </a:xfrm>
              <a:prstGeom prst="rect">
                <a:avLst/>
              </a:prstGeom>
              <a:solidFill>
                <a:srgbClr val="CCFF99"/>
              </a:solidFill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uk-UA" sz="3600" b="1" u="sng" dirty="0">
                    <a:solidFill>
                      <a:srgbClr val="008000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</a:rPr>
                  <a:t>Завдання 8.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ru-RU" sz="3600" i="1" smtClean="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r>
                          <a:rPr lang="uk-UA" sz="3600" b="0" i="1" smtClean="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e>
                    </m:rad>
                    <m:r>
                      <a:rPr lang="uk-UA" sz="3600" b="0" i="1" smtClean="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uk-UA" sz="36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см.</a:t>
                </a:r>
              </a:p>
            </p:txBody>
          </p:sp>
        </mc:Choice>
        <mc:Fallback xmlns="">
          <p:sp>
            <p:nvSpPr>
              <p:cNvPr id="12" name="Прямоугольник 11">
                <a:extLst>
                  <a:ext uri="{FF2B5EF4-FFF2-40B4-BE49-F238E27FC236}">
                    <a16:creationId xmlns:a16="http://schemas.microsoft.com/office/drawing/2014/main" xmlns="" id="{B16BBA96-5272-43A1-88F3-6A5F1454B91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4618" y="5539818"/>
                <a:ext cx="10422763" cy="700385"/>
              </a:xfrm>
              <a:prstGeom prst="rect">
                <a:avLst/>
              </a:prstGeom>
              <a:blipFill>
                <a:blip r:embed="rId5"/>
                <a:stretch>
                  <a:fillRect l="-1754" t="-6957" b="-3130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695785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6" t="4997" r="476" b="10944"/>
          <a:stretch/>
        </p:blipFill>
        <p:spPr>
          <a:xfrm>
            <a:off x="58057" y="0"/>
            <a:ext cx="12075886" cy="6836229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5" t="964" r="23271" b="481"/>
          <a:stretch/>
        </p:blipFill>
        <p:spPr>
          <a:xfrm rot="5400000">
            <a:off x="3019926" y="-1975186"/>
            <a:ext cx="6152147" cy="10680035"/>
          </a:xfrm>
          <a:prstGeom prst="rect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7" name="Прямоугольник 6"/>
          <p:cNvSpPr/>
          <p:nvPr/>
        </p:nvSpPr>
        <p:spPr>
          <a:xfrm>
            <a:off x="711200" y="291090"/>
            <a:ext cx="10769600" cy="522514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1013254" y="291090"/>
            <a:ext cx="10165492" cy="52251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1050325" y="321514"/>
            <a:ext cx="230864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Цілі</a:t>
            </a:r>
            <a:r>
              <a:rPr lang="ru-RU" sz="2400" b="1" dirty="0">
                <a:solidFill>
                  <a:srgbClr val="002060"/>
                </a:solidFill>
                <a:latin typeface="Arial Black" panose="020B0A04020102020204" pitchFamily="34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заняття</a:t>
            </a:r>
            <a:endParaRPr lang="ru-RU" sz="2400" b="1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55982" y="1426652"/>
            <a:ext cx="10680036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Blip>
                <a:blip r:embed="rId4"/>
              </a:buBlip>
              <a:tabLst>
                <a:tab pos="630555" algn="l"/>
              </a:tabLst>
            </a:pPr>
            <a:r>
              <a:rPr lang="uk-UA" sz="28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формування предметних </a:t>
            </a:r>
            <a:r>
              <a:rPr lang="uk-UA" sz="2800" b="1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компетентностей</a:t>
            </a:r>
            <a:r>
              <a:rPr lang="uk-UA" sz="28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r>
              <a:rPr lang="uk-UA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сформувати поняття перпендикуляра, похилої, проекції на пряму; домогтися засвоєння їх властивостей; сформувати вміння розв’язувати задачі, які передбачають застосування означення та властивостей перпендикуляра, похилої та їх проекцій;</a:t>
            </a:r>
          </a:p>
          <a:p>
            <a:pPr algn="just">
              <a:tabLst>
                <a:tab pos="630555" algn="l"/>
              </a:tabLst>
            </a:pPr>
            <a:endParaRPr lang="ru-RU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>
              <a:buBlip>
                <a:blip r:embed="rId4"/>
              </a:buBlip>
              <a:tabLst>
                <a:tab pos="630555" algn="l"/>
              </a:tabLst>
            </a:pPr>
            <a:r>
              <a:rPr lang="uk-UA" sz="28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формування ключових </a:t>
            </a:r>
            <a:r>
              <a:rPr lang="uk-UA" sz="2800" b="1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компетентностей</a:t>
            </a:r>
            <a:r>
              <a:rPr lang="uk-UA" sz="28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uk-UA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формувати вміння </a:t>
            </a:r>
            <a:r>
              <a:rPr lang="uk-UA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абстрактно</a:t>
            </a:r>
            <a:r>
              <a:rPr lang="uk-UA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 мислити, виділяти головне в досліджуваному матеріалі; сприяти самовихованню вміння організовувати свою навчальну діяльність.</a:t>
            </a:r>
            <a:endParaRPr lang="ru-RU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CB6FB3B-FCEA-465E-8813-3AC214BA9D04}"/>
              </a:ext>
            </a:extLst>
          </p:cNvPr>
          <p:cNvSpPr txBox="1"/>
          <p:nvPr/>
        </p:nvSpPr>
        <p:spPr>
          <a:xfrm>
            <a:off x="3048000" y="2690336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4134975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6" t="4997" r="476" b="10944"/>
          <a:stretch/>
        </p:blipFill>
        <p:spPr>
          <a:xfrm>
            <a:off x="58057" y="0"/>
            <a:ext cx="12075886" cy="6836229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5" t="964" r="23271" b="481"/>
          <a:stretch/>
        </p:blipFill>
        <p:spPr>
          <a:xfrm rot="5400000">
            <a:off x="3019926" y="-1975186"/>
            <a:ext cx="6152147" cy="10680035"/>
          </a:xfrm>
          <a:prstGeom prst="rect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7" name="Прямоугольник 6"/>
          <p:cNvSpPr/>
          <p:nvPr/>
        </p:nvSpPr>
        <p:spPr>
          <a:xfrm>
            <a:off x="711200" y="291090"/>
            <a:ext cx="10769600" cy="522514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1013254" y="291090"/>
            <a:ext cx="10165492" cy="52251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1050325" y="321514"/>
            <a:ext cx="522771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Питання</a:t>
            </a:r>
            <a:r>
              <a:rPr lang="ru-RU" sz="2400" b="1" dirty="0">
                <a:solidFill>
                  <a:srgbClr val="002060"/>
                </a:solidFill>
                <a:latin typeface="Arial Black" panose="020B0A04020102020204" pitchFamily="34" charset="0"/>
              </a:rPr>
              <a:t> для </a:t>
            </a:r>
            <a:r>
              <a:rPr lang="ru-RU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самоперевірки</a:t>
            </a:r>
            <a:endParaRPr lang="ru-RU" sz="2400" b="1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0B6AAA0-F5C4-4FF7-9802-9DD60813AB70}"/>
              </a:ext>
            </a:extLst>
          </p:cNvPr>
          <p:cNvSpPr txBox="1"/>
          <p:nvPr/>
        </p:nvSpPr>
        <p:spPr>
          <a:xfrm>
            <a:off x="755981" y="1737398"/>
            <a:ext cx="10680035" cy="32548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50000"/>
              </a:lnSpc>
              <a:buFont typeface="Symbol" panose="05050102010706020507" pitchFamily="18" charset="2"/>
              <a:buBlip>
                <a:blip r:embed="rId4"/>
              </a:buBlip>
              <a:tabLst>
                <a:tab pos="630555" algn="l"/>
              </a:tabLst>
            </a:pPr>
            <a:r>
              <a:rPr lang="uk-UA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Що називають похилою, проведеної з точки до прямої?</a:t>
            </a:r>
            <a:endParaRPr lang="ru-RU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Symbol" panose="05050102010706020507" pitchFamily="18" charset="2"/>
              <a:buBlip>
                <a:blip r:embed="rId4"/>
              </a:buBlip>
              <a:tabLst>
                <a:tab pos="630555" algn="l"/>
              </a:tabLst>
            </a:pPr>
            <a:r>
              <a:rPr lang="uk-UA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Що називають основою похилої?</a:t>
            </a:r>
            <a:endParaRPr lang="ru-RU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Symbol" panose="05050102010706020507" pitchFamily="18" charset="2"/>
              <a:buBlip>
                <a:blip r:embed="rId4"/>
              </a:buBlip>
              <a:tabLst>
                <a:tab pos="630555" algn="l"/>
              </a:tabLst>
            </a:pPr>
            <a:r>
              <a:rPr lang="uk-UA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Що називають проекцією похилої?</a:t>
            </a:r>
            <a:endParaRPr lang="ru-RU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150000"/>
              </a:lnSpc>
              <a:buBlip>
                <a:blip r:embed="rId4"/>
              </a:buBlip>
              <a:tabLst>
                <a:tab pos="630555" algn="l"/>
              </a:tabLst>
            </a:pPr>
            <a:r>
              <a:rPr lang="uk-UA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Які прямі називають перпендикулярними?</a:t>
            </a:r>
            <a:endParaRPr lang="ru-RU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Symbol" panose="05050102010706020507" pitchFamily="18" charset="2"/>
              <a:buBlip>
                <a:blip r:embed="rId4"/>
              </a:buBlip>
              <a:tabLst>
                <a:tab pos="630555" algn="l"/>
              </a:tabLst>
            </a:pPr>
            <a:r>
              <a:rPr lang="uk-UA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Сформулюйте властивості похилих та їх проекцій.</a:t>
            </a:r>
            <a:endParaRPr lang="ru-RU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077742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6" t="4997" r="476" b="10944"/>
          <a:stretch/>
        </p:blipFill>
        <p:spPr>
          <a:xfrm>
            <a:off x="58057" y="0"/>
            <a:ext cx="12075886" cy="6836229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5" t="964" r="23271" b="481"/>
          <a:stretch/>
        </p:blipFill>
        <p:spPr>
          <a:xfrm rot="5400000">
            <a:off x="3019926" y="-1975186"/>
            <a:ext cx="6152147" cy="10680035"/>
          </a:xfrm>
          <a:prstGeom prst="rect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7" name="Прямоугольник 6"/>
          <p:cNvSpPr/>
          <p:nvPr/>
        </p:nvSpPr>
        <p:spPr>
          <a:xfrm>
            <a:off x="711200" y="291090"/>
            <a:ext cx="10769600" cy="522514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1013254" y="291090"/>
            <a:ext cx="10165492" cy="52251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1050325" y="321514"/>
            <a:ext cx="522771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Питання</a:t>
            </a:r>
            <a:r>
              <a:rPr lang="ru-RU" sz="2400" b="1" dirty="0">
                <a:solidFill>
                  <a:srgbClr val="002060"/>
                </a:solidFill>
                <a:latin typeface="Arial Black" panose="020B0A04020102020204" pitchFamily="34" charset="0"/>
              </a:rPr>
              <a:t> для </a:t>
            </a:r>
            <a:r>
              <a:rPr lang="ru-RU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самоперевірки</a:t>
            </a:r>
            <a:endParaRPr lang="ru-RU" sz="2400" b="1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094489" y="784310"/>
            <a:ext cx="400301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4000" dirty="0" err="1">
                <a:solidFill>
                  <a:srgbClr val="660066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Перевір</a:t>
            </a:r>
            <a:r>
              <a:rPr lang="uk-UA" sz="4000" dirty="0">
                <a:solidFill>
                  <a:srgbClr val="660066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себе</a:t>
            </a:r>
            <a:endParaRPr lang="ru-RU" sz="4000" dirty="0">
              <a:solidFill>
                <a:srgbClr val="660066"/>
              </a:solidFill>
              <a:latin typeface="Arial Black" panose="020B0A04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55981" y="1224357"/>
            <a:ext cx="10680035" cy="6695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50000"/>
              </a:lnSpc>
              <a:buFont typeface="Symbol" panose="05050102010706020507" pitchFamily="18" charset="2"/>
              <a:buBlip>
                <a:blip r:embed="rId4"/>
              </a:buBlip>
              <a:tabLst>
                <a:tab pos="630555" algn="l"/>
              </a:tabLst>
            </a:pPr>
            <a:r>
              <a:rPr lang="uk-UA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Що називають похилою, проведеної з точки до прямої?</a:t>
            </a:r>
            <a:endParaRPr lang="ru-RU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2" name="Таблица 1">
            <a:extLst>
              <a:ext uri="{FF2B5EF4-FFF2-40B4-BE49-F238E27FC236}">
                <a16:creationId xmlns:a16="http://schemas.microsoft.com/office/drawing/2014/main" id="{220AFCC9-C386-4B9B-8AAE-FB9DE682CB5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16512449"/>
              </p:ext>
            </p:extLst>
          </p:nvPr>
        </p:nvGraphicFramePr>
        <p:xfrm>
          <a:off x="1013253" y="2017636"/>
          <a:ext cx="10165493" cy="1211707"/>
        </p:xfrm>
        <a:graphic>
          <a:graphicData uri="http://schemas.openxmlformats.org/drawingml/2006/table">
            <a:tbl>
              <a:tblPr firstRow="1" firstCol="1" bandRow="1">
                <a:tableStyleId>{2D5ABB26-0587-4C30-8999-92F81FD0307C}</a:tableStyleId>
              </a:tblPr>
              <a:tblGrid>
                <a:gridCol w="10165493">
                  <a:extLst>
                    <a:ext uri="{9D8B030D-6E8A-4147-A177-3AD203B41FA5}">
                      <a16:colId xmlns:a16="http://schemas.microsoft.com/office/drawing/2014/main" val="379089022"/>
                    </a:ext>
                  </a:extLst>
                </a:gridCol>
              </a:tblGrid>
              <a:tr h="97523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uk-UA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Будь-який відрізок, який сполучає точку </a:t>
                      </a:r>
                      <a:r>
                        <a:rPr lang="en-US" sz="2800" b="0" i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з точкою прямої </a:t>
                      </a:r>
                      <a:r>
                        <a:rPr lang="en-US" sz="2800" b="0" i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</a:t>
                      </a:r>
                      <a:r>
                        <a:rPr lang="uk-UA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і не збігається з перпендикуляром, називають похилою до прямої </a:t>
                      </a:r>
                      <a:r>
                        <a:rPr lang="en-US" sz="2800" b="0" i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</a:t>
                      </a:r>
                      <a:r>
                        <a:rPr lang="uk-UA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 </a:t>
                      </a:r>
                      <a:endParaRPr lang="ru-RU" sz="28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02515250"/>
                  </a:ext>
                </a:extLst>
              </a:tr>
            </a:tbl>
          </a:graphicData>
        </a:graphic>
      </p:graphicFrame>
      <p:sp>
        <p:nvSpPr>
          <p:cNvPr id="15" name="TextBox 14">
            <a:extLst>
              <a:ext uri="{FF2B5EF4-FFF2-40B4-BE49-F238E27FC236}">
                <a16:creationId xmlns:a16="http://schemas.microsoft.com/office/drawing/2014/main" id="{2FE2DFCE-0A8C-4EF4-83C6-266646839449}"/>
              </a:ext>
            </a:extLst>
          </p:cNvPr>
          <p:cNvSpPr txBox="1"/>
          <p:nvPr/>
        </p:nvSpPr>
        <p:spPr>
          <a:xfrm>
            <a:off x="755981" y="3749885"/>
            <a:ext cx="10680035" cy="66954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50000"/>
              </a:lnSpc>
              <a:buFont typeface="Symbol" panose="05050102010706020507" pitchFamily="18" charset="2"/>
              <a:buBlip>
                <a:blip r:embed="rId4"/>
              </a:buBlip>
              <a:tabLst>
                <a:tab pos="630555" algn="l"/>
              </a:tabLst>
            </a:pPr>
            <a:r>
              <a:rPr lang="uk-UA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Що називають основою похилої?</a:t>
            </a:r>
            <a:endParaRPr lang="ru-RU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16" name="Таблица 15">
            <a:extLst>
              <a:ext uri="{FF2B5EF4-FFF2-40B4-BE49-F238E27FC236}">
                <a16:creationId xmlns:a16="http://schemas.microsoft.com/office/drawing/2014/main" id="{76628821-F62D-4C27-B2FB-DB03053A30F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3748464"/>
              </p:ext>
            </p:extLst>
          </p:nvPr>
        </p:nvGraphicFramePr>
        <p:xfrm>
          <a:off x="1013251" y="4419427"/>
          <a:ext cx="10165493" cy="1203452"/>
        </p:xfrm>
        <a:graphic>
          <a:graphicData uri="http://schemas.openxmlformats.org/drawingml/2006/table">
            <a:tbl>
              <a:tblPr firstRow="1" firstCol="1" bandRow="1">
                <a:tableStyleId>{2D5ABB26-0587-4C30-8999-92F81FD0307C}</a:tableStyleId>
              </a:tblPr>
              <a:tblGrid>
                <a:gridCol w="10165493">
                  <a:extLst>
                    <a:ext uri="{9D8B030D-6E8A-4147-A177-3AD203B41FA5}">
                      <a16:colId xmlns:a16="http://schemas.microsoft.com/office/drawing/2014/main" val="379089022"/>
                    </a:ext>
                  </a:extLst>
                </a:gridCol>
              </a:tblGrid>
              <a:tr h="640459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Кінець</a:t>
                      </a:r>
                      <a:r>
                        <a:rPr lang="ru-RU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похилої</a:t>
                      </a:r>
                      <a:r>
                        <a:rPr lang="ru-RU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ru-RU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що</a:t>
                      </a:r>
                      <a:r>
                        <a:rPr lang="ru-RU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лежить</a:t>
                      </a:r>
                      <a:r>
                        <a:rPr lang="ru-RU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на </a:t>
                      </a:r>
                      <a:r>
                        <a:rPr lang="ru-RU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прямій</a:t>
                      </a:r>
                      <a:r>
                        <a:rPr lang="ru-RU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до </a:t>
                      </a:r>
                      <a:r>
                        <a:rPr lang="ru-RU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якої</a:t>
                      </a:r>
                      <a:r>
                        <a:rPr lang="ru-RU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він</a:t>
                      </a:r>
                      <a:r>
                        <a:rPr lang="ru-RU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проведений, </a:t>
                      </a:r>
                      <a:r>
                        <a:rPr lang="ru-RU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називається</a:t>
                      </a:r>
                      <a:r>
                        <a:rPr lang="ru-RU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основою </a:t>
                      </a:r>
                      <a:r>
                        <a:rPr lang="ru-RU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похилої</a:t>
                      </a:r>
                      <a:r>
                        <a:rPr lang="ru-RU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</a:t>
                      </a:r>
                      <a:endParaRPr lang="uk-UA" sz="28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0251525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8512692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6" t="4997" r="476" b="10944"/>
          <a:stretch/>
        </p:blipFill>
        <p:spPr>
          <a:xfrm>
            <a:off x="58057" y="0"/>
            <a:ext cx="12075886" cy="6836229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5" t="964" r="23271" b="481"/>
          <a:stretch/>
        </p:blipFill>
        <p:spPr>
          <a:xfrm rot="5400000">
            <a:off x="3019926" y="-1975186"/>
            <a:ext cx="6152147" cy="10680035"/>
          </a:xfrm>
          <a:prstGeom prst="rect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7" name="Прямоугольник 6"/>
          <p:cNvSpPr/>
          <p:nvPr/>
        </p:nvSpPr>
        <p:spPr>
          <a:xfrm>
            <a:off x="711200" y="291090"/>
            <a:ext cx="10769600" cy="522514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1013254" y="291090"/>
            <a:ext cx="10165492" cy="52251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1050325" y="321514"/>
            <a:ext cx="522771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Питання</a:t>
            </a:r>
            <a:r>
              <a:rPr lang="ru-RU" sz="2400" b="1" dirty="0">
                <a:solidFill>
                  <a:srgbClr val="002060"/>
                </a:solidFill>
                <a:latin typeface="Arial Black" panose="020B0A04020102020204" pitchFamily="34" charset="0"/>
              </a:rPr>
              <a:t> для </a:t>
            </a:r>
            <a:r>
              <a:rPr lang="ru-RU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самоперевірки</a:t>
            </a:r>
            <a:endParaRPr lang="ru-RU" sz="2400" b="1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094489" y="784310"/>
            <a:ext cx="400301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4000" dirty="0" err="1">
                <a:solidFill>
                  <a:srgbClr val="660066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Перевір</a:t>
            </a:r>
            <a:r>
              <a:rPr lang="uk-UA" sz="4000" dirty="0">
                <a:solidFill>
                  <a:srgbClr val="660066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себе</a:t>
            </a:r>
            <a:endParaRPr lang="ru-RU" sz="4000" dirty="0">
              <a:solidFill>
                <a:srgbClr val="660066"/>
              </a:solidFill>
              <a:latin typeface="Arial Black" panose="020B0A04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55981" y="1224357"/>
            <a:ext cx="10680035" cy="6695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50000"/>
              </a:lnSpc>
              <a:buFont typeface="Symbol" panose="05050102010706020507" pitchFamily="18" charset="2"/>
              <a:buBlip>
                <a:blip r:embed="rId4"/>
              </a:buBlip>
              <a:tabLst>
                <a:tab pos="630555" algn="l"/>
              </a:tabLst>
            </a:pPr>
            <a:r>
              <a:rPr lang="uk-UA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Що називають проекцією похилої?</a:t>
            </a:r>
            <a:endParaRPr lang="ru-RU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2" name="Таблица 1">
            <a:extLst>
              <a:ext uri="{FF2B5EF4-FFF2-40B4-BE49-F238E27FC236}">
                <a16:creationId xmlns:a16="http://schemas.microsoft.com/office/drawing/2014/main" id="{220AFCC9-C386-4B9B-8AAE-FB9DE682CB5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31460604"/>
              </p:ext>
            </p:extLst>
          </p:nvPr>
        </p:nvGraphicFramePr>
        <p:xfrm>
          <a:off x="1013253" y="2017636"/>
          <a:ext cx="10165493" cy="1211707"/>
        </p:xfrm>
        <a:graphic>
          <a:graphicData uri="http://schemas.openxmlformats.org/drawingml/2006/table">
            <a:tbl>
              <a:tblPr firstRow="1" firstCol="1" bandRow="1">
                <a:tableStyleId>{2D5ABB26-0587-4C30-8999-92F81FD0307C}</a:tableStyleId>
              </a:tblPr>
              <a:tblGrid>
                <a:gridCol w="10165493">
                  <a:extLst>
                    <a:ext uri="{9D8B030D-6E8A-4147-A177-3AD203B41FA5}">
                      <a16:colId xmlns:a16="http://schemas.microsoft.com/office/drawing/2014/main" val="379089022"/>
                    </a:ext>
                  </a:extLst>
                </a:gridCol>
              </a:tblGrid>
              <a:tr h="97523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uk-UA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Відрізок, що з'єднує основи перпендикуляра і похилої, </a:t>
                      </a:r>
                      <a:r>
                        <a:rPr lang="uk-UA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прове-дених</a:t>
                      </a:r>
                      <a:r>
                        <a:rPr lang="uk-UA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з однієї і тієї ж точки, називається проекцією похилої.</a:t>
                      </a:r>
                      <a:endParaRPr lang="ru-RU" sz="28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02515250"/>
                  </a:ext>
                </a:extLst>
              </a:tr>
            </a:tbl>
          </a:graphicData>
        </a:graphic>
      </p:graphicFrame>
      <p:sp>
        <p:nvSpPr>
          <p:cNvPr id="15" name="TextBox 14">
            <a:extLst>
              <a:ext uri="{FF2B5EF4-FFF2-40B4-BE49-F238E27FC236}">
                <a16:creationId xmlns:a16="http://schemas.microsoft.com/office/drawing/2014/main" id="{2FE2DFCE-0A8C-4EF4-83C6-266646839449}"/>
              </a:ext>
            </a:extLst>
          </p:cNvPr>
          <p:cNvSpPr txBox="1"/>
          <p:nvPr/>
        </p:nvSpPr>
        <p:spPr>
          <a:xfrm>
            <a:off x="755981" y="3749885"/>
            <a:ext cx="10680035" cy="66954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50000"/>
              </a:lnSpc>
              <a:spcAft>
                <a:spcPts val="800"/>
              </a:spcAft>
              <a:buFont typeface="Symbol" panose="05050102010706020507" pitchFamily="18" charset="2"/>
              <a:buBlip>
                <a:blip r:embed="rId4"/>
              </a:buBlip>
              <a:tabLst>
                <a:tab pos="630555" algn="l"/>
              </a:tabLst>
            </a:pPr>
            <a:r>
              <a:rPr lang="uk-UA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Які прямі називають перпендикулярними?</a:t>
            </a:r>
            <a:endParaRPr lang="ru-RU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16" name="Таблица 15">
            <a:extLst>
              <a:ext uri="{FF2B5EF4-FFF2-40B4-BE49-F238E27FC236}">
                <a16:creationId xmlns:a16="http://schemas.microsoft.com/office/drawing/2014/main" id="{76628821-F62D-4C27-B2FB-DB03053A30F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08549637"/>
              </p:ext>
            </p:extLst>
          </p:nvPr>
        </p:nvGraphicFramePr>
        <p:xfrm>
          <a:off x="1013251" y="4419427"/>
          <a:ext cx="10165493" cy="1203452"/>
        </p:xfrm>
        <a:graphic>
          <a:graphicData uri="http://schemas.openxmlformats.org/drawingml/2006/table">
            <a:tbl>
              <a:tblPr firstRow="1" firstCol="1" bandRow="1">
                <a:tableStyleId>{2D5ABB26-0587-4C30-8999-92F81FD0307C}</a:tableStyleId>
              </a:tblPr>
              <a:tblGrid>
                <a:gridCol w="10165493">
                  <a:extLst>
                    <a:ext uri="{9D8B030D-6E8A-4147-A177-3AD203B41FA5}">
                      <a16:colId xmlns:a16="http://schemas.microsoft.com/office/drawing/2014/main" val="379089022"/>
                    </a:ext>
                  </a:extLst>
                </a:gridCol>
              </a:tblGrid>
              <a:tr h="640459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Дві</a:t>
                      </a:r>
                      <a:r>
                        <a:rPr lang="ru-RU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прямі</a:t>
                      </a:r>
                      <a:r>
                        <a:rPr lang="ru-RU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називаються</a:t>
                      </a:r>
                      <a:r>
                        <a:rPr lang="ru-RU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перпендикулярними</a:t>
                      </a:r>
                      <a:r>
                        <a:rPr lang="ru-RU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ru-RU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якщо</a:t>
                      </a:r>
                      <a:r>
                        <a:rPr lang="ru-RU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вони </a:t>
                      </a:r>
                      <a:r>
                        <a:rPr lang="ru-RU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перетинаються</a:t>
                      </a:r>
                      <a:r>
                        <a:rPr lang="ru-RU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під</a:t>
                      </a:r>
                      <a:r>
                        <a:rPr lang="ru-RU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прямим кутом.</a:t>
                      </a:r>
                      <a:endParaRPr lang="uk-UA" sz="28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0251525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9751289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6" t="4997" r="476" b="10944"/>
          <a:stretch/>
        </p:blipFill>
        <p:spPr>
          <a:xfrm>
            <a:off x="58057" y="0"/>
            <a:ext cx="12075886" cy="6836229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5" t="964" r="23271" b="481"/>
          <a:stretch/>
        </p:blipFill>
        <p:spPr>
          <a:xfrm rot="5400000">
            <a:off x="3019926" y="-1975186"/>
            <a:ext cx="6152147" cy="10680035"/>
          </a:xfrm>
          <a:prstGeom prst="rect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7" name="Прямоугольник 6"/>
          <p:cNvSpPr/>
          <p:nvPr/>
        </p:nvSpPr>
        <p:spPr>
          <a:xfrm>
            <a:off x="711200" y="291090"/>
            <a:ext cx="10769600" cy="522514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1013254" y="291090"/>
            <a:ext cx="10165492" cy="52251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1050325" y="321514"/>
            <a:ext cx="522771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Питання</a:t>
            </a:r>
            <a:r>
              <a:rPr lang="ru-RU" sz="2400" b="1" dirty="0">
                <a:solidFill>
                  <a:srgbClr val="002060"/>
                </a:solidFill>
                <a:latin typeface="Arial Black" panose="020B0A04020102020204" pitchFamily="34" charset="0"/>
              </a:rPr>
              <a:t> для </a:t>
            </a:r>
            <a:r>
              <a:rPr lang="ru-RU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самоперевірки</a:t>
            </a:r>
            <a:endParaRPr lang="ru-RU" sz="2400" b="1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094489" y="784310"/>
            <a:ext cx="400301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4000" dirty="0" err="1">
                <a:solidFill>
                  <a:srgbClr val="660066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Перевір</a:t>
            </a:r>
            <a:r>
              <a:rPr lang="uk-UA" sz="4000" dirty="0">
                <a:solidFill>
                  <a:srgbClr val="660066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себе</a:t>
            </a:r>
            <a:endParaRPr lang="ru-RU" sz="4000" dirty="0">
              <a:solidFill>
                <a:srgbClr val="660066"/>
              </a:solidFill>
              <a:latin typeface="Arial Black" panose="020B0A04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55981" y="1224357"/>
            <a:ext cx="10680035" cy="6695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50000"/>
              </a:lnSpc>
              <a:buFont typeface="Symbol" panose="05050102010706020507" pitchFamily="18" charset="2"/>
              <a:buBlip>
                <a:blip r:embed="rId4"/>
              </a:buBlip>
              <a:tabLst>
                <a:tab pos="630555" algn="l"/>
              </a:tabLst>
            </a:pPr>
            <a:r>
              <a:rPr lang="uk-UA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Сформулюйте властивості похилих та їх проекцій.</a:t>
            </a:r>
            <a:endParaRPr lang="ru-RU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2" name="Таблица 1">
            <a:extLst>
              <a:ext uri="{FF2B5EF4-FFF2-40B4-BE49-F238E27FC236}">
                <a16:creationId xmlns:a16="http://schemas.microsoft.com/office/drawing/2014/main" id="{220AFCC9-C386-4B9B-8AAE-FB9DE682CB5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15551122"/>
              </p:ext>
            </p:extLst>
          </p:nvPr>
        </p:nvGraphicFramePr>
        <p:xfrm>
          <a:off x="1013253" y="1977327"/>
          <a:ext cx="10165493" cy="4267200"/>
        </p:xfrm>
        <a:graphic>
          <a:graphicData uri="http://schemas.openxmlformats.org/drawingml/2006/table">
            <a:tbl>
              <a:tblPr firstRow="1" firstCol="1" bandRow="1">
                <a:tableStyleId>{2D5ABB26-0587-4C30-8999-92F81FD0307C}</a:tableStyleId>
              </a:tblPr>
              <a:tblGrid>
                <a:gridCol w="10165493">
                  <a:extLst>
                    <a:ext uri="{9D8B030D-6E8A-4147-A177-3AD203B41FA5}">
                      <a16:colId xmlns:a16="http://schemas.microsoft.com/office/drawing/2014/main" val="379089022"/>
                    </a:ext>
                  </a:extLst>
                </a:gridCol>
              </a:tblGrid>
              <a:tr h="975230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1. Перпендикуляр, проведений з точки до прямої, менший від будь-якої похилої, проведеної із цієї точки до цієї прямої.</a:t>
                      </a: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2. Якщо дві похилі, проведені з точки до прямої між, собою рівні, то рівні між собою і їх проекції.</a:t>
                      </a: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3. Якщо проекції двох похилих, проведених з точки до прямої, між собою рівні, то рівні між собою і самі похилі.</a:t>
                      </a: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4. З двох похилих, проведених з точки до прямої, більшою є та, у якої більша проекція.</a:t>
                      </a: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5. З двох похилих, проведених до прямої, більша похила має більшу проекцію.</a:t>
                      </a:r>
                      <a:endParaRPr lang="ru-RU" sz="28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0251525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3648966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6" t="4997" r="476" b="10944"/>
          <a:stretch/>
        </p:blipFill>
        <p:spPr>
          <a:xfrm>
            <a:off x="58057" y="0"/>
            <a:ext cx="12075886" cy="6836229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5" t="964" r="23271" b="481"/>
          <a:stretch/>
        </p:blipFill>
        <p:spPr>
          <a:xfrm rot="5400000">
            <a:off x="3019926" y="-1975186"/>
            <a:ext cx="6152147" cy="10680035"/>
          </a:xfrm>
          <a:prstGeom prst="rect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7" name="Прямоугольник 6"/>
          <p:cNvSpPr/>
          <p:nvPr/>
        </p:nvSpPr>
        <p:spPr>
          <a:xfrm>
            <a:off x="711200" y="291090"/>
            <a:ext cx="10769600" cy="522514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1013254" y="291090"/>
            <a:ext cx="10165492" cy="52251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1050325" y="321514"/>
            <a:ext cx="333296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Експрес</a:t>
            </a:r>
            <a:r>
              <a:rPr lang="ru-RU" sz="2400" b="1" dirty="0">
                <a:solidFill>
                  <a:srgbClr val="002060"/>
                </a:solidFill>
                <a:latin typeface="Arial Black" panose="020B0A04020102020204" pitchFamily="34" charset="0"/>
              </a:rPr>
              <a:t>-контроль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8747" y="1977748"/>
            <a:ext cx="4726267" cy="2921691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889686" y="844028"/>
            <a:ext cx="1040439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3600" dirty="0">
                <a:latin typeface="Times New Roman" panose="02020603050405020304" pitchFamily="18" charset="0"/>
                <a:ea typeface="Calibri" panose="020F0502020204030204" pitchFamily="34" charset="0"/>
              </a:rPr>
              <a:t>Для проходження експрес-контролю виконайте завдання за посиланням на </a:t>
            </a:r>
            <a:r>
              <a:rPr lang="uk-UA" sz="36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Google</a:t>
            </a:r>
            <a:r>
              <a:rPr lang="uk-UA" sz="36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uk-UA" sz="36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Forms</a:t>
            </a:r>
            <a:r>
              <a:rPr lang="uk-UA" sz="3600" dirty="0">
                <a:latin typeface="Times New Roman" panose="02020603050405020304" pitchFamily="18" charset="0"/>
                <a:ea typeface="Calibri" panose="020F0502020204030204" pitchFamily="34" charset="0"/>
              </a:rPr>
              <a:t>: </a:t>
            </a:r>
            <a:endParaRPr lang="ru-RU" sz="36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043880" y="4899439"/>
            <a:ext cx="6096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spcAft>
                <a:spcPts val="0"/>
              </a:spcAft>
            </a:pPr>
            <a:r>
              <a:rPr lang="uk-UA" sz="2800" u="sng" dirty="0">
                <a:solidFill>
                  <a:srgbClr val="0563C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5"/>
              </a:rPr>
              <a:t>https://docs.google.com/forms/d/e/1FAIpQLSd5tqaBJrKpB_G_ROSSEWn_3aUy-aQ80Zylzeriri5AqUWtrA/viewform</a:t>
            </a:r>
            <a:r>
              <a:rPr lang="uk-UA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ru-RU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366532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6" t="4997" r="476" b="10944"/>
          <a:stretch/>
        </p:blipFill>
        <p:spPr>
          <a:xfrm>
            <a:off x="58057" y="0"/>
            <a:ext cx="12075886" cy="6836229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5" t="964" r="23271" b="481"/>
          <a:stretch/>
        </p:blipFill>
        <p:spPr>
          <a:xfrm rot="5400000">
            <a:off x="3019926" y="-1975186"/>
            <a:ext cx="6152147" cy="10680035"/>
          </a:xfrm>
          <a:prstGeom prst="rect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7" name="Прямоугольник 6"/>
          <p:cNvSpPr/>
          <p:nvPr/>
        </p:nvSpPr>
        <p:spPr>
          <a:xfrm>
            <a:off x="711200" y="291090"/>
            <a:ext cx="10769600" cy="522514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1013254" y="291090"/>
            <a:ext cx="10165492" cy="52251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1050325" y="321514"/>
            <a:ext cx="357501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Домашнє</a:t>
            </a:r>
            <a:r>
              <a:rPr lang="ru-RU" sz="2400" b="1" dirty="0">
                <a:solidFill>
                  <a:srgbClr val="002060"/>
                </a:solidFill>
                <a:latin typeface="Arial Black" panose="020B0A04020102020204" pitchFamily="34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завдання</a:t>
            </a:r>
            <a:endParaRPr lang="ru-RU" sz="2400" b="1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893804" y="1625893"/>
            <a:ext cx="10404390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Опрацювати матеріали, що знаходяться в папці « Заняття № 2 » та § 13 п. 13.3 </a:t>
            </a:r>
          </a:p>
          <a:p>
            <a:pPr algn="ctr"/>
            <a:r>
              <a:rPr lang="uk-UA" sz="4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(сторінка 131 підручника </a:t>
            </a:r>
          </a:p>
          <a:p>
            <a:pPr algn="ctr"/>
            <a:r>
              <a:rPr lang="uk-UA" sz="4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«Геометрія 8 клас» А.П. Єршова, </a:t>
            </a:r>
          </a:p>
          <a:p>
            <a:pPr algn="ctr"/>
            <a:r>
              <a:rPr lang="uk-UA" sz="4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В.В. Голобородько, С. В. Єршов,</a:t>
            </a:r>
          </a:p>
          <a:p>
            <a:pPr algn="ctr"/>
            <a:r>
              <a:rPr lang="uk-UA" sz="4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О. Ф. </a:t>
            </a:r>
            <a:r>
              <a:rPr lang="uk-UA" sz="4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Крижановський</a:t>
            </a:r>
            <a:r>
              <a:rPr lang="uk-UA" sz="440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).</a:t>
            </a:r>
            <a:endParaRPr lang="uk-UA" sz="4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0303282" y="4862245"/>
            <a:ext cx="1063823" cy="1534424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3048000" y="2413338"/>
            <a:ext cx="6096000" cy="458074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</a:pPr>
            <a:endParaRPr lang="ru-RU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254857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6" t="4997" r="476" b="10944"/>
          <a:stretch/>
        </p:blipFill>
        <p:spPr>
          <a:xfrm>
            <a:off x="58057" y="0"/>
            <a:ext cx="12075886" cy="6836229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5" t="964" r="23271" b="481"/>
          <a:stretch/>
        </p:blipFill>
        <p:spPr>
          <a:xfrm rot="5400000">
            <a:off x="3019926" y="-1975186"/>
            <a:ext cx="6152147" cy="10680035"/>
          </a:xfrm>
          <a:prstGeom prst="rect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7" name="Прямоугольник 6"/>
          <p:cNvSpPr/>
          <p:nvPr/>
        </p:nvSpPr>
        <p:spPr>
          <a:xfrm>
            <a:off x="711200" y="291090"/>
            <a:ext cx="10769600" cy="522514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1013254" y="291090"/>
            <a:ext cx="10165492" cy="52251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1050325" y="321514"/>
            <a:ext cx="183255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>
                <a:solidFill>
                  <a:srgbClr val="002060"/>
                </a:solidFill>
                <a:latin typeface="Arial Black" panose="020B0A04020102020204" pitchFamily="34" charset="0"/>
              </a:rPr>
              <a:t>Афоризм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A2DBBAA-5484-4DD6-826E-96190D6906B0}"/>
              </a:ext>
            </a:extLst>
          </p:cNvPr>
          <p:cNvSpPr txBox="1"/>
          <p:nvPr/>
        </p:nvSpPr>
        <p:spPr>
          <a:xfrm>
            <a:off x="755982" y="1503596"/>
            <a:ext cx="10680035" cy="42473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вважай себе великою людиною за величиною своєї тіні при заході сонця.</a:t>
            </a:r>
          </a:p>
          <a:p>
            <a:pPr algn="ctr"/>
            <a:endParaRPr lang="uk-UA" sz="5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r>
              <a:rPr lang="uk-UA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Піфагор</a:t>
            </a:r>
          </a:p>
        </p:txBody>
      </p:sp>
    </p:spTree>
    <p:extLst>
      <p:ext uri="{BB962C8B-B14F-4D97-AF65-F5344CB8AC3E}">
        <p14:creationId xmlns:p14="http://schemas.microsoft.com/office/powerpoint/2010/main" val="33847318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6" t="4997" r="476" b="10944"/>
          <a:stretch/>
        </p:blipFill>
        <p:spPr>
          <a:xfrm>
            <a:off x="58057" y="0"/>
            <a:ext cx="12075886" cy="6836229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5" t="964" r="23271" b="481"/>
          <a:stretch/>
        </p:blipFill>
        <p:spPr>
          <a:xfrm rot="5400000">
            <a:off x="3019926" y="-1975186"/>
            <a:ext cx="6152147" cy="10680035"/>
          </a:xfrm>
          <a:prstGeom prst="rect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7" name="Прямоугольник 6"/>
          <p:cNvSpPr/>
          <p:nvPr/>
        </p:nvSpPr>
        <p:spPr>
          <a:xfrm>
            <a:off x="711200" y="291090"/>
            <a:ext cx="10769600" cy="522514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1013254" y="291090"/>
            <a:ext cx="10165492" cy="52251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1050325" y="321514"/>
            <a:ext cx="522771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Актуалізація</a:t>
            </a:r>
            <a:r>
              <a:rPr lang="ru-RU" sz="2400" b="1" dirty="0">
                <a:solidFill>
                  <a:srgbClr val="002060"/>
                </a:solidFill>
                <a:latin typeface="Arial Black" panose="020B0A04020102020204" pitchFamily="34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опорних</a:t>
            </a:r>
            <a:r>
              <a:rPr lang="ru-RU" sz="2400" b="1" dirty="0">
                <a:solidFill>
                  <a:srgbClr val="002060"/>
                </a:solidFill>
                <a:latin typeface="Arial Black" panose="020B0A04020102020204" pitchFamily="34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знань</a:t>
            </a:r>
            <a:endParaRPr lang="ru-RU" sz="2400" b="1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4D65D79-6FD6-49F2-8461-EB1C018DB42B}"/>
              </a:ext>
            </a:extLst>
          </p:cNvPr>
          <p:cNvSpPr txBox="1"/>
          <p:nvPr/>
        </p:nvSpPr>
        <p:spPr>
          <a:xfrm>
            <a:off x="755982" y="1584323"/>
            <a:ext cx="10680035" cy="40858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50000"/>
              </a:lnSpc>
              <a:buFont typeface="Symbol" panose="05050102010706020507" pitchFamily="18" charset="2"/>
              <a:buBlip>
                <a:blip r:embed="rId4"/>
              </a:buBlip>
              <a:tabLst>
                <a:tab pos="630555" algn="l"/>
              </a:tabLst>
            </a:pPr>
            <a:r>
              <a:rPr lang="uk-UA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Які прямі називають перпендикулярними?</a:t>
            </a:r>
          </a:p>
          <a:p>
            <a:pPr marL="342900" lvl="0" indent="-342900" algn="just">
              <a:lnSpc>
                <a:spcPct val="150000"/>
              </a:lnSpc>
              <a:buFont typeface="Symbol" panose="05050102010706020507" pitchFamily="18" charset="2"/>
              <a:buBlip>
                <a:blip r:embed="rId4"/>
              </a:buBlip>
              <a:tabLst>
                <a:tab pos="630555" algn="l"/>
              </a:tabLst>
            </a:pPr>
            <a:endParaRPr lang="ru-RU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Symbol" panose="05050102010706020507" pitchFamily="18" charset="2"/>
              <a:buBlip>
                <a:blip r:embed="rId4"/>
              </a:buBlip>
              <a:tabLst>
                <a:tab pos="630555" algn="l"/>
              </a:tabLst>
            </a:pPr>
            <a:r>
              <a:rPr lang="uk-UA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Катети одного трикутника дорівнюють 5 см і 12 см, а другого – 12 см і 16 см. Гіпотенуза якого із трикутників більша? Чи можна дати відповідь на запитання, не виконуючи обчислень?</a:t>
            </a:r>
          </a:p>
          <a:p>
            <a:pPr lvl="0" algn="just">
              <a:lnSpc>
                <a:spcPct val="150000"/>
              </a:lnSpc>
              <a:tabLst>
                <a:tab pos="630555" algn="l"/>
              </a:tabLst>
            </a:pPr>
            <a:endParaRPr lang="uk-UA" sz="16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150000"/>
              </a:lnSpc>
              <a:buBlip>
                <a:blip r:embed="rId4"/>
              </a:buBlip>
              <a:tabLst>
                <a:tab pos="630555" algn="l"/>
              </a:tabLst>
            </a:pPr>
            <a:r>
              <a:rPr lang="uk-UA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Що називають перпендикуляром, проведеним із точки до прямої? </a:t>
            </a:r>
            <a:endParaRPr lang="ru-RU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22753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6" t="4997" r="476" b="10944"/>
          <a:stretch/>
        </p:blipFill>
        <p:spPr>
          <a:xfrm>
            <a:off x="58057" y="0"/>
            <a:ext cx="12075886" cy="6836229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5" t="964" r="23271" b="481"/>
          <a:stretch/>
        </p:blipFill>
        <p:spPr>
          <a:xfrm rot="5400000">
            <a:off x="3019926" y="-1975186"/>
            <a:ext cx="6152147" cy="10680035"/>
          </a:xfrm>
          <a:prstGeom prst="rect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7" name="Прямоугольник 6"/>
          <p:cNvSpPr/>
          <p:nvPr/>
        </p:nvSpPr>
        <p:spPr>
          <a:xfrm>
            <a:off x="711200" y="291090"/>
            <a:ext cx="10769600" cy="522514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1013254" y="291090"/>
            <a:ext cx="10165492" cy="52251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1050325" y="321514"/>
            <a:ext cx="522771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Актуалізація</a:t>
            </a:r>
            <a:r>
              <a:rPr lang="ru-RU" sz="2400" b="1" dirty="0">
                <a:solidFill>
                  <a:srgbClr val="002060"/>
                </a:solidFill>
                <a:latin typeface="Arial Black" panose="020B0A04020102020204" pitchFamily="34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опорних</a:t>
            </a:r>
            <a:r>
              <a:rPr lang="ru-RU" sz="2400" b="1" dirty="0">
                <a:solidFill>
                  <a:srgbClr val="002060"/>
                </a:solidFill>
                <a:latin typeface="Arial Black" panose="020B0A04020102020204" pitchFamily="34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знань</a:t>
            </a:r>
            <a:endParaRPr lang="ru-RU" sz="2400" b="1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4D65D79-6FD6-49F2-8461-EB1C018DB42B}"/>
              </a:ext>
            </a:extLst>
          </p:cNvPr>
          <p:cNvSpPr txBox="1"/>
          <p:nvPr/>
        </p:nvSpPr>
        <p:spPr>
          <a:xfrm>
            <a:off x="755982" y="1193255"/>
            <a:ext cx="10680035" cy="45475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50000"/>
              </a:lnSpc>
              <a:buFont typeface="Symbol" panose="05050102010706020507" pitchFamily="18" charset="2"/>
              <a:buBlip>
                <a:blip r:embed="rId4"/>
              </a:buBlip>
              <a:tabLst>
                <a:tab pos="630555" algn="l"/>
              </a:tabLst>
            </a:pPr>
            <a:r>
              <a:rPr lang="uk-UA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Яке із наведених тверджень неправильне?</a:t>
            </a:r>
            <a:endParaRPr lang="ru-RU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+mj-lt"/>
              <a:buAutoNum type="arabicParenR"/>
              <a:tabLst>
                <a:tab pos="630555" algn="l"/>
              </a:tabLst>
            </a:pPr>
            <a:r>
              <a:rPr lang="uk-UA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Довжина відрізка є додатним числом?</a:t>
            </a:r>
            <a:endParaRPr lang="ru-RU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+mj-lt"/>
              <a:buAutoNum type="arabicParenR"/>
              <a:tabLst>
                <a:tab pos="630555" algn="l"/>
              </a:tabLst>
            </a:pPr>
            <a:r>
              <a:rPr lang="uk-UA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 прямокутному трикутнику довжина гіпотенузи більша за довжину будь-якого з катетів.</a:t>
            </a:r>
            <a:endParaRPr lang="ru-RU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+mj-lt"/>
              <a:buAutoNum type="arabicParenR"/>
              <a:tabLst>
                <a:tab pos="630555" algn="l"/>
              </a:tabLst>
            </a:pPr>
            <a:r>
              <a:rPr lang="uk-UA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Відстань від точки до прямої – це довжина перпендикуляра, проведеного з точки до прямої.</a:t>
            </a:r>
            <a:endParaRPr lang="ru-RU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+mj-lt"/>
              <a:buAutoNum type="arabicParenR"/>
              <a:tabLst>
                <a:tab pos="630555" algn="l"/>
              </a:tabLst>
            </a:pPr>
            <a:r>
              <a:rPr lang="uk-UA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Із точки 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</a:t>
            </a: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до прямої 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 </a:t>
            </a:r>
            <a:r>
              <a:rPr lang="uk-UA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можна провести безліч перпендикулярів.</a:t>
            </a:r>
            <a:endParaRPr lang="ru-RU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61052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6" t="4997" r="476" b="10944"/>
          <a:stretch/>
        </p:blipFill>
        <p:spPr>
          <a:xfrm>
            <a:off x="58057" y="0"/>
            <a:ext cx="12075886" cy="6836229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5" t="964" r="23271" b="481"/>
          <a:stretch/>
        </p:blipFill>
        <p:spPr>
          <a:xfrm rot="5400000">
            <a:off x="3019926" y="-1975186"/>
            <a:ext cx="6152147" cy="10680035"/>
          </a:xfrm>
          <a:prstGeom prst="rect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7" name="Прямоугольник 6"/>
          <p:cNvSpPr/>
          <p:nvPr/>
        </p:nvSpPr>
        <p:spPr>
          <a:xfrm>
            <a:off x="711200" y="291090"/>
            <a:ext cx="10769600" cy="522514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1013254" y="291090"/>
            <a:ext cx="10165492" cy="52251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1050325" y="321514"/>
            <a:ext cx="522771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Актуалізація</a:t>
            </a:r>
            <a:r>
              <a:rPr lang="ru-RU" sz="2400" b="1" dirty="0">
                <a:solidFill>
                  <a:srgbClr val="002060"/>
                </a:solidFill>
                <a:latin typeface="Arial Black" panose="020B0A04020102020204" pitchFamily="34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опорних</a:t>
            </a:r>
            <a:r>
              <a:rPr lang="ru-RU" sz="2400" b="1" dirty="0">
                <a:solidFill>
                  <a:srgbClr val="002060"/>
                </a:solidFill>
                <a:latin typeface="Arial Black" panose="020B0A04020102020204" pitchFamily="34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знань</a:t>
            </a:r>
            <a:endParaRPr lang="ru-RU" sz="2400" b="1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094489" y="784310"/>
            <a:ext cx="400301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4000" dirty="0" err="1">
                <a:solidFill>
                  <a:srgbClr val="660066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Перевір</a:t>
            </a:r>
            <a:r>
              <a:rPr lang="uk-UA" sz="4000" dirty="0">
                <a:solidFill>
                  <a:srgbClr val="660066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себе</a:t>
            </a:r>
            <a:endParaRPr lang="ru-RU" sz="4000" dirty="0">
              <a:solidFill>
                <a:srgbClr val="660066"/>
              </a:solidFill>
              <a:latin typeface="Arial Black" panose="020B0A04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55981" y="1224357"/>
            <a:ext cx="10680035" cy="6695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50000"/>
              </a:lnSpc>
              <a:buFont typeface="Symbol" panose="05050102010706020507" pitchFamily="18" charset="2"/>
              <a:buBlip>
                <a:blip r:embed="rId4"/>
              </a:buBlip>
              <a:tabLst>
                <a:tab pos="630555" algn="l"/>
              </a:tabLst>
            </a:pPr>
            <a:r>
              <a:rPr lang="uk-UA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Які прямі називають перпендикулярними?</a:t>
            </a:r>
            <a:endParaRPr lang="ru-RU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2" name="Таблица 1">
            <a:extLst>
              <a:ext uri="{FF2B5EF4-FFF2-40B4-BE49-F238E27FC236}">
                <a16:creationId xmlns:a16="http://schemas.microsoft.com/office/drawing/2014/main" id="{220AFCC9-C386-4B9B-8AAE-FB9DE682CB5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35515218"/>
              </p:ext>
            </p:extLst>
          </p:nvPr>
        </p:nvGraphicFramePr>
        <p:xfrm>
          <a:off x="1013253" y="2017636"/>
          <a:ext cx="10165493" cy="975230"/>
        </p:xfrm>
        <a:graphic>
          <a:graphicData uri="http://schemas.openxmlformats.org/drawingml/2006/table">
            <a:tbl>
              <a:tblPr firstRow="1" firstCol="1" bandRow="1">
                <a:tableStyleId>{2D5ABB26-0587-4C30-8999-92F81FD0307C}</a:tableStyleId>
              </a:tblPr>
              <a:tblGrid>
                <a:gridCol w="10165493">
                  <a:extLst>
                    <a:ext uri="{9D8B030D-6E8A-4147-A177-3AD203B41FA5}">
                      <a16:colId xmlns:a16="http://schemas.microsoft.com/office/drawing/2014/main" val="379089022"/>
                    </a:ext>
                  </a:extLst>
                </a:gridCol>
              </a:tblGrid>
              <a:tr h="975230"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2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Дві прямі називаються перпендикулярними, якщо вони перетинаються під прямим кутом.</a:t>
                      </a:r>
                      <a:endParaRPr lang="uk-UA" sz="32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02515250"/>
                  </a:ext>
                </a:extLst>
              </a:tr>
            </a:tbl>
          </a:graphicData>
        </a:graphic>
      </p:graphicFrame>
      <p:sp>
        <p:nvSpPr>
          <p:cNvPr id="15" name="TextBox 14">
            <a:extLst>
              <a:ext uri="{FF2B5EF4-FFF2-40B4-BE49-F238E27FC236}">
                <a16:creationId xmlns:a16="http://schemas.microsoft.com/office/drawing/2014/main" id="{2FE2DFCE-0A8C-4EF4-83C6-266646839449}"/>
              </a:ext>
            </a:extLst>
          </p:cNvPr>
          <p:cNvSpPr txBox="1"/>
          <p:nvPr/>
        </p:nvSpPr>
        <p:spPr>
          <a:xfrm>
            <a:off x="755981" y="3073201"/>
            <a:ext cx="10680035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 algn="just">
              <a:buFont typeface="Symbol" panose="05050102010706020507" pitchFamily="18" charset="2"/>
              <a:buBlip>
                <a:blip r:embed="rId4"/>
              </a:buBlip>
              <a:tabLst>
                <a:tab pos="630555" algn="l"/>
              </a:tabLst>
            </a:pPr>
            <a:r>
              <a:rPr lang="uk-UA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Катети одного трикутника дорівнюють 5 см і 12 см, а другого – 12 см і 16 см. Гіпотенуза якого із трикутників більша? Чи можна дати відповідь на запитання, не виконуючи обчислень?</a:t>
            </a:r>
            <a:endParaRPr lang="ru-RU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16" name="Таблица 15">
            <a:extLst>
              <a:ext uri="{FF2B5EF4-FFF2-40B4-BE49-F238E27FC236}">
                <a16:creationId xmlns:a16="http://schemas.microsoft.com/office/drawing/2014/main" id="{76628821-F62D-4C27-B2FB-DB03053A30F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87603489"/>
              </p:ext>
            </p:extLst>
          </p:nvPr>
        </p:nvGraphicFramePr>
        <p:xfrm>
          <a:off x="1013253" y="4458196"/>
          <a:ext cx="10165493" cy="1706880"/>
        </p:xfrm>
        <a:graphic>
          <a:graphicData uri="http://schemas.openxmlformats.org/drawingml/2006/table">
            <a:tbl>
              <a:tblPr firstRow="1" firstCol="1" bandRow="1">
                <a:tableStyleId>{2D5ABB26-0587-4C30-8999-92F81FD0307C}</a:tableStyleId>
              </a:tblPr>
              <a:tblGrid>
                <a:gridCol w="10165493">
                  <a:extLst>
                    <a:ext uri="{9D8B030D-6E8A-4147-A177-3AD203B41FA5}">
                      <a16:colId xmlns:a16="http://schemas.microsoft.com/office/drawing/2014/main" val="379089022"/>
                    </a:ext>
                  </a:extLst>
                </a:gridCol>
              </a:tblGrid>
              <a:tr h="975230"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Гіпотенуза першого трикутника дорівнює 13 см, а другого –        20 см. Так, можна дати відповідь на питання без обчислень. Гіпотенуза другого трикутника більша, бо довжина катета          16 см 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&gt;</a:t>
                      </a:r>
                      <a:r>
                        <a:rPr lang="uk-UA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5 см.</a:t>
                      </a:r>
                      <a:endParaRPr lang="uk-UA" sz="32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0251525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087187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6" t="4997" r="476" b="10944"/>
          <a:stretch/>
        </p:blipFill>
        <p:spPr>
          <a:xfrm>
            <a:off x="58057" y="0"/>
            <a:ext cx="12075886" cy="6836229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5" t="964" r="23271" b="481"/>
          <a:stretch/>
        </p:blipFill>
        <p:spPr>
          <a:xfrm rot="5400000">
            <a:off x="3019926" y="-1975186"/>
            <a:ext cx="6152147" cy="10680035"/>
          </a:xfrm>
          <a:prstGeom prst="rect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7" name="Прямоугольник 6"/>
          <p:cNvSpPr/>
          <p:nvPr/>
        </p:nvSpPr>
        <p:spPr>
          <a:xfrm>
            <a:off x="711200" y="291090"/>
            <a:ext cx="10769600" cy="522514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1013254" y="291090"/>
            <a:ext cx="10165492" cy="52251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1050325" y="321514"/>
            <a:ext cx="522771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Актуалізація</a:t>
            </a:r>
            <a:r>
              <a:rPr lang="ru-RU" sz="2400" b="1" dirty="0">
                <a:solidFill>
                  <a:srgbClr val="002060"/>
                </a:solidFill>
                <a:latin typeface="Arial Black" panose="020B0A04020102020204" pitchFamily="34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опорних</a:t>
            </a:r>
            <a:r>
              <a:rPr lang="ru-RU" sz="2400" b="1" dirty="0">
                <a:solidFill>
                  <a:srgbClr val="002060"/>
                </a:solidFill>
                <a:latin typeface="Arial Black" panose="020B0A04020102020204" pitchFamily="34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знань</a:t>
            </a:r>
            <a:endParaRPr lang="ru-RU" sz="2400" b="1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094489" y="784310"/>
            <a:ext cx="400301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4000" dirty="0" err="1">
                <a:solidFill>
                  <a:srgbClr val="660066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Перевір</a:t>
            </a:r>
            <a:r>
              <a:rPr lang="uk-UA" sz="4000" dirty="0">
                <a:solidFill>
                  <a:srgbClr val="660066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себе</a:t>
            </a:r>
            <a:endParaRPr lang="ru-RU" sz="4000" dirty="0">
              <a:solidFill>
                <a:srgbClr val="660066"/>
              </a:solidFill>
              <a:latin typeface="Arial Black" panose="020B0A04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55981" y="1224357"/>
            <a:ext cx="10680035" cy="6695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buBlip>
                <a:blip r:embed="rId4"/>
              </a:buBlip>
              <a:tabLst>
                <a:tab pos="630555" algn="l"/>
              </a:tabLst>
            </a:pPr>
            <a:r>
              <a:rPr lang="uk-UA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Що називають перпендикуляром, проведеним із точки до прямої? </a:t>
            </a:r>
            <a:endParaRPr lang="ru-RU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2" name="Таблица 1">
            <a:extLst>
              <a:ext uri="{FF2B5EF4-FFF2-40B4-BE49-F238E27FC236}">
                <a16:creationId xmlns:a16="http://schemas.microsoft.com/office/drawing/2014/main" id="{220AFCC9-C386-4B9B-8AAE-FB9DE682CB5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82678286"/>
              </p:ext>
            </p:extLst>
          </p:nvPr>
        </p:nvGraphicFramePr>
        <p:xfrm>
          <a:off x="1013253" y="2017636"/>
          <a:ext cx="10165493" cy="2133600"/>
        </p:xfrm>
        <a:graphic>
          <a:graphicData uri="http://schemas.openxmlformats.org/drawingml/2006/table">
            <a:tbl>
              <a:tblPr firstRow="1" firstCol="1" bandRow="1">
                <a:tableStyleId>{2D5ABB26-0587-4C30-8999-92F81FD0307C}</a:tableStyleId>
              </a:tblPr>
              <a:tblGrid>
                <a:gridCol w="10165493">
                  <a:extLst>
                    <a:ext uri="{9D8B030D-6E8A-4147-A177-3AD203B41FA5}">
                      <a16:colId xmlns:a16="http://schemas.microsoft.com/office/drawing/2014/main" val="379089022"/>
                    </a:ext>
                  </a:extLst>
                </a:gridCol>
              </a:tblGrid>
              <a:tr h="975230"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Перпендикуляром до </a:t>
                      </a:r>
                      <a:r>
                        <a:rPr lang="ru-RU" sz="28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прямої</a:t>
                      </a:r>
                      <a:r>
                        <a:rPr lang="ru-RU" sz="2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ru-RU" sz="28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проведеним</a:t>
                      </a:r>
                      <a:r>
                        <a:rPr lang="ru-RU" sz="2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8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із</a:t>
                      </a:r>
                      <a:r>
                        <a:rPr lang="ru-RU" sz="2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8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даної</a:t>
                      </a:r>
                      <a:r>
                        <a:rPr lang="ru-RU" sz="2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точки, </a:t>
                      </a:r>
                      <a:r>
                        <a:rPr lang="ru-RU" sz="28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називають</a:t>
                      </a:r>
                      <a:r>
                        <a:rPr lang="ru-RU" sz="2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8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відрізок</a:t>
                      </a:r>
                      <a:r>
                        <a:rPr lang="ru-RU" sz="2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8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прямої</a:t>
                      </a:r>
                      <a:r>
                        <a:rPr lang="ru-RU" sz="2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ru-RU" sz="28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перпендикулярної</a:t>
                      </a:r>
                      <a:r>
                        <a:rPr lang="ru-RU" sz="2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до </a:t>
                      </a:r>
                      <a:r>
                        <a:rPr lang="ru-RU" sz="28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даної</a:t>
                      </a:r>
                      <a:r>
                        <a:rPr lang="ru-RU" sz="2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один з </a:t>
                      </a:r>
                      <a:r>
                        <a:rPr lang="ru-RU" sz="28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кінців</a:t>
                      </a:r>
                      <a:r>
                        <a:rPr lang="ru-RU" sz="2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8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якого</a:t>
                      </a:r>
                      <a:r>
                        <a:rPr lang="ru-RU" sz="2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— дана точка, а </a:t>
                      </a:r>
                      <a:r>
                        <a:rPr lang="ru-RU" sz="28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другий</a:t>
                      </a:r>
                      <a:r>
                        <a:rPr lang="ru-RU" sz="2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— точка </a:t>
                      </a:r>
                      <a:r>
                        <a:rPr lang="ru-RU" sz="28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перетину</a:t>
                      </a:r>
                      <a:r>
                        <a:rPr lang="ru-RU" sz="2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8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прямих</a:t>
                      </a:r>
                      <a:r>
                        <a:rPr lang="ru-RU" sz="2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 </a:t>
                      </a:r>
                      <a:r>
                        <a:rPr lang="ru-RU" sz="28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Довжину</a:t>
                      </a:r>
                      <a:r>
                        <a:rPr lang="ru-RU" sz="2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8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цього</a:t>
                      </a:r>
                      <a:r>
                        <a:rPr lang="ru-RU" sz="2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8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відрізка</a:t>
                      </a:r>
                      <a:r>
                        <a:rPr lang="ru-RU" sz="2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8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називають</a:t>
                      </a:r>
                      <a:r>
                        <a:rPr lang="ru-RU" sz="2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8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відстанню</a:t>
                      </a:r>
                      <a:r>
                        <a:rPr lang="ru-RU" sz="2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8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від</a:t>
                      </a:r>
                      <a:r>
                        <a:rPr lang="ru-RU" sz="2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точки до </a:t>
                      </a:r>
                      <a:r>
                        <a:rPr lang="ru-RU" sz="28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прямої</a:t>
                      </a:r>
                      <a:r>
                        <a:rPr lang="ru-RU" sz="2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</a:t>
                      </a:r>
                      <a:endParaRPr lang="uk-UA" sz="32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02515250"/>
                  </a:ext>
                </a:extLst>
              </a:tr>
            </a:tbl>
          </a:graphicData>
        </a:graphic>
      </p:graphicFrame>
      <p:sp>
        <p:nvSpPr>
          <p:cNvPr id="15" name="TextBox 14">
            <a:extLst>
              <a:ext uri="{FF2B5EF4-FFF2-40B4-BE49-F238E27FC236}">
                <a16:creationId xmlns:a16="http://schemas.microsoft.com/office/drawing/2014/main" id="{2FE2DFCE-0A8C-4EF4-83C6-266646839449}"/>
              </a:ext>
            </a:extLst>
          </p:cNvPr>
          <p:cNvSpPr txBox="1"/>
          <p:nvPr/>
        </p:nvSpPr>
        <p:spPr>
          <a:xfrm>
            <a:off x="755981" y="4353452"/>
            <a:ext cx="10680035" cy="66954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50000"/>
              </a:lnSpc>
              <a:buFont typeface="Symbol" panose="05050102010706020507" pitchFamily="18" charset="2"/>
              <a:buBlip>
                <a:blip r:embed="rId4"/>
              </a:buBlip>
              <a:tabLst>
                <a:tab pos="630555" algn="l"/>
              </a:tabLst>
            </a:pPr>
            <a:r>
              <a:rPr lang="uk-UA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Яке із наведених тверджень неправильне?</a:t>
            </a:r>
            <a:endParaRPr lang="ru-RU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16" name="Таблица 15">
            <a:extLst>
              <a:ext uri="{FF2B5EF4-FFF2-40B4-BE49-F238E27FC236}">
                <a16:creationId xmlns:a16="http://schemas.microsoft.com/office/drawing/2014/main" id="{76628821-F62D-4C27-B2FB-DB03053A30F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92595525"/>
              </p:ext>
            </p:extLst>
          </p:nvPr>
        </p:nvGraphicFramePr>
        <p:xfrm>
          <a:off x="1013251" y="5022994"/>
          <a:ext cx="10165493" cy="640459"/>
        </p:xfrm>
        <a:graphic>
          <a:graphicData uri="http://schemas.openxmlformats.org/drawingml/2006/table">
            <a:tbl>
              <a:tblPr firstRow="1" firstCol="1" bandRow="1">
                <a:tableStyleId>{2D5ABB26-0587-4C30-8999-92F81FD0307C}</a:tableStyleId>
              </a:tblPr>
              <a:tblGrid>
                <a:gridCol w="10165493">
                  <a:extLst>
                    <a:ext uri="{9D8B030D-6E8A-4147-A177-3AD203B41FA5}">
                      <a16:colId xmlns:a16="http://schemas.microsoft.com/office/drawing/2014/main" val="379089022"/>
                    </a:ext>
                  </a:extLst>
                </a:gridCol>
              </a:tblGrid>
              <a:tr h="640459"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Із</a:t>
                      </a:r>
                      <a:r>
                        <a:rPr lang="ru-RU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точки A до </a:t>
                      </a:r>
                      <a:r>
                        <a:rPr lang="ru-RU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прямої</a:t>
                      </a:r>
                      <a:r>
                        <a:rPr lang="ru-RU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m </a:t>
                      </a:r>
                      <a:r>
                        <a:rPr lang="ru-RU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можна</a:t>
                      </a:r>
                      <a:r>
                        <a:rPr lang="ru-RU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провести </a:t>
                      </a:r>
                      <a:r>
                        <a:rPr lang="ru-RU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безліч</a:t>
                      </a:r>
                      <a:r>
                        <a:rPr lang="ru-RU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перпендикулярів</a:t>
                      </a:r>
                      <a:endParaRPr lang="uk-UA" sz="32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0251525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689518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6" t="4997" r="476" b="10944"/>
          <a:stretch/>
        </p:blipFill>
        <p:spPr>
          <a:xfrm>
            <a:off x="58057" y="0"/>
            <a:ext cx="12075886" cy="6836229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5" t="964" r="23271" b="481"/>
          <a:stretch/>
        </p:blipFill>
        <p:spPr>
          <a:xfrm rot="5400000">
            <a:off x="3019926" y="-1975186"/>
            <a:ext cx="6152147" cy="10680035"/>
          </a:xfrm>
          <a:prstGeom prst="rect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7" name="Прямоугольник 6"/>
          <p:cNvSpPr/>
          <p:nvPr/>
        </p:nvSpPr>
        <p:spPr>
          <a:xfrm>
            <a:off x="711200" y="291090"/>
            <a:ext cx="10769600" cy="522514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1013254" y="291090"/>
            <a:ext cx="10165492" cy="52251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1050325" y="321514"/>
            <a:ext cx="522771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Актуалізація</a:t>
            </a:r>
            <a:r>
              <a:rPr lang="ru-RU" sz="2400" b="1" dirty="0">
                <a:solidFill>
                  <a:srgbClr val="002060"/>
                </a:solidFill>
                <a:latin typeface="Arial Black" panose="020B0A04020102020204" pitchFamily="34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опорних</a:t>
            </a:r>
            <a:r>
              <a:rPr lang="ru-RU" sz="2400" b="1" dirty="0">
                <a:solidFill>
                  <a:srgbClr val="002060"/>
                </a:solidFill>
                <a:latin typeface="Arial Black" panose="020B0A04020102020204" pitchFamily="34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знань</a:t>
            </a:r>
            <a:endParaRPr lang="ru-RU" sz="2400" b="1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755983" y="723953"/>
            <a:ext cx="10680034" cy="6695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Symbol" panose="05050102010706020507" pitchFamily="18" charset="2"/>
              <a:buBlip>
                <a:blip r:embed="rId4"/>
              </a:buBlip>
              <a:tabLst>
                <a:tab pos="630555" algn="l"/>
              </a:tabLst>
            </a:pPr>
            <a:r>
              <a:rPr lang="ru-RU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Знайдіть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невідомі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елементи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використовуючи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теорему </a:t>
            </a:r>
            <a:r>
              <a:rPr lang="ru-RU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Піфагора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309206" y="5719871"/>
            <a:ext cx="957358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https://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learningapps.org/display?v=p9w474an320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296197" y="1500797"/>
            <a:ext cx="7599600" cy="4252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96882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406398"/>
            <a:ext cx="12192000" cy="813266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5" t="964" r="23271" b="481"/>
          <a:stretch/>
        </p:blipFill>
        <p:spPr>
          <a:xfrm rot="5400000">
            <a:off x="3019926" y="-1975186"/>
            <a:ext cx="6152147" cy="10680035"/>
          </a:xfrm>
          <a:prstGeom prst="rect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7" name="Прямоугольник 6"/>
          <p:cNvSpPr/>
          <p:nvPr/>
        </p:nvSpPr>
        <p:spPr>
          <a:xfrm>
            <a:off x="711200" y="291090"/>
            <a:ext cx="10769600" cy="522514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1013254" y="291090"/>
            <a:ext cx="10165492" cy="52251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1050325" y="321514"/>
            <a:ext cx="890820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Означення</a:t>
            </a:r>
            <a:r>
              <a:rPr lang="ru-RU" sz="2400" b="1" dirty="0">
                <a:solidFill>
                  <a:srgbClr val="002060"/>
                </a:solidFill>
                <a:latin typeface="Arial Black" panose="020B0A04020102020204" pitchFamily="34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похилої</a:t>
            </a:r>
            <a:r>
              <a:rPr lang="ru-RU" sz="2400" b="1" dirty="0">
                <a:solidFill>
                  <a:srgbClr val="002060"/>
                </a:solidFill>
                <a:latin typeface="Arial Black" panose="020B0A04020102020204" pitchFamily="34" charset="0"/>
              </a:rPr>
              <a:t>, </a:t>
            </a:r>
            <a:r>
              <a:rPr lang="ru-RU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проведеної</a:t>
            </a:r>
            <a:r>
              <a:rPr lang="ru-RU" sz="2400" b="1" dirty="0">
                <a:solidFill>
                  <a:srgbClr val="002060"/>
                </a:solidFill>
                <a:latin typeface="Arial Black" panose="020B0A04020102020204" pitchFamily="34" charset="0"/>
              </a:rPr>
              <a:t> з точки до </a:t>
            </a:r>
            <a:r>
              <a:rPr lang="ru-RU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прямої</a:t>
            </a:r>
            <a:endParaRPr lang="ru-RU" sz="2400" b="1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241"/>
          <a:stretch/>
        </p:blipFill>
        <p:spPr>
          <a:xfrm>
            <a:off x="4366499" y="4313786"/>
            <a:ext cx="3459001" cy="2262456"/>
          </a:xfrm>
          <a:prstGeom prst="rect">
            <a:avLst/>
          </a:prstGeom>
        </p:spPr>
      </p:pic>
      <p:graphicFrame>
        <p:nvGraphicFramePr>
          <p:cNvPr id="9" name="Таблица 8">
            <a:extLst>
              <a:ext uri="{FF2B5EF4-FFF2-40B4-BE49-F238E27FC236}">
                <a16:creationId xmlns:a16="http://schemas.microsoft.com/office/drawing/2014/main" id="{A0A376ED-CF47-44B7-9077-7F837282966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75223659"/>
              </p:ext>
            </p:extLst>
          </p:nvPr>
        </p:nvGraphicFramePr>
        <p:xfrm>
          <a:off x="1013253" y="934788"/>
          <a:ext cx="10165493" cy="3438429"/>
        </p:xfrm>
        <a:graphic>
          <a:graphicData uri="http://schemas.openxmlformats.org/drawingml/2006/table">
            <a:tbl>
              <a:tblPr firstRow="1" firstCol="1" bandRow="1">
                <a:tableStyleId>{2D5ABB26-0587-4C30-8999-92F81FD0307C}</a:tableStyleId>
              </a:tblPr>
              <a:tblGrid>
                <a:gridCol w="10165493">
                  <a:extLst>
                    <a:ext uri="{9D8B030D-6E8A-4147-A177-3AD203B41FA5}">
                      <a16:colId xmlns:a16="http://schemas.microsoft.com/office/drawing/2014/main" val="379089022"/>
                    </a:ext>
                  </a:extLst>
                </a:gridCol>
              </a:tblGrid>
              <a:tr h="3438429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uk-UA" sz="2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Нехай точка </a:t>
                      </a:r>
                      <a:r>
                        <a:rPr lang="en-US" sz="2800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</a:t>
                      </a:r>
                      <a:r>
                        <a:rPr lang="uk-UA" sz="2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не лежить на прямій </a:t>
                      </a:r>
                      <a:r>
                        <a:rPr lang="en-US" sz="2800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</a:t>
                      </a:r>
                      <a:r>
                        <a:rPr lang="uk-UA" sz="2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800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AB </a:t>
                      </a:r>
                      <a:r>
                        <a:rPr lang="uk-UA" sz="2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– </a:t>
                      </a:r>
                      <a:r>
                        <a:rPr lang="uk-UA" sz="2800" b="1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перпендикуляр</a:t>
                      </a:r>
                      <a:r>
                        <a:rPr lang="uk-UA" sz="2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до цієї прямої, точка </a:t>
                      </a:r>
                      <a:r>
                        <a:rPr lang="en-US" sz="2800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 </a:t>
                      </a:r>
                      <a:r>
                        <a:rPr lang="uk-UA" sz="2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– </a:t>
                      </a:r>
                      <a:r>
                        <a:rPr lang="uk-UA" sz="2800" b="1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основа перпендикуляра</a:t>
                      </a:r>
                      <a:r>
                        <a:rPr lang="uk-UA" sz="2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 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uk-UA" sz="2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Будь-який відрізок, який сполучає точку </a:t>
                      </a:r>
                      <a:r>
                        <a:rPr lang="en-US" sz="2800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2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з точкою прямої </a:t>
                      </a:r>
                      <a:r>
                        <a:rPr lang="en-US" sz="2800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</a:t>
                      </a:r>
                      <a:r>
                        <a:rPr lang="uk-UA" sz="2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і не збігається з перпендикуляром, називають </a:t>
                      </a:r>
                      <a:r>
                        <a:rPr lang="uk-UA" sz="2800" b="1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похилою до прямої </a:t>
                      </a:r>
                      <a:r>
                        <a:rPr lang="en-US" sz="2800" b="1" i="1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</a:t>
                      </a:r>
                      <a:r>
                        <a:rPr lang="uk-UA" sz="2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 </a:t>
                      </a:r>
                      <a:endParaRPr lang="ru-RU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uk-UA" sz="2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Відрізок </a:t>
                      </a:r>
                      <a:r>
                        <a:rPr lang="en-US" sz="2800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AC </a:t>
                      </a:r>
                      <a:r>
                        <a:rPr lang="uk-UA" sz="2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– </a:t>
                      </a:r>
                      <a:r>
                        <a:rPr lang="uk-UA" sz="2800" b="1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похила до прямої</a:t>
                      </a:r>
                      <a:r>
                        <a:rPr lang="uk-UA" sz="2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US" sz="2800" b="1" i="1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a</a:t>
                      </a:r>
                      <a:r>
                        <a:rPr lang="uk-UA" sz="2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, а точка </a:t>
                      </a:r>
                      <a:r>
                        <a:rPr lang="en-US" sz="2800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C </a:t>
                      </a:r>
                      <a:r>
                        <a:rPr lang="uk-UA" sz="2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– </a:t>
                      </a:r>
                      <a:r>
                        <a:rPr lang="uk-UA" sz="2800" b="1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основа похилої</a:t>
                      </a:r>
                      <a:r>
                        <a:rPr lang="uk-UA" sz="2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.</a:t>
                      </a:r>
                      <a:endParaRPr lang="ru-RU" sz="2800" dirty="0"/>
                    </a:p>
                  </a:txBody>
                  <a:tcPr marL="68580" marR="68580" marT="0" marB="0" anchor="ctr">
                    <a:lnL w="762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0251525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6763342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406398"/>
            <a:ext cx="12192000" cy="813266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5" t="964" r="23271" b="481"/>
          <a:stretch/>
        </p:blipFill>
        <p:spPr>
          <a:xfrm rot="5400000">
            <a:off x="3019926" y="-1975186"/>
            <a:ext cx="6152147" cy="10680035"/>
          </a:xfrm>
          <a:prstGeom prst="rect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7" name="Прямоугольник 6"/>
          <p:cNvSpPr/>
          <p:nvPr/>
        </p:nvSpPr>
        <p:spPr>
          <a:xfrm>
            <a:off x="711200" y="291090"/>
            <a:ext cx="10769600" cy="522514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1013254" y="291090"/>
            <a:ext cx="10165492" cy="52251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1050325" y="321514"/>
            <a:ext cx="679545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Означення</a:t>
            </a:r>
            <a:r>
              <a:rPr lang="ru-RU" sz="2400" b="1" dirty="0">
                <a:solidFill>
                  <a:srgbClr val="002060"/>
                </a:solidFill>
                <a:latin typeface="Arial Black" panose="020B0A04020102020204" pitchFamily="34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проекції</a:t>
            </a:r>
            <a:r>
              <a:rPr lang="ru-RU" sz="2400" b="1" dirty="0">
                <a:solidFill>
                  <a:srgbClr val="002060"/>
                </a:solidFill>
                <a:latin typeface="Arial Black" panose="020B0A04020102020204" pitchFamily="34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похилої</a:t>
            </a:r>
            <a:r>
              <a:rPr lang="ru-RU" sz="2400" b="1" dirty="0">
                <a:solidFill>
                  <a:srgbClr val="002060"/>
                </a:solidFill>
                <a:latin typeface="Arial Black" panose="020B0A04020102020204" pitchFamily="34" charset="0"/>
              </a:rPr>
              <a:t> на </a:t>
            </a:r>
            <a:r>
              <a:rPr lang="ru-RU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пряму</a:t>
            </a:r>
            <a:endParaRPr lang="ru-RU" sz="2400" b="1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241"/>
          <a:stretch/>
        </p:blipFill>
        <p:spPr>
          <a:xfrm>
            <a:off x="3864157" y="3357541"/>
            <a:ext cx="4463684" cy="2919596"/>
          </a:xfrm>
          <a:prstGeom prst="rect">
            <a:avLst/>
          </a:prstGeom>
        </p:spPr>
      </p:pic>
      <p:graphicFrame>
        <p:nvGraphicFramePr>
          <p:cNvPr id="9" name="Таблица 8">
            <a:extLst>
              <a:ext uri="{FF2B5EF4-FFF2-40B4-BE49-F238E27FC236}">
                <a16:creationId xmlns:a16="http://schemas.microsoft.com/office/drawing/2014/main" id="{A0A376ED-CF47-44B7-9077-7F837282966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55448622"/>
              </p:ext>
            </p:extLst>
          </p:nvPr>
        </p:nvGraphicFramePr>
        <p:xfrm>
          <a:off x="1013253" y="1104429"/>
          <a:ext cx="10165493" cy="2089345"/>
        </p:xfrm>
        <a:graphic>
          <a:graphicData uri="http://schemas.openxmlformats.org/drawingml/2006/table">
            <a:tbl>
              <a:tblPr firstRow="1" firstCol="1" bandRow="1">
                <a:tableStyleId>{2D5ABB26-0587-4C30-8999-92F81FD0307C}</a:tableStyleId>
              </a:tblPr>
              <a:tblGrid>
                <a:gridCol w="10165493">
                  <a:extLst>
                    <a:ext uri="{9D8B030D-6E8A-4147-A177-3AD203B41FA5}">
                      <a16:colId xmlns:a16="http://schemas.microsoft.com/office/drawing/2014/main" val="379089022"/>
                    </a:ext>
                  </a:extLst>
                </a:gridCol>
              </a:tblGrid>
              <a:tr h="2089345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uk-UA" sz="2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Відрізок прямої </a:t>
                      </a:r>
                      <a:r>
                        <a:rPr lang="en-US" sz="2800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</a:t>
                      </a:r>
                      <a:r>
                        <a:rPr lang="uk-UA" sz="2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обмежений основами перпендикуляра і похилої, називають </a:t>
                      </a:r>
                      <a:r>
                        <a:rPr lang="uk-UA" sz="2800" b="1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проекцією похилої на подану пряму</a:t>
                      </a:r>
                      <a:r>
                        <a:rPr lang="uk-UA" sz="2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uk-UA" sz="2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Відрізок </a:t>
                      </a:r>
                      <a:r>
                        <a:rPr lang="en-US" sz="2800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BC </a:t>
                      </a:r>
                      <a:r>
                        <a:rPr lang="uk-UA" sz="2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– </a:t>
                      </a:r>
                      <a:r>
                        <a:rPr lang="uk-UA" sz="2800" b="1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проекція похилої </a:t>
                      </a:r>
                      <a:r>
                        <a:rPr lang="en-US" sz="2800" b="1" i="1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AC</a:t>
                      </a:r>
                      <a:r>
                        <a:rPr lang="uk-UA" sz="2800" b="1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на пряму</a:t>
                      </a:r>
                      <a:r>
                        <a:rPr lang="uk-UA" sz="2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US" sz="2800" b="1" i="1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a</a:t>
                      </a:r>
                      <a:r>
                        <a:rPr lang="uk-UA" sz="2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.</a:t>
                      </a:r>
                      <a:endParaRPr lang="ru-RU" sz="2800" dirty="0"/>
                    </a:p>
                  </a:txBody>
                  <a:tcPr marL="68580" marR="68580" marT="0" marB="0" anchor="ctr">
                    <a:lnL w="762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0251525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6527667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296</TotalTime>
  <Words>1365</Words>
  <Application>Microsoft Office PowerPoint</Application>
  <PresentationFormat>Широкоэкранный</PresentationFormat>
  <Paragraphs>125</Paragraphs>
  <Slides>26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35" baseType="lpstr">
      <vt:lpstr>Arial</vt:lpstr>
      <vt:lpstr>Arial Black</vt:lpstr>
      <vt:lpstr>Arial Narrow</vt:lpstr>
      <vt:lpstr>Calibri</vt:lpstr>
      <vt:lpstr>Calibri Light</vt:lpstr>
      <vt:lpstr>Cambria Math</vt:lpstr>
      <vt:lpstr>Symbol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ILYA</dc:creator>
  <cp:lastModifiedBy>valentina</cp:lastModifiedBy>
  <cp:revision>35</cp:revision>
  <dcterms:created xsi:type="dcterms:W3CDTF">2020-09-18T16:35:27Z</dcterms:created>
  <dcterms:modified xsi:type="dcterms:W3CDTF">2020-10-03T21:22:25Z</dcterms:modified>
</cp:coreProperties>
</file>