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280" r:id="rId5"/>
    <p:sldId id="281" r:id="rId6"/>
    <p:sldId id="282" r:id="rId7"/>
    <p:sldId id="283" r:id="rId8"/>
    <p:sldId id="259" r:id="rId9"/>
    <p:sldId id="266" r:id="rId10"/>
    <p:sldId id="267" r:id="rId11"/>
    <p:sldId id="268" r:id="rId12"/>
    <p:sldId id="269" r:id="rId13"/>
    <p:sldId id="270" r:id="rId14"/>
    <p:sldId id="261" r:id="rId15"/>
    <p:sldId id="262" r:id="rId16"/>
    <p:sldId id="263" r:id="rId17"/>
    <p:sldId id="264" r:id="rId18"/>
    <p:sldId id="273" r:id="rId19"/>
    <p:sldId id="275" r:id="rId20"/>
    <p:sldId id="276" r:id="rId21"/>
    <p:sldId id="297" r:id="rId22"/>
    <p:sldId id="298" r:id="rId23"/>
    <p:sldId id="284" r:id="rId24"/>
    <p:sldId id="285" r:id="rId25"/>
    <p:sldId id="274" r:id="rId26"/>
    <p:sldId id="286" r:id="rId27"/>
    <p:sldId id="293" r:id="rId28"/>
    <p:sldId id="292" r:id="rId29"/>
    <p:sldId id="287" r:id="rId30"/>
    <p:sldId id="288" r:id="rId31"/>
    <p:sldId id="318" r:id="rId32"/>
    <p:sldId id="319" r:id="rId33"/>
    <p:sldId id="299" r:id="rId34"/>
    <p:sldId id="296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8000"/>
    <a:srgbClr val="0066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64" autoAdjust="0"/>
    <p:restoredTop sz="94660"/>
  </p:normalViewPr>
  <p:slideViewPr>
    <p:cSldViewPr snapToGrid="0">
      <p:cViewPr varScale="1">
        <p:scale>
          <a:sx n="75" d="100"/>
          <a:sy n="75" d="100"/>
        </p:scale>
        <p:origin x="6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358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378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11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763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2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05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82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030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248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940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560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D00DC-1EC5-47AC-9534-71078A6797F1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CD6D7-8161-4F3F-B39C-7A0D2BE843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8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0.png"/><Relationship Id="rId4" Type="http://schemas.openxmlformats.org/officeDocument/2006/relationships/image" Target="../media/image10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0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0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0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hyperlink" Target="https://docs.google.com/forms/d/e/1FAIpQLSfufKs5fOzcwZOwYhbbKUPkAMuobbEx0wVwf89C1Xxm1uQj4A/viewfor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online.hneu.edu.ua/mod/quiz/view.php?id=11138" TargetMode="External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arningapps.org/display?v=pa7ord9pj20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earningapps.org/display?v=pczo97nbc20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1200" y="507774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13254" y="507774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743" y="1387797"/>
            <a:ext cx="5318301" cy="48814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1200" y="1064631"/>
            <a:ext cx="6885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rgbClr val="002060"/>
                </a:solidFill>
                <a:latin typeface="Arial Black" panose="020B0A04020102020204" pitchFamily="34" charset="0"/>
              </a:rPr>
              <a:t>Дистанційний курс з геометрії 8 клас за розділом:</a:t>
            </a:r>
          </a:p>
          <a:p>
            <a:r>
              <a:rPr lang="uk-UA" dirty="0">
                <a:solidFill>
                  <a:srgbClr val="002060"/>
                </a:solidFill>
                <a:latin typeface="Arial Black" panose="020B0A04020102020204" pitchFamily="34" charset="0"/>
              </a:rPr>
              <a:t>«Розв'язування прямокутних трикутників»</a:t>
            </a:r>
            <a:endParaRPr lang="ru-RU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1200" y="1745305"/>
            <a:ext cx="7861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Arial Narrow" panose="020B0606020202030204" pitchFamily="34" charset="0"/>
              </a:rPr>
              <a:t>Лошак О.В., Ольховська В.В., Церковна Л.О., вчителі математики ХЗОШ № 153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1200" y="2461276"/>
            <a:ext cx="35734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rgbClr val="000099"/>
                </a:solidFill>
                <a:latin typeface="Arial Black" panose="020B0A04020102020204" pitchFamily="34" charset="0"/>
              </a:rPr>
              <a:t>Заняття № </a:t>
            </a:r>
            <a:r>
              <a:rPr lang="en-US" sz="3600" dirty="0">
                <a:solidFill>
                  <a:srgbClr val="000099"/>
                </a:solidFill>
                <a:latin typeface="Arial Black" panose="020B0A04020102020204" pitchFamily="34" charset="0"/>
              </a:rPr>
              <a:t>4:</a:t>
            </a:r>
            <a:endParaRPr lang="ru-RU" sz="36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1200" y="3520911"/>
            <a:ext cx="565664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solidFill>
                  <a:srgbClr val="000099"/>
                </a:solidFill>
                <a:latin typeface="Arial Black" panose="020B0A04020102020204" pitchFamily="34" charset="0"/>
              </a:rPr>
              <a:t>«</a:t>
            </a:r>
            <a:r>
              <a:rPr lang="ru-RU" sz="4400" dirty="0" err="1">
                <a:solidFill>
                  <a:srgbClr val="000099"/>
                </a:solidFill>
                <a:latin typeface="Arial Black" panose="020B0A04020102020204" pitchFamily="34" charset="0"/>
              </a:rPr>
              <a:t>Значення</a:t>
            </a:r>
            <a:r>
              <a:rPr lang="ru-RU" sz="4400" dirty="0">
                <a:solidFill>
                  <a:srgbClr val="000099"/>
                </a:solidFill>
                <a:latin typeface="Arial Black" panose="020B0A04020102020204" pitchFamily="34" charset="0"/>
              </a:rPr>
              <a:t> </a:t>
            </a:r>
            <a:r>
              <a:rPr lang="ru-RU" sz="4400" dirty="0" err="1">
                <a:solidFill>
                  <a:srgbClr val="000099"/>
                </a:solidFill>
                <a:latin typeface="Arial Black" panose="020B0A04020102020204" pitchFamily="34" charset="0"/>
              </a:rPr>
              <a:t>sin</a:t>
            </a:r>
            <a:r>
              <a:rPr lang="ru-RU" sz="4400" dirty="0">
                <a:solidFill>
                  <a:srgbClr val="000099"/>
                </a:solidFill>
                <a:latin typeface="Arial Black" panose="020B0A04020102020204" pitchFamily="34" charset="0"/>
              </a:rPr>
              <a:t>, </a:t>
            </a:r>
            <a:r>
              <a:rPr lang="ru-RU" sz="4400" dirty="0" err="1">
                <a:solidFill>
                  <a:srgbClr val="000099"/>
                </a:solidFill>
                <a:latin typeface="Arial Black" panose="020B0A04020102020204" pitchFamily="34" charset="0"/>
              </a:rPr>
              <a:t>cos</a:t>
            </a:r>
            <a:r>
              <a:rPr lang="ru-RU" sz="4400" dirty="0">
                <a:solidFill>
                  <a:srgbClr val="000099"/>
                </a:solidFill>
                <a:latin typeface="Arial Black" panose="020B0A04020102020204" pitchFamily="34" charset="0"/>
              </a:rPr>
              <a:t> і </a:t>
            </a:r>
            <a:r>
              <a:rPr lang="ru-RU" sz="4400" dirty="0" err="1">
                <a:solidFill>
                  <a:srgbClr val="000099"/>
                </a:solidFill>
                <a:latin typeface="Arial Black" panose="020B0A04020102020204" pitchFamily="34" charset="0"/>
              </a:rPr>
              <a:t>tg</a:t>
            </a:r>
            <a:r>
              <a:rPr lang="ru-RU" sz="4400" dirty="0">
                <a:solidFill>
                  <a:srgbClr val="000099"/>
                </a:solidFill>
                <a:latin typeface="Arial Black" panose="020B0A04020102020204" pitchFamily="34" charset="0"/>
              </a:rPr>
              <a:t> для </a:t>
            </a:r>
            <a:r>
              <a:rPr lang="uk-UA" sz="4400" b="1" dirty="0">
                <a:solidFill>
                  <a:srgbClr val="000099"/>
                </a:solidFill>
                <a:latin typeface="Arial Black" panose="020B0A04020102020204" pitchFamily="34" charset="0"/>
              </a:rPr>
              <a:t>кутів 30</a:t>
            </a:r>
            <a:r>
              <a:rPr lang="uk-UA" sz="4400" b="1" baseline="30000" dirty="0">
                <a:solidFill>
                  <a:srgbClr val="000099"/>
                </a:solidFill>
                <a:latin typeface="Arial Black" panose="020B0A04020102020204" pitchFamily="34" charset="0"/>
              </a:rPr>
              <a:t>°</a:t>
            </a:r>
            <a:r>
              <a:rPr lang="uk-UA" sz="4400" b="1" dirty="0">
                <a:solidFill>
                  <a:srgbClr val="000099"/>
                </a:solidFill>
                <a:latin typeface="Arial Black" panose="020B0A04020102020204" pitchFamily="34" charset="0"/>
              </a:rPr>
              <a:t>, 45</a:t>
            </a:r>
            <a:r>
              <a:rPr lang="uk-UA" sz="4400" b="1" baseline="30000" dirty="0">
                <a:solidFill>
                  <a:srgbClr val="000099"/>
                </a:solidFill>
                <a:latin typeface="Arial Black" panose="020B0A04020102020204" pitchFamily="34" charset="0"/>
              </a:rPr>
              <a:t>°</a:t>
            </a:r>
            <a:r>
              <a:rPr lang="uk-UA" sz="4400" b="1" dirty="0">
                <a:solidFill>
                  <a:srgbClr val="000099"/>
                </a:solidFill>
                <a:latin typeface="Arial Black" panose="020B0A04020102020204" pitchFamily="34" charset="0"/>
              </a:rPr>
              <a:t>, 60</a:t>
            </a:r>
            <a:r>
              <a:rPr lang="uk-UA" sz="4400" b="1" baseline="30000" dirty="0">
                <a:solidFill>
                  <a:srgbClr val="000099"/>
                </a:solidFill>
                <a:latin typeface="Arial Black" panose="020B0A04020102020204" pitchFamily="34" charset="0"/>
              </a:rPr>
              <a:t>°</a:t>
            </a:r>
            <a:r>
              <a:rPr lang="uk-UA" sz="4400" dirty="0">
                <a:solidFill>
                  <a:srgbClr val="000099"/>
                </a:solidFill>
                <a:latin typeface="Arial Black" panose="020B0A04020102020204" pitchFamily="34" charset="0"/>
              </a:rPr>
              <a:t>»</a:t>
            </a:r>
            <a:endParaRPr lang="ru-RU" sz="4400" b="1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200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8812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Співвідношення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між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триг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.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функціями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одного кута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31765" y="713505"/>
            <a:ext cx="2334293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800" b="1" i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НАСЛІДОК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30426147"/>
                  </p:ext>
                </p:extLst>
              </p:nvPr>
            </p:nvGraphicFramePr>
            <p:xfrm>
              <a:off x="1013253" y="1514015"/>
              <a:ext cx="10165493" cy="1847025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1632153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uk-UA" sz="320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Для будь-якого гострого кута α </a:t>
                          </a:r>
                          <a:endParaRPr lang="ru-RU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𝛼</m:t>
                                    </m:r>
                                  </m:e>
                                </m:func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1−</m:t>
                                    </m:r>
                                    <m:func>
                                      <m:funcPr>
                                        <m:ctrlPr>
                                          <a:rPr lang="ru-RU" sz="32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uncPr>
                                      <m:fName>
                                        <m:sSup>
                                          <m:sSupPr>
                                            <m:ctrlPr>
                                              <a:rPr lang="ru-RU" sz="3200" i="1"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uk-UA" sz="3200"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Times New Roman" panose="02020603050405020304" pitchFamily="18" charset="0"/>
                                              </a:rPr>
                                              <m:t>cos</m:t>
                                            </m:r>
                                          </m:e>
                                          <m:sup>
                                            <m:r>
                                              <a:rPr lang="uk-UA" sz="3200"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Times New Roman" panose="020206030504050203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fName>
                                      <m:e>
                                        <m:r>
                                          <a:rPr lang="uk-UA" sz="32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𝛼</m:t>
                                        </m:r>
                                      </m:e>
                                    </m:func>
                                  </m:e>
                                </m:rad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,  </m:t>
                                </m:r>
                                <m:func>
                                  <m:func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𝛼</m:t>
                                    </m:r>
                                  </m:e>
                                </m:func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1−</m:t>
                                    </m:r>
                                    <m:func>
                                      <m:funcPr>
                                        <m:ctrlPr>
                                          <a:rPr lang="ru-RU" sz="32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uncPr>
                                      <m:fName>
                                        <m:sSup>
                                          <m:sSupPr>
                                            <m:ctrlPr>
                                              <a:rPr lang="ru-RU" sz="3200" i="1">
                                                <a:latin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uk-UA" sz="3200"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Times New Roman" panose="02020603050405020304" pitchFamily="18" charset="0"/>
                                              </a:rPr>
                                              <m:t>sin</m:t>
                                            </m:r>
                                          </m:e>
                                          <m:sup>
                                            <m:r>
                                              <a:rPr lang="uk-UA" sz="3200" i="1">
                                                <a:latin typeface="Cambria Math" panose="02040503050406030204" pitchFamily="18" charset="0"/>
                                                <a:ea typeface="Calibri" panose="020F0502020204030204" pitchFamily="34" charset="0"/>
                                                <a:cs typeface="Times New Roman" panose="020206030504050203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fName>
                                      <m:e>
                                        <m:r>
                                          <a:rPr lang="uk-UA" sz="32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𝛼</m:t>
                                        </m:r>
                                      </m:e>
                                    </m:func>
                                  </m:e>
                                </m:rad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 marL="68580" marR="68580" marT="0" marB="0">
                        <a:lnL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CCEC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30426147"/>
                  </p:ext>
                </p:extLst>
              </p:nvPr>
            </p:nvGraphicFramePr>
            <p:xfrm>
              <a:off x="1013253" y="1514015"/>
              <a:ext cx="10165493" cy="1847025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1847025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1645" r="-300" b="-16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Прямоугольник 2"/>
          <p:cNvSpPr/>
          <p:nvPr/>
        </p:nvSpPr>
        <p:spPr>
          <a:xfrm>
            <a:off x="3048000" y="2951081"/>
            <a:ext cx="6096000" cy="4648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104956" y="3649798"/>
                <a:ext cx="5982086" cy="10109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ru-RU" sz="3200">
                              <a:latin typeface="Cambria Math" panose="02040503050406030204" pitchFamily="18" charset="0"/>
                            </a:rPr>
                            <m:t>tg</m:t>
                          </m:r>
                        </m:fName>
                        <m:e>
                          <m:r>
                            <a:rPr lang="ru-RU" sz="32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ru-RU" sz="32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ru-RU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ru-RU" sz="3200" i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ru-RU" sz="3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ru-RU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ru-RU" sz="3200" i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ru-RU" sz="3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  <m:r>
                        <a:rPr lang="uk-UA" sz="32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uk-UA" sz="3200" b="0" i="1" smtClean="0">
                          <a:latin typeface="Cambria Math" panose="02040503050406030204" pitchFamily="18" charset="0"/>
                        </a:rPr>
                        <m:t>   </m:t>
                      </m:r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</a:rPr>
                            <m:t>ctg</m:t>
                          </m:r>
                        </m:fName>
                        <m:e>
                          <m:r>
                            <a:rPr lang="uk-UA" sz="32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ru-RU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  <m:r>
                            <a:rPr lang="uk-UA" sz="3200" i="1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func>
                            <m:funcPr>
                              <m:ctrlPr>
                                <a:rPr lang="ru-RU" sz="32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  <m:r>
                        <a:rPr lang="uk-UA" sz="32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956" y="3649798"/>
                <a:ext cx="5982086" cy="101091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661247" y="5093035"/>
                <a:ext cx="286950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32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tg</m:t>
                        </m:r>
                      </m:fName>
                      <m:e>
                        <m:r>
                          <a:rPr lang="uk-UA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  <m:r>
                      <a:rPr lang="uk-UA" sz="3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∙</m:t>
                    </m:r>
                    <m:func>
                      <m:funcPr>
                        <m:ctrlPr>
                          <a:rPr lang="ru-RU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32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ctg</m:t>
                        </m:r>
                      </m:fName>
                      <m:e>
                        <m:r>
                          <a:rPr lang="uk-UA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  <m:r>
                      <a:rPr lang="uk-UA" sz="3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1247" y="5093035"/>
                <a:ext cx="2869503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2936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3930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Формули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доповнення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1765" y="713505"/>
            <a:ext cx="7063152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800" b="1" i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ТЕОРЕМА (формули доповнення) 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70654978"/>
                  </p:ext>
                </p:extLst>
              </p:nvPr>
            </p:nvGraphicFramePr>
            <p:xfrm>
              <a:off x="1013253" y="1514015"/>
              <a:ext cx="10165493" cy="1632153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1632153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uk-UA" sz="320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Для будь-якого гострого кута α </a:t>
                          </a:r>
                          <a:endParaRPr lang="ru-RU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ru-RU" sz="3200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(</m:t>
                                    </m:r>
                                    <m:sSup>
                                      <m:sSupPr>
                                        <m:ctrlPr>
                                          <a:rPr lang="ru-RU" sz="32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uk-UA" sz="32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90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sty m:val="p"/>
                                          </m:rPr>
                                          <a:rPr lang="uk-UA" sz="3200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o</m:t>
                                        </m:r>
                                      </m:sup>
                                    </m:sSup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𝛼</m:t>
                                    </m:r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uk-UA" sz="32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unc>
                                  <m:funcPr>
                                    <m:ctrlPr>
                                      <a:rPr lang="ru-RU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𝛼</m:t>
                                    </m:r>
                                  </m:e>
                                </m:func>
                                <m:r>
                                  <a:rPr lang="uk-UA" sz="32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,  </m:t>
                                </m:r>
                                <m:func>
                                  <m:funcPr>
                                    <m:ctrlPr>
                                      <a:rPr lang="ru-RU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(</m:t>
                                    </m:r>
                                    <m:sSup>
                                      <m:sSupPr>
                                        <m:ctrlPr>
                                          <a:rPr lang="ru-RU" sz="32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uk-UA" sz="32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90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sty m:val="p"/>
                                          </m:rPr>
                                          <a:rPr lang="uk-UA" sz="3200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o</m:t>
                                        </m:r>
                                      </m:sup>
                                    </m:sSup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𝛼</m:t>
                                    </m:r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uk-UA" sz="32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unc>
                                  <m:funcPr>
                                    <m:ctrlPr>
                                      <a:rPr lang="ru-RU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𝛼</m:t>
                                    </m:r>
                                  </m:e>
                                </m:func>
                                <m:r>
                                  <a:rPr lang="uk-UA" sz="32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CCEC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70654978"/>
                  </p:ext>
                </p:extLst>
              </p:nvPr>
            </p:nvGraphicFramePr>
            <p:xfrm>
              <a:off x="1013253" y="1514015"/>
              <a:ext cx="10165493" cy="1632153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1632153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1859" r="-300" b="-14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79967" y="3272363"/>
            <a:ext cx="3832063" cy="304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44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3930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Формули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доповнення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1765" y="713505"/>
            <a:ext cx="2765501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800" b="1" i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31765" y="1466657"/>
                <a:ext cx="9843074" cy="47800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      Розглянемо  прямокутний  трикутник </a:t>
                </a:r>
              </a:p>
              <a:p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ABC 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з  гіпотенузою 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AB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. Якщо </a:t>
                </a:r>
                <a:r>
                  <a:rPr lang="uk-UA" sz="28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A 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=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α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, то </a:t>
                </a:r>
              </a:p>
              <a:p>
                <a:r>
                  <a:rPr lang="uk-UA" sz="28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B 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= 90° –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α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. Подавши синуси і косинуси </a:t>
                </a:r>
              </a:p>
              <a:p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гострих кутів трикутника, маємо: 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∠</m:t>
                        </m:r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𝐴𝐶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</a:rPr>
                      <m:t>, </m:t>
                    </m:r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∠</m:t>
                        </m:r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𝐴𝐶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uk-UA" sz="2800" dirty="0"/>
                  <a:t>, </a:t>
                </a:r>
              </a:p>
              <a:p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тобто</a:t>
                </a:r>
                <a:r>
                  <a:rPr lang="uk-UA" sz="28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uk-UA" sz="2800">
                                <a:latin typeface="Cambria Math" panose="02040503050406030204" pitchFamily="18" charset="0"/>
                              </a:rPr>
                              <m:t>o</m:t>
                            </m:r>
                          </m:sup>
                        </m:sSup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uk-UA" sz="2800" dirty="0"/>
                  <a:t>, </a:t>
                </a:r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∠</m:t>
                        </m:r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𝐵𝐶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</a:rPr>
                      <m:t>, </m:t>
                    </m:r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∠</m:t>
                        </m:r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𝐵𝐶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uk-UA" sz="2800" dirty="0"/>
                  <a:t>, </a:t>
                </a:r>
              </a:p>
              <a:p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тобто</a:t>
                </a:r>
                <a:r>
                  <a:rPr lang="uk-UA" sz="28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uk-UA" sz="2800">
                                <a:latin typeface="Cambria Math" panose="02040503050406030204" pitchFamily="18" charset="0"/>
                              </a:rPr>
                              <m:t>o</m:t>
                            </m:r>
                          </m:sup>
                        </m:sSup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uk-UA" sz="2800" dirty="0"/>
                  <a:t>. </a:t>
                </a:r>
              </a:p>
              <a:p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Теорему доведено.</a:t>
                </a:r>
                <a:r>
                  <a:rPr lang="uk-UA" sz="2800" dirty="0"/>
                  <a:t>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</a:rPr>
                      <m:t>∎</m:t>
                    </m:r>
                  </m:oMath>
                </a14:m>
                <a:endParaRPr lang="ru-RU" sz="2800" dirty="0"/>
              </a:p>
              <a:p>
                <a:endParaRPr lang="ru-RU" sz="28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765" y="1466657"/>
                <a:ext cx="9843074" cy="4780026"/>
              </a:xfrm>
              <a:prstGeom prst="rect">
                <a:avLst/>
              </a:prstGeom>
              <a:blipFill>
                <a:blip r:embed="rId4"/>
                <a:stretch>
                  <a:fillRect l="-1300" t="-14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1266825" y="1649070"/>
            <a:ext cx="210503" cy="21050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372083" y="1843657"/>
            <a:ext cx="3832063" cy="304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74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3930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Формули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доповнення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1765" y="713505"/>
            <a:ext cx="2334293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800" b="1" i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НАСЛІДОК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0904395"/>
                  </p:ext>
                </p:extLst>
              </p:nvPr>
            </p:nvGraphicFramePr>
            <p:xfrm>
              <a:off x="1013253" y="1514015"/>
              <a:ext cx="10165493" cy="1666240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1632153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uk-UA" sz="320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Для будь-якого гострого кута α </a:t>
                          </a:r>
                          <a:endParaRPr lang="ru-RU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ru-RU" sz="3200" i="1" kern="120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tg</m:t>
                                    </m:r>
                                  </m:fName>
                                  <m:e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(</m:t>
                                    </m:r>
                                    <m:sSup>
                                      <m:sSupPr>
                                        <m:ctrlPr>
                                          <a:rPr lang="ru-RU" sz="32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uk-UA" sz="32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90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sty m:val="p"/>
                                          </m:rPr>
                                          <a:rPr lang="uk-UA" sz="3200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o</m:t>
                                        </m:r>
                                      </m:sup>
                                    </m:sSup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𝛼</m:t>
                                    </m:r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uk-UA" sz="32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unc>
                                  <m:funcPr>
                                    <m:ctrlPr>
                                      <a:rPr lang="ru-RU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ctg</m:t>
                                    </m:r>
                                  </m:fName>
                                  <m:e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𝛼</m:t>
                                    </m:r>
                                  </m:e>
                                </m:func>
                                <m:r>
                                  <a:rPr lang="uk-UA" sz="32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,  </m:t>
                                </m:r>
                                <m:func>
                                  <m:funcPr>
                                    <m:ctrlPr>
                                      <a:rPr lang="ru-RU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ctg</m:t>
                                    </m:r>
                                  </m:fName>
                                  <m:e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(</m:t>
                                    </m:r>
                                    <m:sSup>
                                      <m:sSupPr>
                                        <m:ctrlPr>
                                          <a:rPr lang="ru-RU" sz="32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uk-UA" sz="3200" i="1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90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sty m:val="p"/>
                                          </m:rPr>
                                          <a:rPr lang="uk-UA" sz="3200" kern="120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+mn-cs"/>
                                          </a:rPr>
                                          <m:t>o</m:t>
                                        </m:r>
                                      </m:sup>
                                    </m:sSup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−</m:t>
                                    </m:r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𝛼</m:t>
                                    </m:r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)</m:t>
                                    </m:r>
                                  </m:e>
                                </m:func>
                                <m:r>
                                  <a:rPr lang="uk-UA" sz="3200" i="1" kern="12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=</m:t>
                                </m:r>
                                <m:func>
                                  <m:funcPr>
                                    <m:ctrlPr>
                                      <a:rPr lang="ru-RU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uk-UA" sz="3200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tg</m:t>
                                    </m:r>
                                  </m:fName>
                                  <m:e>
                                    <m:r>
                                      <a:rPr lang="uk-UA" sz="3200" i="1" kern="120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+mn-cs"/>
                                      </a:rPr>
                                      <m:t>𝛼</m:t>
                                    </m:r>
                                  </m:e>
                                </m:func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.</m:t>
                                </m:r>
                              </m:oMath>
                            </m:oMathPara>
                          </a14:m>
                          <a:endParaRPr lang="ru-RU" sz="3200" dirty="0"/>
                        </a:p>
                      </a:txBody>
                      <a:tcPr marL="68580" marR="68580" marT="0" marB="0">
                        <a:lnL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CCEC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0904395"/>
                  </p:ext>
                </p:extLst>
              </p:nvPr>
            </p:nvGraphicFramePr>
            <p:xfrm>
              <a:off x="1013253" y="1514015"/>
              <a:ext cx="10165493" cy="1666240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166624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1825" r="-300" b="-182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Прямоугольник 2"/>
          <p:cNvSpPr/>
          <p:nvPr/>
        </p:nvSpPr>
        <p:spPr>
          <a:xfrm>
            <a:off x="3048000" y="2951081"/>
            <a:ext cx="6096000" cy="4648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79967" y="3272363"/>
            <a:ext cx="3832063" cy="304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25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92095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Обчислення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синуса, косинуса й тангенса кута 45°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968471" y="649535"/>
                <a:ext cx="6096000" cy="553715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32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45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𝐵𝐶</m:t>
                          </m:r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𝐴𝐵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  <m:rad>
                            <m:radPr>
                              <m:degHide m:val="on"/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45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𝐴𝐶</m:t>
                          </m:r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𝐴𝐵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  <m:rad>
                            <m:radPr>
                              <m:degHide m:val="on"/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tg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45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𝐵𝐶</m:t>
                          </m:r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𝐴𝐶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=1;    </m:t>
                      </m:r>
                    </m:oMath>
                  </m:oMathPara>
                </a14:m>
                <a:endParaRPr lang="uk-UA" sz="3200" i="1" dirty="0"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ctg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45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𝐴𝐶</m:t>
                          </m:r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𝐵𝐶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=1.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471" y="649535"/>
                <a:ext cx="6096000" cy="55371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276960" y="1384525"/>
            <a:ext cx="37909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88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92095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Обчислення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синуса, косинуса й тангенса кута 30°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97182" y="414030"/>
                <a:ext cx="7048500" cy="60572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𝐴𝐷</m:t>
                          </m:r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𝐴𝐵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𝐵𝐷</m:t>
                          </m:r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𝐴𝐵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  <m:rad>
                            <m:radPr>
                              <m:degHide m:val="on"/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tg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𝐴𝐷</m:t>
                          </m:r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𝐵𝐷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: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  <m:rad>
                            <m:radPr>
                              <m:degHide m:val="on"/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ctg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𝐵𝐷</m:t>
                          </m:r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𝐴𝐷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  <m:rad>
                            <m:radPr>
                              <m:degHide m:val="on"/>
                              <m:ctrlPr>
                                <a:rPr lang="ru-RU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: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rad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182" y="414030"/>
                <a:ext cx="7048500" cy="60572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/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97906" y="1816100"/>
            <a:ext cx="4206240" cy="334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94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9004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Обчислення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синуса, косинуса й тангенса кута 60°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305049" y="715931"/>
                <a:ext cx="7581900" cy="54043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60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90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60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90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tg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60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tg</m:t>
                          </m:r>
                        </m:fName>
                        <m:e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90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ctg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rad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ctg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60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ctg</m:t>
                          </m:r>
                        </m:fName>
                        <m:e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90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tg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uk-UA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049" y="715931"/>
                <a:ext cx="7581900" cy="54043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504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7680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Значення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sin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cos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і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tg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кутів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30°, 45°, 60°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37066492"/>
                  </p:ext>
                </p:extLst>
              </p:nvPr>
            </p:nvGraphicFramePr>
            <p:xfrm>
              <a:off x="2619691" y="929139"/>
              <a:ext cx="6952616" cy="543141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885316">
                      <a:extLst>
                        <a:ext uri="{9D8B030D-6E8A-4147-A177-3AD203B41FA5}">
                          <a16:colId xmlns:a16="http://schemas.microsoft.com/office/drawing/2014/main" val="2780828445"/>
                        </a:ext>
                      </a:extLst>
                    </a:gridCol>
                    <a:gridCol w="1727200">
                      <a:extLst>
                        <a:ext uri="{9D8B030D-6E8A-4147-A177-3AD203B41FA5}">
                          <a16:colId xmlns:a16="http://schemas.microsoft.com/office/drawing/2014/main" val="957007744"/>
                        </a:ext>
                      </a:extLst>
                    </a:gridCol>
                    <a:gridCol w="1727200">
                      <a:extLst>
                        <a:ext uri="{9D8B030D-6E8A-4147-A177-3AD203B41FA5}">
                          <a16:colId xmlns:a16="http://schemas.microsoft.com/office/drawing/2014/main" val="2988484106"/>
                        </a:ext>
                      </a:extLst>
                    </a:gridCol>
                    <a:gridCol w="1612900">
                      <a:extLst>
                        <a:ext uri="{9D8B030D-6E8A-4147-A177-3AD203B41FA5}">
                          <a16:colId xmlns:a16="http://schemas.microsoft.com/office/drawing/2014/main" val="2185763623"/>
                        </a:ext>
                      </a:extLst>
                    </a:gridCol>
                  </a:tblGrid>
                  <a:tr h="0"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Функція</a:t>
                          </a:r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Кут α</a:t>
                          </a:r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73956804"/>
                      </a:ext>
                    </a:extLst>
                  </a:tr>
                  <a:tr h="0"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30°</a:t>
                          </a:r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45°</a:t>
                          </a:r>
                          <a:endParaRPr lang="ru-RU" sz="3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60°</a:t>
                          </a:r>
                          <a:endParaRPr lang="ru-RU" sz="3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054244832"/>
                      </a:ext>
                    </a:extLst>
                  </a:tr>
                  <a:tr h="6121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sinα</a:t>
                          </a:r>
                          <a:endParaRPr lang="ru-RU" sz="3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uk-UA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32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uk-UA" sz="3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uk-UA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32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uk-UA" sz="3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uk-UA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3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983638391"/>
                      </a:ext>
                    </a:extLst>
                  </a:tr>
                  <a:tr h="6121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cosα</a:t>
                          </a:r>
                          <a:endParaRPr lang="ru-RU" sz="3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32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uk-UA" sz="3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uk-UA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32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uk-UA" sz="3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uk-UA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k-UA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uk-UA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3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442996741"/>
                      </a:ext>
                    </a:extLst>
                  </a:tr>
                  <a:tr h="6121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tgα</a:t>
                          </a:r>
                          <a:endParaRPr lang="ru-RU" sz="3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32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uk-UA" sz="3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uk-UA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ru-RU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uk-UA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641795026"/>
                      </a:ext>
                    </a:extLst>
                  </a:tr>
                  <a:tr h="6121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ctgα</a:t>
                          </a:r>
                          <a:endParaRPr lang="ru-RU" sz="3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ru-RU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uk-UA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ru-RU" sz="3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32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ru-RU" sz="3200" i="1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uk-UA" sz="32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uk-UA" sz="32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514250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37066492"/>
                  </p:ext>
                </p:extLst>
              </p:nvPr>
            </p:nvGraphicFramePr>
            <p:xfrm>
              <a:off x="2619691" y="929139"/>
              <a:ext cx="6952616" cy="539623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885316">
                      <a:extLst>
                        <a:ext uri="{9D8B030D-6E8A-4147-A177-3AD203B41FA5}">
                          <a16:colId xmlns:a16="http://schemas.microsoft.com/office/drawing/2014/main" val="2780828445"/>
                        </a:ext>
                      </a:extLst>
                    </a:gridCol>
                    <a:gridCol w="1727200">
                      <a:extLst>
                        <a:ext uri="{9D8B030D-6E8A-4147-A177-3AD203B41FA5}">
                          <a16:colId xmlns:a16="http://schemas.microsoft.com/office/drawing/2014/main" val="957007744"/>
                        </a:ext>
                      </a:extLst>
                    </a:gridCol>
                    <a:gridCol w="1727200">
                      <a:extLst>
                        <a:ext uri="{9D8B030D-6E8A-4147-A177-3AD203B41FA5}">
                          <a16:colId xmlns:a16="http://schemas.microsoft.com/office/drawing/2014/main" val="2988484106"/>
                        </a:ext>
                      </a:extLst>
                    </a:gridCol>
                    <a:gridCol w="1612900">
                      <a:extLst>
                        <a:ext uri="{9D8B030D-6E8A-4147-A177-3AD203B41FA5}">
                          <a16:colId xmlns:a16="http://schemas.microsoft.com/office/drawing/2014/main" val="2185763623"/>
                        </a:ext>
                      </a:extLst>
                    </a:gridCol>
                  </a:tblGrid>
                  <a:tr h="486664"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Функція</a:t>
                          </a:r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gridSpan="3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Кут α</a:t>
                          </a:r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73956804"/>
                      </a:ext>
                    </a:extLst>
                  </a:tr>
                  <a:tr h="521843">
                    <a:tc vMerge="1"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30°</a:t>
                          </a:r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45°</a:t>
                          </a:r>
                          <a:endParaRPr lang="ru-RU" sz="3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60°</a:t>
                          </a:r>
                          <a:endParaRPr lang="ru-RU" sz="3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054244832"/>
                      </a:ext>
                    </a:extLst>
                  </a:tr>
                  <a:tr h="109607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sinα</a:t>
                          </a:r>
                          <a:endParaRPr lang="ru-RU" sz="3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109894" t="-103889" r="-195406" b="-3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209155" t="-103889" r="-94718" b="-3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331321" t="-103889" r="-1509" b="-30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83638391"/>
                      </a:ext>
                    </a:extLst>
                  </a:tr>
                  <a:tr h="109607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cosα</a:t>
                          </a:r>
                          <a:endParaRPr lang="ru-RU" sz="3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109894" t="-203889" r="-195406" b="-2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209155" t="-203889" r="-94718" b="-2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331321" t="-203889" r="-1509" b="-20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42996741"/>
                      </a:ext>
                    </a:extLst>
                  </a:tr>
                  <a:tr h="109778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tgα</a:t>
                          </a:r>
                          <a:endParaRPr lang="ru-RU" sz="3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109894" t="-303889" r="-195406" b="-10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ru-RU" sz="32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331321" t="-303889" r="-1509" b="-10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41795026"/>
                      </a:ext>
                    </a:extLst>
                  </a:tr>
                  <a:tr h="109778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ctgα</a:t>
                          </a:r>
                          <a:endParaRPr lang="ru-RU" sz="3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109894" t="-403889" r="-195406" b="-11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32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ru-RU" sz="32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4"/>
                          <a:stretch>
                            <a:fillRect l="-331321" t="-403889" r="-1509" b="-11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142502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509829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754326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1.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косинус і тангенс гострого кута прямокутного трикутника, синус якого дорівнює 0,8. 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050325" y="2641981"/>
                <a:ext cx="10128421" cy="36555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в’ я з а н </a:t>
                </a:r>
                <a:r>
                  <a:rPr lang="uk-UA" sz="2800" b="1" dirty="0" err="1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Нехай для гострого кута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=0,8</m:t>
                    </m:r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Тоді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uk-UA" sz="28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uk-UA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func>
                      </m:e>
                    </m:rad>
                  </m:oMath>
                </a14:m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тобто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0,8</m:t>
                            </m:r>
                          </m:e>
                          <m:sup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0,36</m:t>
                        </m:r>
                      </m:e>
                    </m:rad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=0,6</m:t>
                    </m:r>
                  </m:oMath>
                </a14:m>
                <a:r>
                  <a:rPr lang="ru-RU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Оскільки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tg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k-UA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k-UA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func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то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tg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0,8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0,6</m:t>
                        </m:r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algn="r">
                  <a:lnSpc>
                    <a:spcPct val="107000"/>
                  </a:lnSpc>
                  <a:spcAft>
                    <a:spcPts val="800"/>
                  </a:spcAft>
                  <a:tabLst>
                    <a:tab pos="630555" algn="l"/>
                  </a:tabLst>
                </a:pP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і д п о в і д ь. 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0,6;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325" y="2641981"/>
                <a:ext cx="10128421" cy="3655553"/>
              </a:xfrm>
              <a:prstGeom prst="rect">
                <a:avLst/>
              </a:prstGeom>
              <a:blipFill>
                <a:blip r:embed="rId4"/>
                <a:stretch>
                  <a:fillRect l="-1203" t="-1833" r="-1203" b="-1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646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2308324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2.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висоту рівнобедреного трикутника, проведену до основи, якщо основа дорівнює 12 см, а кут при вершині трикутника дорівнює 120°</a:t>
            </a:r>
            <a:r>
              <a:rPr lang="uk-UA" sz="3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83823" y="3528252"/>
            <a:ext cx="5224350" cy="247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876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2308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Цілі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заняття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982" y="1211208"/>
            <a:ext cx="106800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Blip>
                <a:blip r:embed="rId4"/>
              </a:buBlip>
              <a:tabLst>
                <a:tab pos="630555" algn="l"/>
              </a:tabLst>
            </a:pP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 предметних </a:t>
            </a:r>
            <a:r>
              <a:rPr lang="uk-UA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компетентностей</a:t>
            </a: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домогтися засвоєння основних співвідношень між тригонометричними функціями одного кута, формул доведення, способу обчислення та значень синуса, косинуса й тангенса кутів 30</a:t>
            </a:r>
            <a:r>
              <a:rPr lang="uk-UA" sz="28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45</a:t>
            </a:r>
            <a:r>
              <a:rPr lang="uk-UA" sz="28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60</a:t>
            </a:r>
            <a:r>
              <a:rPr lang="uk-UA" sz="28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сформувати вміння розв’язувати задачі на застосування цих співвідношень та значень тригонометричних функцій;</a:t>
            </a:r>
          </a:p>
          <a:p>
            <a:pPr lvl="0" algn="just">
              <a:spcAft>
                <a:spcPts val="0"/>
              </a:spcAft>
              <a:tabLst>
                <a:tab pos="630555" algn="l"/>
              </a:tabLst>
            </a:pP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Blip>
                <a:blip r:embed="rId4"/>
              </a:buBlip>
              <a:tabLst>
                <a:tab pos="630555" algn="l"/>
              </a:tabLst>
            </a:pP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 ключових </a:t>
            </a:r>
            <a:r>
              <a:rPr lang="uk-UA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компетентностей</a:t>
            </a:r>
            <a:r>
              <a:rPr lang="uk-UA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формувати вміння оперувати числовою інформацією; сприяти самовихованню ініціативності, відповідальності, упевненості в собі.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148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13254" y="1161642"/>
                <a:ext cx="10165491" cy="5090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 о з в’ я з а н </a:t>
                </a:r>
                <a:r>
                  <a:rPr lang="uk-UA" sz="2800" b="1" dirty="0" err="1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</a:t>
                </a:r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я.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ru-RU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Нехай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ABC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даний трикутник,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AB=BC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AC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=12 см, ∠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ABC=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120°.</a:t>
                </a:r>
                <a:endParaRPr lang="ru-RU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Проведемо до основи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AC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висоту </a:t>
                </a:r>
                <a:r>
                  <a:rPr lang="uk-UA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r>
                  <a:rPr lang="en-US" sz="28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яка є також медіаною </a:t>
                </a:r>
              </a:p>
              <a:p>
                <a:pPr algn="just"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і бісектрисою. Тоді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𝐾𝐶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𝐴𝐶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(см), </a:t>
                </a:r>
              </a:p>
              <a:p>
                <a:pPr algn="just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uk-UA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∠</m:t>
                    </m:r>
                    <m:r>
                      <a:rPr lang="en-US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𝐾𝐵𝐶</m:t>
                    </m:r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uk-UA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∠</m:t>
                    </m:r>
                    <m:r>
                      <m:rPr>
                        <m:sty m:val="p"/>
                      </m:rPr>
                      <a:rPr lang="uk-UA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ABC</m:t>
                    </m:r>
                    <m:r>
                      <a:rPr lang="uk-UA" sz="2800">
                        <a:latin typeface="Cambria Math" panose="02040503050406030204" pitchFamily="18" charset="0"/>
                        <a:ea typeface="Calibri" panose="020F0502020204030204" pitchFamily="34" charset="0"/>
                        <a:cs typeface="Cambria Math" panose="02040503050406030204" pitchFamily="18" charset="0"/>
                      </a:rPr>
                      <m:t> :2=120° :2=60°</m:t>
                    </m:r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ru-RU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Із </a:t>
                </a:r>
                <a14:m>
                  <m:oMath xmlns:m="http://schemas.openxmlformats.org/officeDocument/2006/math">
                    <m:d>
                      <m:dPr>
                        <m:begChr m:val="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sz="2800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𝐵𝐾𝐶</m:t>
                        </m:r>
                        <m:r>
                          <a:rPr lang="ru-RU" sz="2800">
                            <a:latin typeface="Cambria Math" panose="02040503050406030204" pitchFamily="18" charset="0"/>
                          </a:rPr>
                          <m:t> (∠</m:t>
                        </m:r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𝐾</m:t>
                        </m:r>
                        <m:r>
                          <a:rPr lang="ru-RU" sz="2800">
                            <a:latin typeface="Cambria Math" panose="02040503050406030204" pitchFamily="18" charset="0"/>
                          </a:rPr>
                          <m:t>=90°</m:t>
                        </m:r>
                      </m:e>
                    </m:d>
                  </m:oMath>
                </a14:m>
                <a:r>
                  <a:rPr lang="ru-RU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</a:rPr>
                          <m:t>tg</m:t>
                        </m:r>
                      </m:fName>
                      <m:e>
                        <m:r>
                          <a:rPr lang="uk-UA" sz="2800">
                            <a:latin typeface="Cambria Math" panose="02040503050406030204" pitchFamily="18" charset="0"/>
                          </a:rPr>
                          <m:t>∠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𝐾𝐵𝐶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𝐾𝐶</m:t>
                        </m:r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𝐵𝐾</m:t>
                        </m:r>
                      </m:den>
                    </m:f>
                  </m:oMath>
                </a14:m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звідси</a:t>
                </a:r>
              </a:p>
              <a:p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</a:rPr>
                      <m:t>𝐵𝐾</m:t>
                    </m:r>
                    <m:r>
                      <a:rPr lang="uk-UA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𝐾𝐶</m:t>
                        </m:r>
                      </m:num>
                      <m:den>
                        <m:func>
                          <m:func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k-UA" sz="2800">
                                <a:latin typeface="Cambria Math" panose="02040503050406030204" pitchFamily="18" charset="0"/>
                              </a:rPr>
                              <m:t>tg</m:t>
                            </m:r>
                          </m:fName>
                          <m:e>
                            <m:r>
                              <a:rPr lang="uk-UA" sz="2800">
                                <a:latin typeface="Cambria Math" panose="02040503050406030204" pitchFamily="18" charset="0"/>
                              </a:rPr>
                              <m:t>∠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𝐾𝐵𝐶</m:t>
                            </m:r>
                          </m:e>
                        </m:func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func>
                          <m:funcPr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uk-UA" sz="2800">
                                <a:latin typeface="Cambria Math" panose="02040503050406030204" pitchFamily="18" charset="0"/>
                              </a:rPr>
                              <m:t>tg</m:t>
                            </m:r>
                          </m:fName>
                          <m:e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k-UA" sz="2800" i="1">
                                    <a:latin typeface="Cambria Math" panose="02040503050406030204" pitchFamily="18" charset="0"/>
                                  </a:rPr>
                                  <m:t>60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uk-UA" sz="2800">
                                    <a:latin typeface="Cambria Math" panose="02040503050406030204" pitchFamily="18" charset="0"/>
                                  </a:rPr>
                                  <m:t>o</m:t>
                                </m:r>
                              </m:sup>
                            </m:sSup>
                          </m:e>
                        </m:func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6</m:t>
                        </m:r>
                        <m:rad>
                          <m:radPr>
                            <m:degHide m:val="on"/>
                            <m:ctrlPr>
                              <a:rPr lang="ru-RU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uk-UA" sz="2800" i="1">
                        <a:latin typeface="Cambria Math" panose="02040503050406030204" pitchFamily="18" charset="0"/>
                      </a:rPr>
                      <m:t>=2</m:t>
                    </m:r>
                    <m:rad>
                      <m:radPr>
                        <m:degHide m:val="on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uk-UA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(см).</a:t>
                </a:r>
              </a:p>
              <a:p>
                <a:endParaRPr lang="ru-RU" sz="5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r"/>
                <a:r>
                  <a:rPr lang="uk-UA" sz="2800" b="1" dirty="0">
                    <a:solidFill>
                      <a:srgbClr val="008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 і д п о в і д ь.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uk-UA" sz="2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см.</a:t>
                </a:r>
                <a:endParaRPr lang="ru-RU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4" y="1161642"/>
                <a:ext cx="10165491" cy="5090368"/>
              </a:xfrm>
              <a:prstGeom prst="rect">
                <a:avLst/>
              </a:prstGeom>
              <a:blipFill>
                <a:blip r:embed="rId4"/>
                <a:stretch>
                  <a:fillRect l="-1199" t="-1317" r="-1259" b="-22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27216" y="3286988"/>
            <a:ext cx="3480165" cy="164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469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200329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3.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косинус, синус, тангенс та котангенс кута 37°.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55981" y="2439565"/>
                <a:ext cx="10680035" cy="16722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32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r>
                                <a:rPr lang="uk-UA" sz="3200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=0,602</m:t>
                      </m:r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  <m:r>
                        <a:rPr lang="uk-UA" sz="32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r>
                                <a:rPr lang="uk-UA" sz="3200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uk-UA" sz="32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0,799</m:t>
                      </m:r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tg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r>
                                <a:rPr lang="uk-UA" sz="3200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uk-UA" sz="32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0,754</m:t>
                      </m:r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  <m:r>
                        <a:rPr lang="uk-UA" sz="32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ctg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r>
                                <a:rPr lang="uk-UA" sz="3200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7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uk-UA" sz="32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1,327</m:t>
                      </m:r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981" y="2439565"/>
                <a:ext cx="10680035" cy="16722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397" y="4095795"/>
            <a:ext cx="9798601" cy="204189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13252" y="2131499"/>
            <a:ext cx="101654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 о з в’ я з а н </a:t>
            </a:r>
            <a:r>
              <a:rPr lang="uk-UA" sz="2800" b="1" dirty="0" err="1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я.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879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931170"/>
            <a:ext cx="10422763" cy="1200329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4.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косинус, синус, тангенс та котангенс кута 53°.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84770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Приклади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розв’язання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та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оформлення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55981" y="2439565"/>
                <a:ext cx="10680035" cy="16722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32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  <m:r>
                                <a:rPr lang="uk-UA" sz="3200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0,799;</m:t>
                      </m:r>
                      <m:r>
                        <a:rPr lang="uk-UA" sz="32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53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=0,602;</m:t>
                      </m:r>
                    </m:oMath>
                  </m:oMathPara>
                </a14:m>
                <a:endParaRPr lang="ru-RU" sz="3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tg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53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=1,327;</m:t>
                      </m:r>
                      <m:r>
                        <a:rPr lang="uk-UA" sz="3200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func>
                        <m:funcPr>
                          <m:ctrlPr>
                            <a:rPr lang="ru-RU" sz="3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32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ctg</m:t>
                          </m:r>
                        </m:fName>
                        <m:e>
                          <m:sSup>
                            <m:sSupPr>
                              <m:ctrlPr>
                                <a:rPr lang="ru-RU" sz="3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32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  <m:r>
                                <a:rPr lang="uk-UA" sz="3200" b="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32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</m:e>
                      </m:func>
                      <m:r>
                        <a:rPr lang="uk-UA" sz="32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=0,754.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981" y="2439565"/>
                <a:ext cx="10680035" cy="16722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9397" y="4095795"/>
            <a:ext cx="9798601" cy="204189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013252" y="2131499"/>
            <a:ext cx="101654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 о з в’ я з а н </a:t>
            </a:r>
            <a:r>
              <a:rPr lang="uk-UA" sz="2800" b="1" dirty="0" err="1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я.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0476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84617" y="881742"/>
            <a:ext cx="10422763" cy="1815882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8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5.</a:t>
            </a:r>
            <a:r>
              <a:rPr lang="uk-UA" sz="28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значення виразів: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sin60° + cos30°;		2) sin45° </a:t>
            </a:r>
            <a:r>
              <a:rPr lang="uk-UA" sz="28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cos45°;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sin</a:t>
            </a:r>
            <a:r>
              <a:rPr lang="uk-UA" sz="28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30° + cos</a:t>
            </a:r>
            <a:r>
              <a:rPr lang="uk-UA" sz="28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60°;	4) tg30°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cos60°.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84617" y="2751261"/>
            <a:ext cx="10422763" cy="584775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2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6.</a:t>
            </a:r>
            <a:r>
              <a:rPr lang="uk-UA" sz="32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косинус кута:  1) 25°;  2) 39°;  3) 83°.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84617" y="3409880"/>
            <a:ext cx="10422763" cy="584775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2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7.</a:t>
            </a:r>
            <a:r>
              <a:rPr lang="uk-UA" sz="32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синус кута:  1) 35°;  2) 49°;  3) 89°.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84617" y="4068499"/>
            <a:ext cx="10422763" cy="584775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2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8.</a:t>
            </a:r>
            <a:r>
              <a:rPr lang="uk-UA" sz="32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тангенс кута:  1) 15°;  2) 59°;  3) 72°.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84617" y="4727118"/>
            <a:ext cx="10422763" cy="1569660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32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9.</a:t>
            </a:r>
            <a:r>
              <a:rPr lang="uk-UA" sz="32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величину гострого кута 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якщо: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0,013;  2) 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0,211;  3) 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tg</a:t>
            </a:r>
            <a:r>
              <a:rPr lang="uk-UA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0,322.</a:t>
            </a:r>
          </a:p>
        </p:txBody>
      </p:sp>
    </p:spTree>
    <p:extLst>
      <p:ext uri="{BB962C8B-B14F-4D97-AF65-F5344CB8AC3E}">
        <p14:creationId xmlns:p14="http://schemas.microsoft.com/office/powerpoint/2010/main" val="15048644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7457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самостійного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опрацювання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E0168B0-C2AE-4B3B-9ADA-E4D2E62581B1}"/>
              </a:ext>
            </a:extLst>
          </p:cNvPr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4B853773-9A78-4841-9EE3-5C6B9E0CEB1C}"/>
                  </a:ext>
                </a:extLst>
              </p:cNvPr>
              <p:cNvSpPr/>
              <p:nvPr/>
            </p:nvSpPr>
            <p:spPr>
              <a:xfrm>
                <a:off x="884618" y="1543542"/>
                <a:ext cx="10422763" cy="874663"/>
              </a:xfrm>
              <a:prstGeom prst="rect">
                <a:avLst/>
              </a:prstGeom>
              <a:solidFill>
                <a:srgbClr val="CCFF99"/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3600" b="1" u="sng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Завдання 5.</a:t>
                </a:r>
                <a:r>
                  <a:rPr lang="uk-UA" sz="3600" b="1" dirty="0">
                    <a:solidFill>
                      <a:srgbClr val="008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ru-RU" sz="36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:r>
                  <a:rPr lang="uk-UA" sz="36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uk-UA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4B853773-9A78-4841-9EE3-5C6B9E0CEB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618" y="1543542"/>
                <a:ext cx="10422763" cy="874663"/>
              </a:xfrm>
              <a:prstGeom prst="rect">
                <a:avLst/>
              </a:prstGeom>
              <a:blipFill>
                <a:blip r:embed="rId4"/>
                <a:stretch>
                  <a:fillRect l="-1754" b="-104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683EA69-ACDB-4E1D-8346-978AEAD82E3B}"/>
              </a:ext>
            </a:extLst>
          </p:cNvPr>
          <p:cNvSpPr/>
          <p:nvPr/>
        </p:nvSpPr>
        <p:spPr>
          <a:xfrm>
            <a:off x="884618" y="2660160"/>
            <a:ext cx="10422763" cy="646331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6.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0,906;  2) 0,777;  3) 0,122.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8B4AD70-CBD8-437B-BB3F-876EE992FBE5}"/>
              </a:ext>
            </a:extLst>
          </p:cNvPr>
          <p:cNvSpPr/>
          <p:nvPr/>
        </p:nvSpPr>
        <p:spPr>
          <a:xfrm>
            <a:off x="884618" y="3548446"/>
            <a:ext cx="10422763" cy="646331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7.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0,574;  2) 0,755;  3) 1.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uk-UA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583104D-6C84-47D4-8E02-B151F14120CF}"/>
              </a:ext>
            </a:extLst>
          </p:cNvPr>
          <p:cNvSpPr/>
          <p:nvPr/>
        </p:nvSpPr>
        <p:spPr>
          <a:xfrm>
            <a:off x="884618" y="4436732"/>
            <a:ext cx="10422763" cy="646331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8.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0,268;  2) 1,664;  3) 3,078.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uk-UA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583104D-6C84-47D4-8E02-B151F14120CF}"/>
              </a:ext>
            </a:extLst>
          </p:cNvPr>
          <p:cNvSpPr/>
          <p:nvPr/>
        </p:nvSpPr>
        <p:spPr>
          <a:xfrm>
            <a:off x="884616" y="5325018"/>
            <a:ext cx="10422763" cy="646331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pPr algn="just"/>
            <a:r>
              <a:rPr lang="uk-UA" sz="3600" b="1" u="sng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Завдання 9.</a:t>
            </a:r>
            <a:r>
              <a:rPr lang="uk-UA" sz="3600" b="1" dirty="0">
                <a:solidFill>
                  <a:srgbClr val="008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1°;  2) 78°;  3) 18°.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6727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16392" y="631140"/>
                <a:ext cx="10559214" cy="59093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 algn="just">
                  <a:lnSpc>
                    <a:spcPct val="150000"/>
                  </a:lnSpc>
                  <a:spcAft>
                    <a:spcPts val="0"/>
                  </a:spcAft>
                  <a:buFont typeface="Symbol" panose="05050102010706020507" pitchFamily="18" charset="2"/>
                  <a:buBlip>
                    <a:blip r:embed="rId4"/>
                  </a:buBlip>
                  <a:tabLst>
                    <a:tab pos="630555" algn="l"/>
                  </a:tabLs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Як пов’язані між собою </a:t>
                </a:r>
                <a:r>
                  <a:rPr lang="uk-UA" sz="28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tg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α, sinα, cosα?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0"/>
                  </a:spcAft>
                  <a:buFont typeface="Symbol" panose="05050102010706020507" pitchFamily="18" charset="2"/>
                  <a:buBlip>
                    <a:blip r:embed="rId4"/>
                  </a:buBlip>
                  <a:tabLst>
                    <a:tab pos="630555" algn="l"/>
                  </a:tabLs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Як пов’язані між собою </a:t>
                </a:r>
                <a:r>
                  <a:rPr lang="uk-UA" sz="28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ctg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α, sinα, cosα?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0"/>
                  </a:spcAft>
                  <a:buFont typeface="Symbol" panose="05050102010706020507" pitchFamily="18" charset="2"/>
                  <a:buBlip>
                    <a:blip r:embed="rId4"/>
                  </a:buBlip>
                  <a:tabLst>
                    <a:tab pos="630555" algn="l"/>
                  </a:tabLs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Як пов’язані між собою </a:t>
                </a:r>
                <a:r>
                  <a:rPr lang="uk-UA" sz="28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tg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 і ctgα? </a:t>
                </a:r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0"/>
                  </a:spcAft>
                  <a:buFont typeface="Symbol" panose="05050102010706020507" pitchFamily="18" charset="2"/>
                  <a:buBlip>
                    <a:blip r:embed="rId4"/>
                  </a:buBlip>
                  <a:tabLst>
                    <a:tab pos="630555" algn="l"/>
                  </a:tabLs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Як пов’язані між собою </a:t>
                </a:r>
                <a:r>
                  <a:rPr lang="uk-UA" sz="28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sin</a:t>
                </a: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α і cosα? </a:t>
                </a: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0"/>
                  </a:spcAft>
                  <a:buFont typeface="Symbol" panose="05050102010706020507" pitchFamily="18" charset="2"/>
                  <a:buBlip>
                    <a:blip r:embed="rId4"/>
                  </a:buBlip>
                  <a:tabLst>
                    <a:tab pos="630555" algn="l"/>
                  </a:tabLs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Чому дорівнює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k-UA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90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uk-UA" sz="28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o</m:t>
                                </m:r>
                              </m:sup>
                            </m:sSup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k-UA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uk-UA" sz="28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o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k-UA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90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uk-UA" sz="28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o</m:t>
                                </m:r>
                              </m:sup>
                            </m:sSup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k-UA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uk-UA" sz="28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o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tg</m:t>
                        </m:r>
                      </m:fName>
                      <m:e>
                        <m:d>
                          <m:d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k-UA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90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uk-UA" sz="28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o</m:t>
                                </m:r>
                              </m:sup>
                            </m:sSup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k-UA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uk-UA" sz="28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o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</m:t>
                    </m:r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ctg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uk-UA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o</m:t>
                            </m:r>
                          </m:sup>
                        </m:sSup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30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uk-UA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o</m:t>
                            </m:r>
                          </m:sup>
                        </m:sSup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  <m:r>
                      <a:rPr lang="uk-UA" sz="28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?</m:t>
                    </m:r>
                  </m:oMath>
                </a14:m>
                <a:endParaRPr lang="ru-RU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0"/>
                  </a:spcAft>
                  <a:buFont typeface="Symbol" panose="05050102010706020507" pitchFamily="18" charset="2"/>
                  <a:buBlip>
                    <a:blip r:embed="rId4"/>
                  </a:buBlip>
                  <a:tabLst>
                    <a:tab pos="630555" algn="l"/>
                  </a:tabLs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Чому дорівнює sin30°, cos30°, tg30°, ctg30°?</a:t>
                </a:r>
                <a:endParaRPr lang="ru-RU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0"/>
                  </a:spcAft>
                  <a:buFont typeface="Symbol" panose="05050102010706020507" pitchFamily="18" charset="2"/>
                  <a:buBlip>
                    <a:blip r:embed="rId4"/>
                  </a:buBlip>
                  <a:tabLst>
                    <a:tab pos="630555" algn="l"/>
                  </a:tabLs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Чому дорівнює sin45°, cos45°, tg45°, ctg45°?</a:t>
                </a:r>
                <a:endParaRPr lang="ru-RU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0"/>
                  </a:spcAft>
                  <a:buFont typeface="Symbol" panose="05050102010706020507" pitchFamily="18" charset="2"/>
                  <a:buBlip>
                    <a:blip r:embed="rId4"/>
                  </a:buBlip>
                  <a:tabLst>
                    <a:tab pos="630555" algn="l"/>
                  </a:tabLs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Чому дорівнює sin60°, cos60°, tg60°, ctg60°?</a:t>
                </a:r>
                <a:endParaRPr lang="ru-RU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392" y="631140"/>
                <a:ext cx="10559214" cy="5909310"/>
              </a:xfrm>
              <a:prstGeom prst="rect">
                <a:avLst/>
              </a:prstGeom>
              <a:blipFill rotWithShape="0">
                <a:blip r:embed="rId5"/>
                <a:stretch>
                  <a:fillRect r="-1155" b="-9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05989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пов’язані між собою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tg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α, sinα, cosα?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981" y="2904062"/>
            <a:ext cx="1068003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пов’язані між собою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ctg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α, sinα, cosα?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/>
              <p:nvPr/>
            </p:nvSpPr>
            <p:spPr>
              <a:xfrm>
                <a:off x="1013252" y="3579286"/>
                <a:ext cx="10165492" cy="90723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uk-UA" sz="280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</m:t>
                          </m:r>
                          <m:r>
                            <m:rPr>
                              <m:sty m:val="p"/>
                            </m:rPr>
                            <a:rPr lang="ru-RU" sz="2800">
                              <a:latin typeface="Cambria Math" panose="02040503050406030204" pitchFamily="18" charset="0"/>
                            </a:rPr>
                            <m:t>tg</m:t>
                          </m:r>
                        </m:fName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ru-RU" sz="2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ru-RU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ru-RU" sz="28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E000EEEF-58B7-43CC-9CBD-07C93177F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2" y="3579286"/>
                <a:ext cx="10165492" cy="90723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755981" y="4494760"/>
            <a:ext cx="106800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пов’язані між собою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tg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і ctgα?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/>
              <p:nvPr/>
            </p:nvSpPr>
            <p:spPr>
              <a:xfrm>
                <a:off x="1013252" y="5261533"/>
                <a:ext cx="10165492" cy="60016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28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tg</m:t>
                          </m:r>
                        </m:fName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∙</m:t>
                      </m:r>
                      <m:func>
                        <m:funcPr>
                          <m:ctrlPr>
                            <a:rPr lang="ru-RU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28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ctg</m:t>
                          </m:r>
                        </m:fName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</m:t>
                      </m:r>
                    </m:oMath>
                  </m:oMathPara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E000EEEF-58B7-43CC-9CBD-07C93177F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2" y="5261533"/>
                <a:ext cx="10165492" cy="60016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/>
              <p:nvPr/>
            </p:nvSpPr>
            <p:spPr>
              <a:xfrm>
                <a:off x="1013252" y="1932381"/>
                <a:ext cx="10165492" cy="97295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ru-RU" sz="2800">
                              <a:latin typeface="Cambria Math" panose="02040503050406030204" pitchFamily="18" charset="0"/>
                            </a:rPr>
                            <m:t>tg</m:t>
                          </m:r>
                        </m:fName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ru-RU" sz="28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ru-RU" sz="280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ru-RU" sz="28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E000EEEF-58B7-43CC-9CBD-07C93177F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2" y="1932381"/>
                <a:ext cx="10165492" cy="97295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40677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пов’язані між собою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α і cosα?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/>
              <p:nvPr/>
            </p:nvSpPr>
            <p:spPr>
              <a:xfrm>
                <a:off x="1013252" y="1932381"/>
                <a:ext cx="10165492" cy="60016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uk-UA" sz="28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func>
                        <m:funcPr>
                          <m:ctrlPr>
                            <a:rPr lang="ru-RU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uk-UA" sz="28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uk-UA" sz="28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=1</m:t>
                      </m:r>
                    </m:oMath>
                  </m:oMathPara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E000EEEF-58B7-43CC-9CBD-07C93177F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2" y="1932381"/>
                <a:ext cx="10165492" cy="60016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55981" y="2511497"/>
                <a:ext cx="10680035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 algn="just">
                  <a:lnSpc>
                    <a:spcPct val="150000"/>
                  </a:lnSpc>
                  <a:spcAft>
                    <a:spcPts val="0"/>
                  </a:spcAft>
                  <a:buFont typeface="Symbol" panose="05050102010706020507" pitchFamily="18" charset="2"/>
                  <a:buBlip>
                    <a:blip r:embed="rId4"/>
                  </a:buBlip>
                  <a:tabLst>
                    <a:tab pos="630555" algn="l"/>
                  </a:tabLs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Чому дорівнює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k-UA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90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uk-UA" sz="28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o</m:t>
                                </m:r>
                              </m:sup>
                            </m:sSup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k-UA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uk-UA" sz="28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o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k-UA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90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uk-UA" sz="28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o</m:t>
                                </m:r>
                              </m:sup>
                            </m:sSup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k-UA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uk-UA" sz="28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o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tg</m:t>
                        </m:r>
                      </m:fName>
                      <m:e>
                        <m:d>
                          <m:d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k-UA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90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uk-UA" sz="28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o</m:t>
                                </m:r>
                              </m:sup>
                            </m:sSup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k-UA" sz="28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30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uk-UA" sz="28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o</m:t>
                                </m:r>
                              </m:sup>
                            </m:sSup>
                          </m:e>
                        </m:d>
                      </m:e>
                    </m:func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</m:t>
                    </m:r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k-UA" sz="28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ctg</m:t>
                        </m:r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uk-UA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o</m:t>
                            </m:r>
                          </m:sup>
                        </m:sSup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30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uk-UA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o</m:t>
                            </m:r>
                          </m:sup>
                        </m:sSup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?</a:t>
                </a:r>
                <a:endParaRPr lang="ru-RU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981" y="2511497"/>
                <a:ext cx="10680035" cy="1384995"/>
              </a:xfrm>
              <a:prstGeom prst="rect">
                <a:avLst/>
              </a:prstGeom>
              <a:blipFill rotWithShape="0">
                <a:blip r:embed="rId6"/>
                <a:stretch>
                  <a:fillRect r="-1199" b="-6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/>
              <p:nvPr/>
            </p:nvSpPr>
            <p:spPr>
              <a:xfrm>
                <a:off x="1013252" y="3865563"/>
                <a:ext cx="10165492" cy="205620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28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90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28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28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func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  <m:r>
                        <a:rPr lang="uk-UA" sz="280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  <m:func>
                        <m:funcPr>
                          <m:ctrlPr>
                            <a:rPr lang="ru-RU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28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90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28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28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func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  <m:r>
                        <a:rPr lang="uk-UA" sz="280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uk-UA" sz="2800" dirty="0">
                  <a:latin typeface="Cambria Math" panose="020405030504060302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28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tg</m:t>
                          </m:r>
                        </m:fName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90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28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28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func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e>
                      </m:rad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  <m:func>
                        <m:funcPr>
                          <m:ctrlPr>
                            <a:rPr lang="ru-RU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uk-UA" sz="28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ctg</m:t>
                          </m:r>
                        </m:fName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90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28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uk-UA" sz="28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o</m:t>
                              </m:r>
                            </m:sup>
                          </m:sSup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func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8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xmlns="" id="{E000EEEF-58B7-43CC-9CBD-07C93177F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2" y="3865563"/>
                <a:ext cx="10165492" cy="205620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33618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081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Питання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для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самоперевірки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Чому дорівнює sin30°, cos30°, tg30°, ctg30°?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981" y="2929191"/>
            <a:ext cx="106800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Чому дорівнює sin45°, cos45°, tg45°, ctg45°?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/>
              <p:nvPr/>
            </p:nvSpPr>
            <p:spPr>
              <a:xfrm>
                <a:off x="1013252" y="3596177"/>
                <a:ext cx="10165492" cy="107567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sin</m:t>
                      </m:r>
                      <m:r>
                        <m:rPr>
                          <m:nor/>
                        </m:rPr>
                        <a:rPr lang="uk-UA" sz="2800" b="0" i="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45</m:t>
                      </m:r>
                      <m:r>
                        <m:rPr>
                          <m:nor/>
                        </m:rPr>
                        <a:rPr lang="uk-UA" sz="2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°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28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uk-UA" sz="28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2800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cos</m:t>
                      </m:r>
                      <m:r>
                        <m:rPr>
                          <m:nor/>
                        </m:rPr>
                        <a:rPr lang="uk-UA" sz="2800" b="0" i="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45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°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28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uk-UA" sz="28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2800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tg</m:t>
                      </m:r>
                      <m:r>
                        <m:rPr>
                          <m:nor/>
                        </m:rPr>
                        <a:rPr lang="uk-UA" sz="2800" b="0" i="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45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°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</a:rPr>
                        <m:t>1;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ctg</m:t>
                      </m:r>
                      <m:r>
                        <m:rPr>
                          <m:nor/>
                        </m:rPr>
                        <a:rPr lang="uk-UA" sz="2800" b="0" i="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45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°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</a:rPr>
                        <m:t>1.</m:t>
                      </m:r>
                    </m:oMath>
                  </m:oMathPara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E000EEEF-58B7-43CC-9CBD-07C93177F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2" y="3596177"/>
                <a:ext cx="10165492" cy="107567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/>
              <p:nvPr/>
            </p:nvSpPr>
            <p:spPr>
              <a:xfrm>
                <a:off x="1049419" y="1916585"/>
                <a:ext cx="10165492" cy="107567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sin</m:t>
                      </m:r>
                      <m:r>
                        <m:rPr>
                          <m:nor/>
                        </m:rPr>
                        <a:rPr lang="uk-UA" sz="2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30</m:t>
                      </m:r>
                      <m:r>
                        <m:rPr>
                          <m:nor/>
                        </m:rPr>
                        <a:rPr lang="uk-UA" sz="2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°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28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28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2800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cos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30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°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28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uk-UA" sz="28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2800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tg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30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°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28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uk-UA" sz="280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uk-UA" sz="2800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ctg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30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°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uk-UA" sz="280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xmlns="" id="{E000EEEF-58B7-43CC-9CBD-07C93177F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419" y="1916585"/>
                <a:ext cx="10165492" cy="107567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755981" y="4592407"/>
            <a:ext cx="10680035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Чому дорівнює sin60°, cos60°, tg60°, ctg60°?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E000EEEF-58B7-43CC-9CBD-07C93177F6DE}"/>
                  </a:ext>
                </a:extLst>
              </p:cNvPr>
              <p:cNvSpPr/>
              <p:nvPr/>
            </p:nvSpPr>
            <p:spPr>
              <a:xfrm>
                <a:off x="1013252" y="5259393"/>
                <a:ext cx="10165492" cy="107567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  <a:tabLst>
                    <a:tab pos="220853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sin</m:t>
                      </m:r>
                      <m:r>
                        <m:rPr>
                          <m:nor/>
                        </m:rPr>
                        <a:rPr lang="uk-UA" sz="2800" b="0" i="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6</m:t>
                      </m:r>
                      <m:r>
                        <m:rPr>
                          <m:nor/>
                        </m:rPr>
                        <a:rPr lang="uk-UA" sz="2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m:rPr>
                          <m:nor/>
                        </m:rPr>
                        <a:rPr lang="uk-UA" sz="280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°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28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uk-UA" sz="28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2800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cos</m:t>
                      </m:r>
                      <m:r>
                        <m:rPr>
                          <m:nor/>
                        </m:rPr>
                        <a:rPr lang="uk-UA" sz="2800" b="0" i="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6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°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28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28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uk-UA" sz="2800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tg</m:t>
                      </m:r>
                      <m:r>
                        <m:rPr>
                          <m:nor/>
                        </m:rPr>
                        <a:rPr lang="uk-UA" sz="2800" b="0" i="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6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°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uk-UA" sz="280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uk-UA" sz="2800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ctg</m:t>
                      </m:r>
                      <m:r>
                        <m:rPr>
                          <m:nor/>
                        </m:rPr>
                        <a:rPr lang="uk-UA" sz="2800" b="0" i="0" dirty="0" smtClean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6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m:rPr>
                          <m:nor/>
                        </m:rPr>
                        <a:rPr lang="uk-UA" sz="28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°</m:t>
                      </m:r>
                      <m:r>
                        <a:rPr lang="uk-UA" sz="2800" b="0" i="1" dirty="0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k-UA" sz="28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uk-UA" sz="280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uk-UA" sz="28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xmlns="" id="{E000EEEF-58B7-43CC-9CBD-07C93177F6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252" y="5259393"/>
                <a:ext cx="10165492" cy="107567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98934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685534" y="4856329"/>
            <a:ext cx="68044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4"/>
              </a:rPr>
              <a:t>https://docs.google.com/forms/d/e/1FAIpQLSfufKs5fOzcwZOwYhbbKUPkAMuobbEx0wVwf89C1Xxm1uQj4A/viewform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332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Експрес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-контроль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747" y="1977748"/>
            <a:ext cx="4726267" cy="292169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89686" y="844028"/>
            <a:ext cx="104043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Для проходження швидкого експрес-контролю виконайте завдання за посиланням на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Google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3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Forms</a:t>
            </a:r>
            <a:r>
              <a:rPr lang="uk-UA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343743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3" y="1012051"/>
            <a:ext cx="1068003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прямокутному трикутнику один із гострих кутів дорівнює 45°, а один із катетів – 7 см. Знайдіть другий гострий кут і другий катет.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гіпотенузу прямокутного рівнобічного трикутника, якщо його катет дорівнює 8 см.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рівносторонньому трикутнику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ABC AD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медіана. Знайдіть кути трикутника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ADC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висоту рівностороннього трикутника, якщо його сторона дорівнює 6 см.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2705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486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Самостійна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робота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93804" y="1286425"/>
            <a:ext cx="1040439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</a:rPr>
              <a:t>Для більш якісного засвоєння матеріалу пройдіть тест за посиланням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325" y="3158957"/>
            <a:ext cx="4705350" cy="10096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8F8D31F-A5CD-41A3-A402-54CA1BF5AE73}"/>
              </a:ext>
            </a:extLst>
          </p:cNvPr>
          <p:cNvSpPr txBox="1"/>
          <p:nvPr/>
        </p:nvSpPr>
        <p:spPr>
          <a:xfrm>
            <a:off x="2776329" y="4594589"/>
            <a:ext cx="663933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https://online.hneu.edu.ua/mod/quiz/view.php?id=11138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1756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3785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Інтерактивна вправа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983" y="723953"/>
            <a:ext cx="10680034" cy="587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Співставте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ліву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праву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частини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тригонометричних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тотожностей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C07012-91D4-470E-8BB5-5001C4DF02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198" y="1497124"/>
            <a:ext cx="7599600" cy="42602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D2D2F98-8EC0-4ECF-9EE8-0C8FF6B47060}"/>
              </a:ext>
            </a:extLst>
          </p:cNvPr>
          <p:cNvSpPr txBox="1"/>
          <p:nvPr/>
        </p:nvSpPr>
        <p:spPr>
          <a:xfrm>
            <a:off x="1530635" y="5669071"/>
            <a:ext cx="91307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https://learningapps.org/display?v=pa7ord9pj20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60986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50325" y="321514"/>
            <a:ext cx="3785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Інтерактивна вправа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983" y="723953"/>
            <a:ext cx="10680034" cy="669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пару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значень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тригонометричних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функцій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деяких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кутів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uk-UA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0E97E2-8765-4323-9CFA-0352129DCC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6198" y="1489116"/>
            <a:ext cx="7599600" cy="42762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4E643C4-7B13-4AC3-BB1B-5916856F4195}"/>
              </a:ext>
            </a:extLst>
          </p:cNvPr>
          <p:cNvSpPr txBox="1"/>
          <p:nvPr/>
        </p:nvSpPr>
        <p:spPr>
          <a:xfrm>
            <a:off x="1404728" y="5730985"/>
            <a:ext cx="93825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https://learningapps.org/display?v=pczo97nbc20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4260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3575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Домашнє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завдання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3804" y="1474473"/>
            <a:ext cx="104043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Опрацювати матеріали, що знаходяться в папці «Заняття № 4» до цього заняття та § 19 п. 19.2 та § 20 (сторінки 207-208, 213-215 підручника «Геометрія 8 клас» (А.П. Єршова, В.В. Голобородько, С.В. Єршов, О.Ф. </a:t>
            </a:r>
            <a:r>
              <a:rPr lang="uk-UA" sz="4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Крижановський</a:t>
            </a:r>
            <a:r>
              <a:rPr lang="uk-UA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3282" y="4862245"/>
            <a:ext cx="1063823" cy="153442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48000" y="2413338"/>
            <a:ext cx="6096000" cy="4580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31196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18325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Афоризм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2DBBAA-5484-4DD6-826E-96190D6906B0}"/>
              </a:ext>
            </a:extLst>
          </p:cNvPr>
          <p:cNvSpPr txBox="1"/>
          <p:nvPr/>
        </p:nvSpPr>
        <p:spPr>
          <a:xfrm>
            <a:off x="755982" y="1257375"/>
            <a:ext cx="10680035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 знання полягають не в ознайомленні з фактами, що роблять людину лише педантом, а у використанні фактів, що робить її філософом.</a:t>
            </a:r>
          </a:p>
          <a:p>
            <a:pPr algn="ctr"/>
            <a:endParaRPr lang="uk-UA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Генрі Томас </a:t>
            </a:r>
            <a:r>
              <a:rPr lang="uk-UA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Букль</a:t>
            </a:r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r"/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англійський історик і соціолог</a:t>
            </a:r>
          </a:p>
        </p:txBody>
      </p:sp>
    </p:spTree>
    <p:extLst>
      <p:ext uri="{BB962C8B-B14F-4D97-AF65-F5344CB8AC3E}">
        <p14:creationId xmlns:p14="http://schemas.microsoft.com/office/powerpoint/2010/main" val="2455743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прямокутному трикутнику один із гострих кутів дорівнює 45°, а один із катетів – 7 см. Знайдіть другий гострий кут і другий катет.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20AFCC9-C386-4B9B-8AAE-FB9DE682CB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189066"/>
              </p:ext>
            </p:extLst>
          </p:nvPr>
        </p:nvGraphicFramePr>
        <p:xfrm>
          <a:off x="1013253" y="2864197"/>
          <a:ext cx="10165493" cy="298748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298748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455"/>
          <a:stretch/>
        </p:blipFill>
        <p:spPr>
          <a:xfrm>
            <a:off x="7868692" y="3030503"/>
            <a:ext cx="2610859" cy="282118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873817" y="3449999"/>
            <a:ext cx="5295680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Трикутник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ABC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рівнобедрений </a:t>
            </a:r>
          </a:p>
          <a:p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 прямокутний.</a:t>
            </a:r>
          </a:p>
          <a:p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Тому </a:t>
            </a:r>
            <a:r>
              <a:rPr lang="uk-UA" sz="28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= </a:t>
            </a:r>
            <a:r>
              <a:rPr lang="uk-UA" sz="28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∠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45° та </a:t>
            </a:r>
          </a:p>
          <a:p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 = BC =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см.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52806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гіпотенузу прямокутного рівнобічного трикутника, якщо його катет дорівнює 8 см.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20AFCC9-C386-4B9B-8AAE-FB9DE682CB52}"/>
              </a:ext>
            </a:extLst>
          </p:cNvPr>
          <p:cNvGraphicFramePr>
            <a:graphicFrameLocks noGrp="1"/>
          </p:cNvGraphicFramePr>
          <p:nvPr/>
        </p:nvGraphicFramePr>
        <p:xfrm>
          <a:off x="1013253" y="2864197"/>
          <a:ext cx="10165493" cy="298748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298748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737451" y="3549096"/>
                <a:ext cx="5823838" cy="16176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AC = BC = a = 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8 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см – катети,</a:t>
                </a:r>
              </a:p>
              <a:p>
                <a:endParaRPr lang="uk-UA" sz="32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AB =a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3200" dirty="0"/>
                  <a:t> </a:t>
                </a:r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8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3200" dirty="0"/>
                  <a:t> 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см –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гіпотенуза.</a:t>
                </a:r>
                <a:endParaRPr lang="ru-RU" sz="3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7451" y="3549096"/>
                <a:ext cx="5823838" cy="1617687"/>
              </a:xfrm>
              <a:prstGeom prst="rect">
                <a:avLst/>
              </a:prstGeom>
              <a:blipFill rotWithShape="0">
                <a:blip r:embed="rId5"/>
                <a:stretch>
                  <a:fillRect l="-2618" t="-5263" r="-1675" b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r="978"/>
          <a:stretch/>
        </p:blipFill>
        <p:spPr>
          <a:xfrm>
            <a:off x="8030061" y="2948121"/>
            <a:ext cx="2679913" cy="290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13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рівносторонньому трикутнику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ABC AD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медіана. Знайдіть кути трикутника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ADC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20AFCC9-C386-4B9B-8AAE-FB9DE682CB52}"/>
              </a:ext>
            </a:extLst>
          </p:cNvPr>
          <p:cNvGraphicFramePr>
            <a:graphicFrameLocks noGrp="1"/>
          </p:cNvGraphicFramePr>
          <p:nvPr/>
        </p:nvGraphicFramePr>
        <p:xfrm>
          <a:off x="1013253" y="2864197"/>
          <a:ext cx="10165493" cy="298748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298748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832015" y="3203776"/>
                <a:ext cx="4637808" cy="23083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uk-UA" sz="32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uk-UA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 = </a:t>
                </a:r>
                <a:r>
                  <a:rPr lang="uk-UA" sz="32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uk-UA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uk-UA" sz="32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uk-UA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60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3200">
                        <a:latin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uk-UA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ADC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:r>
                  <a:rPr lang="uk-UA" sz="32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ACD = 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60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</a:p>
              <a:p>
                <a:pPr>
                  <a:lnSpc>
                    <a:spcPct val="150000"/>
                  </a:lnSpc>
                </a:pPr>
                <a:r>
                  <a:rPr lang="uk-UA" sz="32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ADC = 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90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32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CAD = 3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</a:t>
                </a:r>
                <a:endParaRPr lang="ru-RU" sz="3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2015" y="3203776"/>
                <a:ext cx="4637808" cy="2308324"/>
              </a:xfrm>
              <a:prstGeom prst="rect">
                <a:avLst/>
              </a:prstGeom>
              <a:blipFill rotWithShape="0">
                <a:blip r:embed="rId5"/>
                <a:stretch>
                  <a:fillRect l="-3421" r="-2632" b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Як знайти площу рівностороннього трикутника |ЯкПросто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487" y="3294540"/>
            <a:ext cx="2437636" cy="212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270908" y="2774251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270908" y="5263405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530245" y="5166783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910867" y="5159528"/>
            <a:ext cx="4924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574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050325" y="321514"/>
            <a:ext cx="5227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Актуалізація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опорних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знань</a:t>
            </a:r>
            <a:endParaRPr lang="ru-RU" sz="24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94489" y="784310"/>
            <a:ext cx="40030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dirty="0" err="1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Перевір</a:t>
            </a:r>
            <a:r>
              <a:rPr lang="uk-UA" sz="4000" dirty="0">
                <a:solidFill>
                  <a:srgbClr val="660066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себе</a:t>
            </a:r>
            <a:endParaRPr lang="ru-RU" sz="4000" dirty="0">
              <a:solidFill>
                <a:srgbClr val="660066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981" y="1264117"/>
            <a:ext cx="10680035" cy="1315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Blip>
                <a:blip r:embed="rId4"/>
              </a:buBlip>
              <a:tabLst>
                <a:tab pos="630555" algn="l"/>
              </a:tabLs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Знайдіть висоту рівностороннього трикутника, якщо його сторона дорівнює 6 см. 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20AFCC9-C386-4B9B-8AAE-FB9DE682CB52}"/>
              </a:ext>
            </a:extLst>
          </p:cNvPr>
          <p:cNvGraphicFramePr>
            <a:graphicFrameLocks noGrp="1"/>
          </p:cNvGraphicFramePr>
          <p:nvPr/>
        </p:nvGraphicFramePr>
        <p:xfrm>
          <a:off x="1013253" y="2864197"/>
          <a:ext cx="10165493" cy="298748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165493">
                  <a:extLst>
                    <a:ext uri="{9D8B030D-6E8A-4147-A177-3AD203B41FA5}">
                      <a16:colId xmlns:a16="http://schemas.microsoft.com/office/drawing/2014/main" val="379089022"/>
                    </a:ext>
                  </a:extLst>
                </a:gridCol>
              </a:tblGrid>
              <a:tr h="298748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uk-UA" sz="3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51525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301578" y="2795875"/>
                <a:ext cx="7101732" cy="31241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uk-UA" sz="32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uk-UA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 = </a:t>
                </a:r>
                <a:r>
                  <a:rPr lang="uk-UA" sz="32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uk-UA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uk-UA" sz="32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uk-UA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60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C=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6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см,</a:t>
                </a:r>
                <a:r>
                  <a:rPr lang="uk-UA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AD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?</a:t>
                </a:r>
                <a:endParaRPr lang="en-US" sz="32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3200">
                        <a:latin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uk-UA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ADC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 </a:t>
                </a:r>
                <a:r>
                  <a:rPr lang="uk-UA" sz="32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ACD = 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60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32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ADC = 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90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uk-UA" sz="3200" dirty="0">
                    <a:latin typeface="Cambria Math" panose="02040503050406030204" pitchFamily="18" charset="0"/>
                    <a:ea typeface="Calibri" panose="020F0502020204030204" pitchFamily="34" charset="0"/>
                    <a:cs typeface="Cambria Math" panose="02040503050406030204" pitchFamily="18" charset="0"/>
                  </a:rPr>
                  <a:t>∠</a:t>
                </a:r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CAD = 3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°,  </a:t>
                </a:r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uk-UA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</a:t>
                </a:r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</a:t>
                </a:r>
                <a:r>
                  <a:rPr lang="en-US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½ </a:t>
                </a:r>
                <a:r>
                  <a:rPr lang="uk-UA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 =</a:t>
                </a:r>
                <a:r>
                  <a:rPr lang="uk-UA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 (см),</a:t>
                </a:r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endParaRPr lang="uk-UA" sz="3200" i="1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uk-UA" sz="3200" i="1" dirty="0"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AD</m:t>
                    </m:r>
                    <m:r>
                      <a:rPr lang="uk-UA" sz="3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uk-UA" sz="32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36</m:t>
                        </m:r>
                        <m:r>
                          <a:rPr lang="uk-UA" sz="3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uk-UA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e>
                    </m:rad>
                    <m:r>
                      <a:rPr lang="uk-UA" sz="32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ru-RU" sz="3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uk-UA" sz="32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25</m:t>
                        </m:r>
                      </m:e>
                    </m:rad>
                    <m:r>
                      <a:rPr lang="uk-UA" sz="3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=5</m:t>
                    </m:r>
                  </m:oMath>
                </a14:m>
                <a:r>
                  <a:rPr lang="ru-RU" sz="3200" dirty="0"/>
                  <a:t> </a:t>
                </a:r>
                <a:r>
                  <a:rPr lang="uk-UA" sz="32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(см)</a:t>
                </a:r>
                <a:r>
                  <a:rPr lang="en-US" sz="32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ru-RU" sz="3200" dirty="0"/>
                  <a:t>.</a:t>
                </a:r>
                <a:endParaRPr lang="uk-UA" sz="3200" i="1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578" y="2795875"/>
                <a:ext cx="7101732" cy="3124125"/>
              </a:xfrm>
              <a:prstGeom prst="rect">
                <a:avLst/>
              </a:prstGeom>
              <a:blipFill rotWithShape="0">
                <a:blip r:embed="rId5"/>
                <a:stretch>
                  <a:fillRect l="-2234" b="-25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Як знайти площу рівностороннього трикутника |ЯкПросто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487" y="3294540"/>
            <a:ext cx="2437636" cy="212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270908" y="2774251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270908" y="5263405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530245" y="5166783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910867" y="5159528"/>
            <a:ext cx="4924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138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8812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Співвідношення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між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триг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.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функціями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одного кута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31765" y="713505"/>
            <a:ext cx="10328468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800" b="1" i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ТЕОРЕМА (основна тригонометрична тотожність) 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3227025"/>
                  </p:ext>
                </p:extLst>
              </p:nvPr>
            </p:nvGraphicFramePr>
            <p:xfrm>
              <a:off x="1013253" y="1514015"/>
              <a:ext cx="10165493" cy="1632153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1632153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uk-UA" sz="3200" dirty="0">
                              <a:latin typeface="Times New Roman" panose="020206030504050203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Для будь-якого гострого кута α </a:t>
                          </a:r>
                          <a:endParaRPr lang="ru-RU" sz="32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ru-RU" sz="32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uk-UA" sz="3200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uk-UA" sz="3200" i="1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𝛼</m:t>
                                    </m:r>
                                  </m:e>
                                </m:func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func>
                                  <m:funcPr>
                                    <m:ctrlPr>
                                      <a:rPr lang="ru-RU" sz="3200" i="1"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ru-RU" sz="3200" i="1"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uk-UA" sz="3200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cos</m:t>
                                        </m:r>
                                      </m:e>
                                      <m:sup>
                                        <m:r>
                                          <a:rPr lang="uk-UA" sz="3200"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uk-UA" sz="32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𝛼</m:t>
                                    </m:r>
                                  </m:e>
                                </m:func>
                                <m:r>
                                  <a:rPr lang="uk-UA" sz="3200" i="1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=1.</m:t>
                                </m:r>
                              </m:oMath>
                            </m:oMathPara>
                          </a14:m>
                          <a:endParaRPr lang="ru-RU" sz="24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CCEC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Таблица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23227025"/>
                  </p:ext>
                </p:extLst>
              </p:nvPr>
            </p:nvGraphicFramePr>
            <p:xfrm>
              <a:off x="1013253" y="1514015"/>
              <a:ext cx="10165493" cy="1632153"/>
            </p:xfrm>
            <a:graphic>
              <a:graphicData uri="http://schemas.openxmlformats.org/drawingml/2006/table">
                <a:tbl>
                  <a:tblPr firstRow="1" firstCol="1" bandRow="1">
                    <a:tableStyleId>{2D5ABB26-0587-4C30-8999-92F81FD0307C}</a:tableStyleId>
                  </a:tblPr>
                  <a:tblGrid>
                    <a:gridCol w="10165493">
                      <a:extLst>
                        <a:ext uri="{9D8B030D-6E8A-4147-A177-3AD203B41FA5}">
                          <a16:colId xmlns:a16="http://schemas.microsoft.com/office/drawing/2014/main" val="379089022"/>
                        </a:ext>
                      </a:extLst>
                    </a:gridCol>
                  </a:tblGrid>
                  <a:tr h="1632153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76200" cap="flat" cmpd="sng" algn="ctr">
                          <a:noFill/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5715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t="-1859" r="-300" b="-14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02515250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2" name="Рисунок 11"/>
          <p:cNvPicPr/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11849" y="3236834"/>
            <a:ext cx="3968299" cy="311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00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" t="4997" r="476" b="10944"/>
          <a:stretch/>
        </p:blipFill>
        <p:spPr>
          <a:xfrm>
            <a:off x="58057" y="0"/>
            <a:ext cx="12075886" cy="683622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" t="964" r="23271" b="481"/>
          <a:stretch/>
        </p:blipFill>
        <p:spPr>
          <a:xfrm rot="5400000">
            <a:off x="3019926" y="-1975186"/>
            <a:ext cx="6152147" cy="10680035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711200" y="291090"/>
            <a:ext cx="10769600" cy="52251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3254" y="291090"/>
            <a:ext cx="10165492" cy="5225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0325" y="321514"/>
            <a:ext cx="8812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Співвідношення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між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триг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. </a:t>
            </a:r>
            <a:r>
              <a:rPr lang="ru-RU" sz="24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функціями</a:t>
            </a:r>
            <a:r>
              <a:rPr lang="ru-RU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 одного кута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31765" y="713505"/>
            <a:ext cx="2765501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800" b="1" i="1" dirty="0">
                <a:solidFill>
                  <a:srgbClr val="0070C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ДОВЕДЕННЯ</a:t>
            </a:r>
            <a:endParaRPr lang="ru-RU" sz="20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375547" y="895280"/>
            <a:ext cx="3968299" cy="311340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931765" y="1327203"/>
            <a:ext cx="6351612" cy="1953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За означенням синуса і косинуса гострого кута прямокутного трикутника маємо: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931764" y="4198086"/>
                <a:ext cx="10246981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За теоремою Піфагора чисельник цього дробу дорівнює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тобто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uk-UA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uk-UA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func>
                      <m:funcPr>
                        <m:ctrlPr>
                          <a:rPr lang="ru-RU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uk-UA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uk-UA" sz="28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uk-UA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uk-UA" sz="28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uk-UA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∎</m:t>
                    </m:r>
                  </m:oMath>
                </a14:m>
                <a:endParaRPr lang="ru-RU" sz="2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764" y="4198086"/>
                <a:ext cx="10246981" cy="1384995"/>
              </a:xfrm>
              <a:prstGeom prst="rect">
                <a:avLst/>
              </a:prstGeom>
              <a:blipFill>
                <a:blip r:embed="rId6"/>
                <a:stretch>
                  <a:fillRect l="-1249" r="-1190" b="-6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931764" y="3128377"/>
                <a:ext cx="6826741" cy="1145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uk-UA" sz="28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func>
                        <m:funcPr>
                          <m:ctrlPr>
                            <a:rPr lang="ru-RU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uk-UA" sz="28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uk-UA" sz="280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</m:func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k-UA" sz="28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num>
                                <m:den>
                                  <m:r>
                                    <a:rPr lang="uk-UA" sz="28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k-UA" sz="28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𝑏</m:t>
                                  </m:r>
                                </m:num>
                                <m:den>
                                  <m:r>
                                    <a:rPr lang="uk-UA" sz="28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uk-UA" sz="2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sz="28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uk-UA" sz="2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uk-UA" sz="2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.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764" y="3128377"/>
                <a:ext cx="6826741" cy="11455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1266825" y="1649070"/>
            <a:ext cx="210503" cy="21050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1603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1204</Words>
  <Application>Microsoft Office PowerPoint</Application>
  <PresentationFormat>Широкоэкранный</PresentationFormat>
  <Paragraphs>221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3" baseType="lpstr">
      <vt:lpstr>Arial</vt:lpstr>
      <vt:lpstr>Arial Black</vt:lpstr>
      <vt:lpstr>Arial Narrow</vt:lpstr>
      <vt:lpstr>Calibri</vt:lpstr>
      <vt:lpstr>Calibri Light</vt:lpstr>
      <vt:lpstr>Cambria Math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ILYA</dc:creator>
  <cp:lastModifiedBy>valentina</cp:lastModifiedBy>
  <cp:revision>45</cp:revision>
  <dcterms:created xsi:type="dcterms:W3CDTF">2020-09-18T16:35:27Z</dcterms:created>
  <dcterms:modified xsi:type="dcterms:W3CDTF">2020-10-06T16:20:23Z</dcterms:modified>
</cp:coreProperties>
</file>