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6" r:id="rId2"/>
    <p:sldId id="257" r:id="rId3"/>
    <p:sldId id="258" r:id="rId4"/>
    <p:sldId id="263" r:id="rId5"/>
    <p:sldId id="259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D1F39B-2E9B-44AE-9F98-74C944A7EE3A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EA5985-57E9-4A20-8F9C-07AF784E617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84858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EA5985-57E9-4A20-8F9C-07AF784E6171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069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E17C30F-755B-4321-884F-0EBEF02D0E25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3A67A55-DBE4-417B-974E-BA92841C38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17C30F-755B-4321-884F-0EBEF02D0E25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A67A55-DBE4-417B-974E-BA92841C38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17C30F-755B-4321-884F-0EBEF02D0E25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A67A55-DBE4-417B-974E-BA92841C38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17C30F-755B-4321-884F-0EBEF02D0E25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A67A55-DBE4-417B-974E-BA92841C386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17C30F-755B-4321-884F-0EBEF02D0E25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A67A55-DBE4-417B-974E-BA92841C386A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17C30F-755B-4321-884F-0EBEF02D0E25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A67A55-DBE4-417B-974E-BA92841C386A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17C30F-755B-4321-884F-0EBEF02D0E25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A67A55-DBE4-417B-974E-BA92841C38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17C30F-755B-4321-884F-0EBEF02D0E25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A67A55-DBE4-417B-974E-BA92841C386A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E17C30F-755B-4321-884F-0EBEF02D0E25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A67A55-DBE4-417B-974E-BA92841C38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E17C30F-755B-4321-884F-0EBEF02D0E25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A67A55-DBE4-417B-974E-BA92841C386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E17C30F-755B-4321-884F-0EBEF02D0E25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3A67A55-DBE4-417B-974E-BA92841C386A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E17C30F-755B-4321-884F-0EBEF02D0E25}" type="datetimeFigureOut">
              <a:rPr lang="ru-RU" smtClean="0"/>
              <a:t>19.09.2022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3A67A55-DBE4-417B-974E-BA92841C386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oC1juh0fK3w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3xyjo-Gnq_w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lzmw8SL9cBk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youtu.be/2bPIdove4ek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youtu.be/WfaQsFXOu7k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youtu.be/INH4rjAJXu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hyperlink" Target="https://youtu.be/Hulj6OA_5Mo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youtu.be/icFo7LFOeLo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1872207"/>
          </a:xfrm>
        </p:spPr>
        <p:txBody>
          <a:bodyPr>
            <a:noAutofit/>
          </a:bodyPr>
          <a:lstStyle/>
          <a:p>
            <a:pPr algn="l"/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6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Додавання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6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множення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числових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нерівностей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значення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виразу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2466109"/>
            <a:ext cx="7772400" cy="2923309"/>
          </a:xfrm>
        </p:spPr>
        <p:txBody>
          <a:bodyPr>
            <a:normAutofit/>
          </a:bodyPr>
          <a:lstStyle/>
          <a:p>
            <a:pPr algn="l"/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Запишіть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теореми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додав</a:t>
            </a:r>
            <a:r>
              <a:rPr lang="uk-UA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ання</a:t>
            </a:r>
            <a:r>
              <a:rPr lang="uk-UA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множення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числових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нерівностей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наслідок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зошит</a:t>
            </a:r>
            <a:r>
              <a:rPr lang="ru-RU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l"/>
            <a:r>
              <a:rPr lang="uk-UA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2) Подивіться та послухайте  доведення </a:t>
            </a:r>
            <a:r>
              <a:rPr lang="uk-UA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цих теорем та наслідку.</a:t>
            </a:r>
            <a:endParaRPr lang="uk-UA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uk-UA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3) Послухайте та запишіть у зошит розв‘язання прикладів за темою.</a:t>
            </a:r>
            <a:endParaRPr lang="ru-RU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endParaRPr lang="ru-RU" dirty="0"/>
          </a:p>
          <a:p>
            <a:pPr algn="l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3316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23528" y="692696"/>
            <a:ext cx="8363272" cy="4176464"/>
          </a:xfrm>
        </p:spPr>
        <p:txBody>
          <a:bodyPr>
            <a:noAutofit/>
          </a:bodyPr>
          <a:lstStyle/>
          <a:p>
            <a:r>
              <a:rPr lang="ru-RU" sz="3200" u="sng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Теорема</a:t>
            </a:r>
            <a:r>
              <a:rPr lang="ru-RU" sz="3200" u="sng" dirty="0" smtClean="0"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u="sng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3.1 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(про </a:t>
            </a:r>
            <a:r>
              <a:rPr lang="ru-RU" sz="3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почленне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додавання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нерівностей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a&gt;b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і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c&gt;d</a:t>
            </a:r>
            <a:r>
              <a:rPr lang="ru-RU" sz="3200" dirty="0">
                <a:solidFill>
                  <a:schemeClr val="accent1">
                    <a:lumMod val="50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+ c 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&gt;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+ d 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&lt; b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 &lt; d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 </a:t>
            </a: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+ c &lt; b + d</a:t>
            </a:r>
            <a:r>
              <a:rPr lang="ru-RU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i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i="1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400" i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побачити</a:t>
            </a:r>
            <a:r>
              <a:rPr lang="ru-RU" sz="2400" i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відеодоведення</a:t>
            </a:r>
            <a:r>
              <a:rPr lang="ru-RU" sz="2400" i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теореми</a:t>
            </a:r>
            <a:r>
              <a:rPr lang="ru-RU" sz="2400" i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1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перейдіть</a:t>
            </a:r>
            <a:r>
              <a:rPr lang="ru-RU" sz="2400" i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i="1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посиланням</a:t>
            </a:r>
            <a:r>
              <a:rPr lang="ru-RU" sz="2400" i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2400" i="1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відображено</a:t>
            </a:r>
            <a:r>
              <a:rPr lang="ru-RU" sz="2400" i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1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нижче</a:t>
            </a:r>
            <a:r>
              <a:rPr lang="ru-RU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797153"/>
            <a:ext cx="8229600" cy="792088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https://youtu.be/oC1juh0fK3w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3362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4392488"/>
          </a:xfrm>
        </p:spPr>
        <p:txBody>
          <a:bodyPr>
            <a:normAutofit fontScale="90000"/>
          </a:bodyPr>
          <a:lstStyle/>
          <a:p>
            <a:r>
              <a:rPr lang="ru-RU" sz="3600" u="sng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Теорема </a:t>
            </a:r>
            <a:r>
              <a:rPr lang="ru-RU" sz="3600" u="sng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3.2 </a:t>
            </a:r>
            <a:r>
              <a:rPr lang="ru-RU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 </a:t>
            </a:r>
            <a:r>
              <a:rPr lang="ru-RU" sz="36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почленне</a:t>
            </a:r>
            <a:r>
              <a:rPr lang="ru-RU" sz="36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множення</a:t>
            </a:r>
            <a:r>
              <a:rPr lang="ru-RU" sz="36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нерівностей</a:t>
            </a:r>
            <a:r>
              <a:rPr lang="ru-RU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ru-RU" sz="36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36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ru-RU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ru-RU" sz="36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 a, b, c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d — </a:t>
            </a:r>
            <a:r>
              <a:rPr lang="ru-RU" sz="360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додатні</a:t>
            </a:r>
            <a:r>
              <a:rPr lang="ru-RU" sz="36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числа</a:t>
            </a:r>
            <a:r>
              <a:rPr lang="ru-RU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ru-RU" sz="36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&gt;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bd</a:t>
            </a:r>
            <a:r>
              <a:rPr lang="ru-RU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якщо</a:t>
            </a:r>
            <a:r>
              <a:rPr lang="ru-RU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 &lt; b</a:t>
            </a:r>
            <a:r>
              <a:rPr lang="en-US" sz="36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 &lt; 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 </a:t>
            </a:r>
            <a:r>
              <a:rPr lang="ru-RU" sz="36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a, b</a:t>
            </a:r>
            <a:r>
              <a:rPr lang="en-US" sz="36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c, 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 — </a:t>
            </a:r>
            <a:r>
              <a:rPr lang="ru-RU" sz="3600" dirty="0" err="1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додатні</a:t>
            </a:r>
            <a:r>
              <a:rPr lang="ru-RU" sz="36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числа</a:t>
            </a:r>
            <a:r>
              <a:rPr lang="ru-RU" sz="3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то </a:t>
            </a:r>
            <a:r>
              <a:rPr lang="en-US" sz="36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ac &lt; </a:t>
            </a:r>
            <a:r>
              <a:rPr lang="en-US" sz="3600" dirty="0" err="1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bd</a:t>
            </a:r>
            <a:r>
              <a:rPr lang="ru-RU" sz="36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36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uk-UA" sz="36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6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6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6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i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Щоб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побачити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відеодоведення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теореми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перейдіть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посиланням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яке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відображено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нижче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uk-UA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7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457200" y="5013176"/>
            <a:ext cx="8229600" cy="792088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https://youtu.be/3xyjo-Gnq_w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381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Заголовок 2"/>
              <p:cNvSpPr>
                <a:spLocks noGrp="1"/>
              </p:cNvSpPr>
              <p:nvPr>
                <p:ph type="title"/>
              </p:nvPr>
            </p:nvSpPr>
            <p:spPr>
              <a:xfrm>
                <a:off x="457200" y="274638"/>
                <a:ext cx="8229600" cy="3658418"/>
              </a:xfrm>
            </p:spPr>
            <p:txBody>
              <a:bodyPr>
                <a:normAutofit/>
              </a:bodyPr>
              <a:lstStyle/>
              <a:p>
                <a:r>
                  <a:rPr lang="ru-RU" sz="3200" dirty="0" smtClean="0">
                    <a:solidFill>
                      <a:schemeClr val="accent1">
                        <a:lumMod val="7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Наслідок</a:t>
                </a:r>
                <a:r>
                  <a:rPr lang="ru-RU" sz="3200" dirty="0">
                    <a:solidFill>
                      <a:schemeClr val="accent1">
                        <a:lumMod val="7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ru-RU" sz="32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Якщо</a:t>
                </a:r>
                <a:r>
                  <a:rPr lang="ru-RU" sz="32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>
                    <a:solidFill>
                      <a:schemeClr val="accent1">
                        <a:lumMod val="7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a&gt;b і a, b — </a:t>
                </a:r>
                <a:r>
                  <a:rPr lang="ru-RU" sz="3200" dirty="0" err="1">
                    <a:solidFill>
                      <a:schemeClr val="accent1">
                        <a:lumMod val="7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додатні</a:t>
                </a:r>
                <a:r>
                  <a:rPr lang="ru-RU" sz="3200" dirty="0">
                    <a:solidFill>
                      <a:schemeClr val="accent1">
                        <a:lumMod val="7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числа</a:t>
                </a:r>
                <a:r>
                  <a:rPr lang="ru-RU" sz="32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то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effectLst/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effectLst/>
                            <a:latin typeface="Cambria Math"/>
                            <a:cs typeface="Times New Roman" panose="02020603050405020304" pitchFamily="18" charset="0"/>
                          </a:rPr>
                          <m:t>𝒂</m:t>
                        </m:r>
                      </m:e>
                      <m:sup>
                        <m:r>
                          <a:rPr lang="en-US" sz="3200" b="1" i="1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effectLst/>
                            <a:latin typeface="Cambria Math"/>
                            <a:cs typeface="Times New Roman" panose="02020603050405020304" pitchFamily="18" charset="0"/>
                          </a:rPr>
                          <m:t>𝒏</m:t>
                        </m:r>
                      </m:sup>
                    </m:sSup>
                    <m:r>
                      <a:rPr lang="en-US" sz="3200" b="1" i="0" smtClean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Cambria Math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ru-RU" sz="3200" dirty="0" smtClean="0">
                    <a:solidFill>
                      <a:schemeClr val="accent1">
                        <a:lumMod val="75000"/>
                      </a:schemeClr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&gt;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ru-RU" sz="3200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effectLst/>
                            <a:latin typeface="Cambria Math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3200" b="1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effectLst/>
                            <a:latin typeface="Cambria Math"/>
                            <a:cs typeface="Times New Roman" panose="02020603050405020304" pitchFamily="18" charset="0"/>
                          </a:rPr>
                          <m:t>𝒃</m:t>
                        </m:r>
                      </m:e>
                      <m:sup>
                        <m:r>
                          <a:rPr lang="en-US" sz="3200" b="1" i="1" dirty="0" smtClean="0">
                            <a:solidFill>
                              <a:schemeClr val="accent1">
                                <a:lumMod val="75000"/>
                              </a:schemeClr>
                            </a:solidFill>
                            <a:effectLst/>
                            <a:latin typeface="Cambria Math"/>
                            <a:cs typeface="Times New Roman" panose="02020603050405020304" pitchFamily="18" charset="0"/>
                          </a:rPr>
                          <m:t>𝒏</m:t>
                        </m:r>
                      </m:sup>
                    </m:sSup>
                  </m:oMath>
                </a14:m>
                <a:r>
                  <a:rPr lang="ru-RU" sz="32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32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де n — </a:t>
                </a:r>
                <a:r>
                  <a:rPr lang="ru-RU" sz="3200" dirty="0" err="1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натуральне</a:t>
                </a:r>
                <a:r>
                  <a:rPr lang="ru-RU" sz="32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32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число.</a:t>
                </a:r>
                <a:br>
                  <a:rPr lang="ru-RU" sz="32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ru-RU" sz="24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ru-RU" sz="24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ru-RU" sz="24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ru-RU" sz="2400" dirty="0" smtClean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ru-RU" sz="2400" i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</a:t>
                </a:r>
                <a:r>
                  <a:rPr lang="ru-RU" sz="2400" i="1" dirty="0" err="1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Щоб</a:t>
                </a:r>
                <a:r>
                  <a:rPr lang="ru-RU" sz="2400" i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i="1" dirty="0" err="1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побачити</a:t>
                </a:r>
                <a:r>
                  <a:rPr lang="ru-RU" sz="2400" i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i="1" dirty="0" err="1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відеодоведення</a:t>
                </a:r>
                <a:r>
                  <a:rPr lang="ru-RU" sz="2400" i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i="1" dirty="0" err="1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теореми</a:t>
                </a:r>
                <a:r>
                  <a:rPr lang="ru-RU" sz="2400" i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ru-RU" sz="2400" i="1" dirty="0" err="1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перейдіть</a:t>
                </a:r>
                <a:r>
                  <a:rPr lang="ru-RU" sz="2400" i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за </a:t>
                </a:r>
                <a:r>
                  <a:rPr lang="ru-RU" sz="2400" i="1" dirty="0" err="1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посиланням</a:t>
                </a:r>
                <a:r>
                  <a:rPr lang="ru-RU" sz="2400" i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яке </a:t>
                </a:r>
                <a:r>
                  <a:rPr lang="ru-RU" sz="2400" i="1" dirty="0" err="1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відображено</a:t>
                </a:r>
                <a:r>
                  <a:rPr lang="ru-RU" sz="2400" i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ru-RU" sz="2400" i="1" dirty="0" err="1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нижче</a:t>
                </a:r>
                <a:r>
                  <a:rPr lang="ru-RU" sz="2400" i="1" dirty="0"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</a:t>
                </a:r>
                <a:r>
                  <a:rPr lang="uk-UA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uk-UA" sz="2400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r>
                  <a:rPr lang="ru-RU" sz="24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/>
                </a:r>
                <a:br>
                  <a:rPr lang="ru-RU" sz="240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</a:br>
                <a:endParaRPr lang="ru-RU" sz="2400" dirty="0"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Заголовок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xfrm>
                <a:off x="457200" y="274638"/>
                <a:ext cx="8229600" cy="3658418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3861049"/>
            <a:ext cx="8229600" cy="1152128"/>
          </a:xfrm>
        </p:spPr>
        <p:txBody>
          <a:bodyPr/>
          <a:lstStyle/>
          <a:p>
            <a:r>
              <a:rPr lang="en-US" dirty="0" smtClean="0">
                <a:hlinkClick r:id="rId3"/>
              </a:rPr>
              <a:t>https://youtu.be/lzmw8SL9cBk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791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30426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1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побачити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відеопояснення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розв'язання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прикладу,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перейдіть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посиланням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відображено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нижче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endParaRPr lang="ru-RU" sz="2700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4725145"/>
            <a:ext cx="8229600" cy="576064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https://youtu.be/2bPIdove4ek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025" y="1268760"/>
            <a:ext cx="7980363" cy="1243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2260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594522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побачити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відеопояснення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розв'язання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прикладу,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перейдіть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посиланням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відображено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нижче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7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457200" y="4797152"/>
            <a:ext cx="8229600" cy="1210139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https://youtu.be/WfaQsFXOu7k</a:t>
            </a:r>
            <a:endParaRPr lang="ru-RU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566874"/>
            <a:ext cx="7875454" cy="23762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13399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450506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3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побачити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відеопояснення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розв'язання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прикладу,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перейдіть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посиланням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відображено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нижче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7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4725145"/>
            <a:ext cx="8229600" cy="720079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https://youtu.be/INH4rjAJXu0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96752"/>
            <a:ext cx="7200800" cy="1668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29769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620688"/>
            <a:ext cx="8229600" cy="3960440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4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побачити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відеопояснення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розв'язання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прикладу,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перейдіть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посиланням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відображено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нижче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7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700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369008" y="4365104"/>
            <a:ext cx="8229600" cy="936104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https://youtu.be/Hulj6OA_5Mo</a:t>
            </a:r>
            <a:endParaRPr lang="ru-RU" dirty="0"/>
          </a:p>
        </p:txBody>
      </p:sp>
      <p:pic>
        <p:nvPicPr>
          <p:cNvPr id="7" name="Объект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9008" y="1556792"/>
            <a:ext cx="8116851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7269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4104456"/>
          </a:xfrm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i="1" dirty="0" smtClean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побачити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відеопояснення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розв'язання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прикладу,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перейдіть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посиланням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яке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відображено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i="1" dirty="0" err="1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нижче</a:t>
            </a:r>
            <a:r>
              <a:rPr lang="ru-RU" sz="2700" i="1" dirty="0"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7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dirty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accent1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chemeClr val="accent1">
                  <a:lumMod val="75000"/>
                </a:schemeClr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457200" y="4797153"/>
            <a:ext cx="8229600" cy="792088"/>
          </a:xfrm>
        </p:spPr>
        <p:txBody>
          <a:bodyPr>
            <a:normAutofit/>
          </a:bodyPr>
          <a:lstStyle/>
          <a:p>
            <a:r>
              <a:rPr lang="en-US" dirty="0" smtClean="0">
                <a:hlinkClick r:id="rId2"/>
              </a:rPr>
              <a:t>https://youtu.be/icFo7LFOeLo</a:t>
            </a:r>
            <a:endParaRPr lang="ru-RU" dirty="0"/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404665"/>
            <a:ext cx="6505575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61167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235</TotalTime>
  <Words>130</Words>
  <Application>Microsoft Office PowerPoint</Application>
  <PresentationFormat>Экран (4:3)</PresentationFormat>
  <Paragraphs>21</Paragraphs>
  <Slides>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Открытая</vt:lpstr>
      <vt:lpstr>3. Додавання і множення числових нерівностей. Оцінювання значення виразу.</vt:lpstr>
      <vt:lpstr>Теорема 3.1 (про почленне додавання нерівностей).  Якщо a&gt;b і c&gt;d, то a + c &gt; b + d (якщо a &lt; b і c &lt; d, то a + c &lt; b + d).  (Щоб побачити відеодоведення теореми, перейдіть за посиланням, яке відображено нижче) </vt:lpstr>
      <vt:lpstr>Теорема 3.2 (про почленне множення нерівностей).  Якщо a &gt; b, c &gt; d і a, b, c, d — додатні числа, то ac &gt; bd (якщо a &lt; b, c &lt; d і a, b, c, d — додатні числа, то ac &lt; bd).  (Щоб побачити відеодоведення теореми, перейдіть за посиланням, яке відображено нижче) </vt:lpstr>
      <vt:lpstr>Наслідок. Якщо a&gt;b і a, b — додатні числа, то a^n  &gt;b^n, де n — натуральне число.   (Щоб побачити відеодоведення теореми, перейдіть за посиланням, яке відображено нижче)  </vt:lpstr>
      <vt:lpstr>Приклад 1.      (Щоб побачити відеопояснення розв'язання прикладу, перейдіть за посиланням, яке відображено нижче)</vt:lpstr>
      <vt:lpstr>       (Щоб побачити відеопояснення розв'язання прикладу, перейдіть за посиланням, яке відображено нижче) </vt:lpstr>
      <vt:lpstr>Приклад 3.       (Щоб побачити відеопояснення розв'язання прикладу, перейдіть за посиланням, яке відображено нижче) </vt:lpstr>
      <vt:lpstr>Приклад 4.     (Щоб побачити відеопояснення розв'язання прикладу, перейдіть за посиланням, яке відображено нижче)  </vt:lpstr>
      <vt:lpstr>         (Щоб побачити відеопояснення розв'язання прикладу, перейдіть за посиланням, яке відображено нижче) 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Додавання і множення числових нерівностей. Оцінювання значення виразу.</dc:title>
  <dc:creator>User</dc:creator>
  <cp:lastModifiedBy>User</cp:lastModifiedBy>
  <cp:revision>35</cp:revision>
  <dcterms:created xsi:type="dcterms:W3CDTF">2022-09-04T20:52:21Z</dcterms:created>
  <dcterms:modified xsi:type="dcterms:W3CDTF">2022-09-19T22:55:48Z</dcterms:modified>
</cp:coreProperties>
</file>