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78078D8-7DAB-4773-9E2E-DD89BDE2EBF9}" type="datetimeFigureOut">
              <a:rPr lang="ru-RU" smtClean="0"/>
              <a:t>11.02.2020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785431-355B-4111-95D4-E0A01A8EE296}"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78078D8-7DAB-4773-9E2E-DD89BDE2EBF9}" type="datetimeFigureOut">
              <a:rPr lang="ru-RU" smtClean="0"/>
              <a:t>11.02.2020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785431-355B-4111-95D4-E0A01A8EE29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8078D8-7DAB-4773-9E2E-DD89BDE2EBF9}" type="datetimeFigureOut">
              <a:rPr lang="ru-RU" smtClean="0"/>
              <a:t>11.02.2020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785431-355B-4111-95D4-E0A01A8EE29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8078D8-7DAB-4773-9E2E-DD89BDE2EBF9}" type="datetimeFigureOut">
              <a:rPr lang="ru-RU" smtClean="0"/>
              <a:t>11.02.2020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785431-355B-4111-95D4-E0A01A8EE29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8078D8-7DAB-4773-9E2E-DD89BDE2EBF9}" type="datetimeFigureOut">
              <a:rPr lang="ru-RU" smtClean="0"/>
              <a:t>11.02.2020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785431-355B-4111-95D4-E0A01A8EE29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8078D8-7DAB-4773-9E2E-DD89BDE2EBF9}" type="datetimeFigureOut">
              <a:rPr lang="ru-RU" smtClean="0"/>
              <a:t>11.02.2020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785431-355B-4111-95D4-E0A01A8EE29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78078D8-7DAB-4773-9E2E-DD89BDE2EBF9}" type="datetimeFigureOut">
              <a:rPr lang="ru-RU" smtClean="0"/>
              <a:t>11.02.2020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B785431-355B-4111-95D4-E0A01A8EE296}"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78078D8-7DAB-4773-9E2E-DD89BDE2EBF9}" type="datetimeFigureOut">
              <a:rPr lang="ru-RU" smtClean="0"/>
              <a:t>11.02.2020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785431-355B-4111-95D4-E0A01A8EE29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078D8-7DAB-4773-9E2E-DD89BDE2EBF9}" type="datetimeFigureOut">
              <a:rPr lang="ru-RU" smtClean="0"/>
              <a:t>11.02.2020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B785431-355B-4111-95D4-E0A01A8EE29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8078D8-7DAB-4773-9E2E-DD89BDE2EBF9}" type="datetimeFigureOut">
              <a:rPr lang="ru-RU" smtClean="0"/>
              <a:t>11.02.2020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785431-355B-4111-95D4-E0A01A8EE29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8078D8-7DAB-4773-9E2E-DD89BDE2EBF9}" type="datetimeFigureOut">
              <a:rPr lang="ru-RU" smtClean="0"/>
              <a:t>11.02.2020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785431-355B-4111-95D4-E0A01A8EE296}"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78078D8-7DAB-4773-9E2E-DD89BDE2EBF9}" type="datetimeFigureOut">
              <a:rPr lang="ru-RU" smtClean="0"/>
              <a:t>11.02.2020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B785431-355B-4111-95D4-E0A01A8EE29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slide" Target="slide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dirty="0" smtClean="0"/>
              <a:t>Lesson 6</a:t>
            </a:r>
            <a:endParaRPr lang="ru-RU" dirty="0"/>
          </a:p>
        </p:txBody>
      </p:sp>
      <p:sp>
        <p:nvSpPr>
          <p:cNvPr id="2" name="Заголовок 1"/>
          <p:cNvSpPr>
            <a:spLocks noGrp="1"/>
          </p:cNvSpPr>
          <p:nvPr>
            <p:ph type="ctrTitle"/>
          </p:nvPr>
        </p:nvSpPr>
        <p:spPr/>
        <p:txBody>
          <a:bodyPr/>
          <a:lstStyle/>
          <a:p>
            <a:r>
              <a:rPr lang="en-US" u="sng" dirty="0">
                <a:effectLst/>
                <a:latin typeface="Times New Roman"/>
                <a:ea typeface="Calibri"/>
              </a:rPr>
              <a:t>High</a:t>
            </a:r>
            <a:r>
              <a:rPr lang="ru-RU" u="sng" dirty="0">
                <a:effectLst/>
                <a:latin typeface="Times New Roman"/>
                <a:ea typeface="Calibri"/>
              </a:rPr>
              <a:t>-</a:t>
            </a:r>
            <a:r>
              <a:rPr lang="en-US" u="sng" dirty="0">
                <a:effectLst/>
                <a:latin typeface="Times New Roman"/>
                <a:ea typeface="Calibri"/>
              </a:rPr>
              <a:t>tech teens</a:t>
            </a:r>
            <a:r>
              <a:rPr lang="ru-RU" u="sng" dirty="0">
                <a:effectLst/>
                <a:latin typeface="Times New Roman"/>
                <a:ea typeface="Calibri"/>
              </a:rPr>
              <a:t>. </a:t>
            </a:r>
            <a:r>
              <a:rPr lang="en-US" u="sng" dirty="0">
                <a:effectLst/>
                <a:latin typeface="Times New Roman"/>
                <a:ea typeface="Calibri"/>
              </a:rPr>
              <a:t>Gadgets</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04664"/>
            <a:ext cx="4876800" cy="2343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710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p:txBody>
          <a:bodyPr/>
          <a:lstStyle/>
          <a:p>
            <a:pPr marL="683895" algn="just">
              <a:lnSpc>
                <a:spcPct val="115000"/>
              </a:lnSpc>
              <a:spcAft>
                <a:spcPts val="0"/>
              </a:spcAft>
            </a:pPr>
            <a:r>
              <a:rPr lang="en-US" dirty="0">
                <a:latin typeface="Times New Roman"/>
                <a:ea typeface="Calibri"/>
                <a:cs typeface="Times New Roman"/>
              </a:rPr>
              <a:t>How do British teenagers get their gadgets? Listen to find out.</a:t>
            </a:r>
            <a:endParaRPr lang="ru-RU" sz="1400" dirty="0">
              <a:latin typeface="Calibri"/>
              <a:ea typeface="Calibri"/>
              <a:cs typeface="Times New Roman"/>
            </a:endParaRPr>
          </a:p>
          <a:p>
            <a:endParaRPr lang="ru-RU" dirty="0"/>
          </a:p>
        </p:txBody>
      </p:sp>
      <p:sp>
        <p:nvSpPr>
          <p:cNvPr id="5" name="Объект 4"/>
          <p:cNvSpPr>
            <a:spLocks noGrp="1"/>
          </p:cNvSpPr>
          <p:nvPr>
            <p:ph sz="quarter" idx="4"/>
          </p:nvPr>
        </p:nvSpPr>
        <p:spPr/>
        <p:txBody>
          <a:bodyPr/>
          <a:lstStyle/>
          <a:p>
            <a:pPr algn="just">
              <a:lnSpc>
                <a:spcPct val="150000"/>
              </a:lnSpc>
              <a:spcAft>
                <a:spcPts val="800"/>
              </a:spcAft>
            </a:pPr>
            <a:r>
              <a:rPr lang="en-US" i="1" dirty="0">
                <a:solidFill>
                  <a:srgbClr val="000000"/>
                </a:solidFill>
                <a:latin typeface="Times New Roman"/>
                <a:ea typeface="Calibri"/>
                <a:cs typeface="Times New Roman"/>
              </a:rPr>
              <a:t>They get them as presents, save pocket money or earn by working.</a:t>
            </a:r>
            <a:endParaRPr lang="ru-RU" sz="1400" dirty="0">
              <a:latin typeface="Calibri"/>
              <a:ea typeface="Calibri"/>
              <a:cs typeface="Times New Roman"/>
            </a:endParaRPr>
          </a:p>
          <a:p>
            <a:endParaRPr lang="ru-RU" dirty="0"/>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737870" cy="737870"/>
          </a:xfrm>
          <a:prstGeom prst="rect">
            <a:avLst/>
          </a:prstGeom>
          <a:no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7016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056620"/>
            <a:ext cx="6435080" cy="3217540"/>
          </a:xfrm>
          <a:prstGeom prst="rect">
            <a:avLst/>
          </a:prstGeom>
          <a:noFill/>
          <a:ln w="2857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942" y="256554"/>
            <a:ext cx="1080120" cy="74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75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7810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601" y="216086"/>
            <a:ext cx="5926137"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5900"/>
          <a:stretch/>
        </p:blipFill>
        <p:spPr bwMode="auto">
          <a:xfrm>
            <a:off x="218804" y="1410482"/>
            <a:ext cx="5201125" cy="482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10335"/>
          <a:stretch/>
        </p:blipFill>
        <p:spPr bwMode="auto">
          <a:xfrm>
            <a:off x="5364088" y="1422586"/>
            <a:ext cx="3674077" cy="21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599755" y="4221088"/>
            <a:ext cx="3220717" cy="1555619"/>
          </a:xfrm>
          <a:prstGeom prst="rect">
            <a:avLst/>
          </a:prstGeom>
        </p:spPr>
        <p:txBody>
          <a:bodyPr wrap="square">
            <a:spAutoFit/>
          </a:bodyPr>
          <a:lstStyle/>
          <a:p>
            <a:pPr marL="342900" indent="-342900" algn="just">
              <a:lnSpc>
                <a:spcPct val="150000"/>
              </a:lnSpc>
              <a:spcAft>
                <a:spcPts val="800"/>
              </a:spcAft>
              <a:buAutoNum type="arabicPeriod"/>
            </a:pPr>
            <a:r>
              <a:rPr lang="en-US" sz="1400" i="1" dirty="0" smtClean="0">
                <a:solidFill>
                  <a:srgbClr val="000000"/>
                </a:solidFill>
                <a:effectLst/>
                <a:latin typeface="Times New Roman"/>
                <a:ea typeface="Calibri"/>
                <a:cs typeface="Times New Roman"/>
              </a:rPr>
              <a:t>50% of teenagers own a DVD player. </a:t>
            </a:r>
          </a:p>
          <a:p>
            <a:pPr marL="342900" indent="-342900" algn="just">
              <a:lnSpc>
                <a:spcPct val="150000"/>
              </a:lnSpc>
              <a:spcAft>
                <a:spcPts val="800"/>
              </a:spcAft>
              <a:buAutoNum type="arabicPeriod"/>
            </a:pPr>
            <a:r>
              <a:rPr lang="en-US" sz="1400" i="1" dirty="0" smtClean="0">
                <a:solidFill>
                  <a:srgbClr val="000000"/>
                </a:solidFill>
                <a:effectLst/>
                <a:latin typeface="Times New Roman"/>
                <a:ea typeface="Calibri"/>
                <a:cs typeface="Times New Roman"/>
              </a:rPr>
              <a:t>2. 30% of teens own an MP3 player and a PC. </a:t>
            </a:r>
          </a:p>
          <a:p>
            <a:pPr marL="342900" indent="-342900" algn="just">
              <a:lnSpc>
                <a:spcPct val="150000"/>
              </a:lnSpc>
              <a:spcAft>
                <a:spcPts val="800"/>
              </a:spcAft>
              <a:buAutoNum type="arabicPeriod"/>
            </a:pPr>
            <a:r>
              <a:rPr lang="en-US" sz="1400" i="1" dirty="0" smtClean="0">
                <a:solidFill>
                  <a:srgbClr val="000000"/>
                </a:solidFill>
                <a:effectLst/>
                <a:latin typeface="Times New Roman"/>
                <a:ea typeface="Calibri"/>
                <a:cs typeface="Times New Roman"/>
              </a:rPr>
              <a:t>3. 20% of teenagers own a digital TV.</a:t>
            </a:r>
            <a:endParaRPr lang="ru-RU" sz="1400" dirty="0">
              <a:effectLst/>
              <a:latin typeface="Calibri"/>
              <a:ea typeface="Calibri"/>
              <a:cs typeface="Times New Roman"/>
            </a:endParaRPr>
          </a:p>
        </p:txBody>
      </p:sp>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8791" y="3640707"/>
            <a:ext cx="887592" cy="60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14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Study the vocabulary</a:t>
            </a:r>
            <a:endParaRPr lang="ru-RU" dirty="0"/>
          </a:p>
        </p:txBody>
      </p:sp>
      <p:sp>
        <p:nvSpPr>
          <p:cNvPr id="3" name="Объект 2"/>
          <p:cNvSpPr>
            <a:spLocks noGrp="1"/>
          </p:cNvSpPr>
          <p:nvPr>
            <p:ph idx="1"/>
          </p:nvPr>
        </p:nvSpPr>
        <p:spPr/>
        <p:txBody>
          <a:bodyPr/>
          <a:lstStyle/>
          <a:p>
            <a:r>
              <a:rPr lang="en-GB" dirty="0"/>
              <a:t>Equipment- </a:t>
            </a:r>
            <a:r>
              <a:rPr lang="ru-RU" dirty="0" err="1"/>
              <a:t>обладнання</a:t>
            </a:r>
            <a:endParaRPr lang="ru-RU" dirty="0"/>
          </a:p>
          <a:p>
            <a:r>
              <a:rPr lang="en-GB" dirty="0"/>
              <a:t>board games- </a:t>
            </a:r>
            <a:r>
              <a:rPr lang="ru-RU" dirty="0" err="1"/>
              <a:t>настільні</a:t>
            </a:r>
            <a:r>
              <a:rPr lang="ru-RU" dirty="0"/>
              <a:t> </a:t>
            </a:r>
            <a:r>
              <a:rPr lang="ru-RU" dirty="0" err="1"/>
              <a:t>ігри</a:t>
            </a:r>
            <a:endParaRPr lang="ru-RU" dirty="0"/>
          </a:p>
          <a:p>
            <a:r>
              <a:rPr lang="en-GB" dirty="0"/>
              <a:t>traditional- </a:t>
            </a:r>
            <a:r>
              <a:rPr lang="ru-RU" dirty="0" err="1"/>
              <a:t>традиційний</a:t>
            </a:r>
            <a:endParaRPr lang="ru-RU" dirty="0"/>
          </a:p>
          <a:p>
            <a:r>
              <a:rPr lang="en-GB" dirty="0"/>
              <a:t>innovations- </a:t>
            </a:r>
            <a:r>
              <a:rPr lang="ru-RU" dirty="0" err="1"/>
              <a:t>інновації</a:t>
            </a:r>
            <a:endParaRPr lang="ru-RU" dirty="0"/>
          </a:p>
          <a:p>
            <a:r>
              <a:rPr lang="en-GB" dirty="0"/>
              <a:t>survey - </a:t>
            </a:r>
            <a:r>
              <a:rPr lang="ru-RU" dirty="0" err="1"/>
              <a:t>дослідження</a:t>
            </a:r>
            <a:endParaRPr lang="ru-RU" dirty="0"/>
          </a:p>
          <a:p>
            <a:r>
              <a:rPr lang="en-GB" dirty="0"/>
              <a:t>worth - </a:t>
            </a:r>
            <a:r>
              <a:rPr lang="ru-RU" dirty="0" err="1"/>
              <a:t>вартий</a:t>
            </a:r>
            <a:endParaRPr lang="ru-RU" dirty="0"/>
          </a:p>
          <a:p>
            <a:r>
              <a:rPr lang="en-GB" dirty="0"/>
              <a:t>goldmine – </a:t>
            </a:r>
            <a:r>
              <a:rPr lang="ru-RU" dirty="0"/>
              <a:t>золота жила</a:t>
            </a:r>
          </a:p>
          <a:p>
            <a:r>
              <a:rPr lang="en-GB" dirty="0"/>
              <a:t>fair - </a:t>
            </a:r>
            <a:r>
              <a:rPr lang="ru-RU" dirty="0" err="1"/>
              <a:t>справедливий</a:t>
            </a:r>
            <a:endParaRPr lang="ru-RU" dirty="0"/>
          </a:p>
          <a:p>
            <a:r>
              <a:rPr lang="en-GB" dirty="0"/>
              <a:t>value – </a:t>
            </a:r>
            <a:r>
              <a:rPr lang="ru-RU" dirty="0" err="1"/>
              <a:t>цінність</a:t>
            </a:r>
            <a:endParaRPr lang="ru-RU" dirty="0"/>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8905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501008"/>
            <a:ext cx="288032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48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35406" y="1268166"/>
            <a:ext cx="4263475" cy="3993624"/>
          </a:xfrm>
        </p:spPr>
        <p:txBody>
          <a:bodyPr>
            <a:normAutofit fontScale="77500" lnSpcReduction="20000"/>
          </a:bodyPr>
          <a:lstStyle/>
          <a:p>
            <a:pPr algn="just">
              <a:lnSpc>
                <a:spcPct val="150000"/>
              </a:lnSpc>
            </a:pPr>
            <a:r>
              <a:rPr lang="en-US" sz="2300" i="1" dirty="0">
                <a:latin typeface="Times New Roman"/>
                <a:ea typeface="Calibri"/>
              </a:rPr>
              <a:t>Half of British teenagers have got a hi-fi. </a:t>
            </a:r>
            <a:endParaRPr lang="en-US" sz="2300" i="1" dirty="0" smtClean="0">
              <a:latin typeface="Times New Roman"/>
              <a:ea typeface="Calibri"/>
            </a:endParaRPr>
          </a:p>
          <a:p>
            <a:pPr algn="just">
              <a:lnSpc>
                <a:spcPct val="150000"/>
              </a:lnSpc>
            </a:pPr>
            <a:r>
              <a:rPr lang="en-US" sz="2300" i="1" dirty="0" smtClean="0">
                <a:latin typeface="Times New Roman"/>
                <a:ea typeface="Calibri"/>
              </a:rPr>
              <a:t>30</a:t>
            </a:r>
            <a:r>
              <a:rPr lang="en-US" sz="2300" i="1" dirty="0">
                <a:latin typeface="Times New Roman"/>
                <a:ea typeface="Calibri"/>
              </a:rPr>
              <a:t>% of teenagers have got a PC and an MP3 player. </a:t>
            </a:r>
            <a:endParaRPr lang="en-US" sz="2300" i="1" dirty="0" smtClean="0">
              <a:latin typeface="Times New Roman"/>
              <a:ea typeface="Calibri"/>
            </a:endParaRPr>
          </a:p>
          <a:p>
            <a:pPr algn="just">
              <a:lnSpc>
                <a:spcPct val="150000"/>
              </a:lnSpc>
            </a:pPr>
            <a:r>
              <a:rPr lang="en-US" sz="2300" i="1" dirty="0" smtClean="0">
                <a:latin typeface="Times New Roman"/>
                <a:ea typeface="Calibri"/>
              </a:rPr>
              <a:t>20</a:t>
            </a:r>
            <a:r>
              <a:rPr lang="en-US" sz="2300" i="1" dirty="0">
                <a:latin typeface="Times New Roman"/>
                <a:ea typeface="Calibri"/>
              </a:rPr>
              <a:t>% of teenagers have got a digital TV. </a:t>
            </a:r>
            <a:endParaRPr lang="en-US" sz="2300" i="1" dirty="0" smtClean="0">
              <a:latin typeface="Times New Roman"/>
              <a:ea typeface="Calibri"/>
            </a:endParaRPr>
          </a:p>
          <a:p>
            <a:pPr algn="just">
              <a:lnSpc>
                <a:spcPct val="150000"/>
              </a:lnSpc>
            </a:pPr>
            <a:r>
              <a:rPr lang="en-US" sz="2300" i="1" dirty="0" smtClean="0">
                <a:latin typeface="Times New Roman"/>
                <a:ea typeface="Calibri"/>
              </a:rPr>
              <a:t>50</a:t>
            </a:r>
            <a:r>
              <a:rPr lang="en-US" sz="2300" i="1" dirty="0">
                <a:latin typeface="Times New Roman"/>
                <a:ea typeface="Calibri"/>
              </a:rPr>
              <a:t>% of teenagers have got a DVD player. </a:t>
            </a:r>
            <a:endParaRPr lang="en-US" sz="2300" i="1" dirty="0" smtClean="0">
              <a:latin typeface="Times New Roman"/>
              <a:ea typeface="Calibri"/>
            </a:endParaRPr>
          </a:p>
          <a:p>
            <a:pPr algn="just">
              <a:lnSpc>
                <a:spcPct val="150000"/>
              </a:lnSpc>
            </a:pPr>
            <a:r>
              <a:rPr lang="en-US" sz="2300" i="1" dirty="0" smtClean="0">
                <a:latin typeface="Times New Roman"/>
                <a:ea typeface="Calibri"/>
              </a:rPr>
              <a:t>I </a:t>
            </a:r>
            <a:r>
              <a:rPr lang="en-US" sz="2300" i="1" dirty="0">
                <a:latin typeface="Times New Roman"/>
                <a:ea typeface="Calibri"/>
              </a:rPr>
              <a:t>have got an MP3 player, a PC and a digital TV.</a:t>
            </a:r>
            <a:endParaRPr lang="ru-RU" sz="2300" dirty="0"/>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25144"/>
            <a:ext cx="7810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399303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364" y="116632"/>
            <a:ext cx="1048263"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907704" y="4408368"/>
            <a:ext cx="6840760" cy="1338828"/>
          </a:xfrm>
          <a:prstGeom prst="rect">
            <a:avLst/>
          </a:prstGeom>
        </p:spPr>
        <p:txBody>
          <a:bodyPr wrap="square">
            <a:spAutoFit/>
          </a:bodyPr>
          <a:lstStyle/>
          <a:p>
            <a:pPr>
              <a:lnSpc>
                <a:spcPct val="150000"/>
              </a:lnSpc>
            </a:pPr>
            <a:r>
              <a:rPr lang="en-US" dirty="0" smtClean="0">
                <a:solidFill>
                  <a:srgbClr val="C00000"/>
                </a:solidFill>
                <a:effectLst/>
                <a:latin typeface="Times New Roman"/>
              </a:rPr>
              <a:t>Use the graph </a:t>
            </a:r>
            <a:r>
              <a:rPr lang="en-US" dirty="0" smtClean="0">
                <a:effectLst/>
                <a:latin typeface="Times New Roman"/>
              </a:rPr>
              <a:t>to tell the class what high-tech gadgets British teenagers have. Write the sentences in your copybook as in the example. Use </a:t>
            </a:r>
            <a:r>
              <a:rPr lang="en-US" dirty="0" smtClean="0">
                <a:solidFill>
                  <a:srgbClr val="C00000"/>
                </a:solidFill>
                <a:effectLst/>
                <a:latin typeface="Times New Roman"/>
                <a:hlinkClick r:id="rId5" action="ppaction://hlinksldjump"/>
              </a:rPr>
              <a:t>have/has got</a:t>
            </a:r>
            <a:r>
              <a:rPr lang="en-US" dirty="0" smtClean="0">
                <a:effectLst/>
                <a:latin typeface="Times New Roman"/>
              </a:rPr>
              <a:t>. Which of them do you own?</a:t>
            </a:r>
            <a:endParaRPr lang="ru-RU" dirty="0">
              <a:effectLst/>
            </a:endParaRPr>
          </a:p>
        </p:txBody>
      </p:sp>
    </p:spTree>
    <p:extLst>
      <p:ext uri="{BB962C8B-B14F-4D97-AF65-F5344CB8AC3E}">
        <p14:creationId xmlns:p14="http://schemas.microsoft.com/office/powerpoint/2010/main" val="249495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19043958"/>
              </p:ext>
            </p:extLst>
          </p:nvPr>
        </p:nvGraphicFramePr>
        <p:xfrm>
          <a:off x="1763688" y="731838"/>
          <a:ext cx="5832647" cy="5577481"/>
        </p:xfrm>
        <a:graphic>
          <a:graphicData uri="http://schemas.openxmlformats.org/drawingml/2006/table">
            <a:tbl>
              <a:tblPr firstRow="1" firstCol="1" bandRow="1"/>
              <a:tblGrid>
                <a:gridCol w="1380374"/>
                <a:gridCol w="1429432"/>
                <a:gridCol w="1522173"/>
                <a:gridCol w="1500668"/>
              </a:tblGrid>
              <a:tr h="1487327">
                <a:tc gridSpan="4">
                  <a:txBody>
                    <a:bodyPr/>
                    <a:lstStyle/>
                    <a:p>
                      <a:pPr algn="ctr">
                        <a:lnSpc>
                          <a:spcPct val="150000"/>
                        </a:lnSpc>
                        <a:spcAft>
                          <a:spcPts val="0"/>
                        </a:spcAft>
                      </a:pPr>
                      <a:r>
                        <a:rPr lang="uk-UA" sz="1800" b="1" dirty="0">
                          <a:solidFill>
                            <a:srgbClr val="C00000"/>
                          </a:solidFill>
                          <a:effectLst/>
                          <a:latin typeface="Times New Roman"/>
                          <a:ea typeface="Calibri"/>
                        </a:rPr>
                        <a:t>Дієслово </a:t>
                      </a:r>
                      <a:r>
                        <a:rPr lang="en-US" sz="1800" b="1" dirty="0">
                          <a:solidFill>
                            <a:srgbClr val="C00000"/>
                          </a:solidFill>
                          <a:effectLst/>
                          <a:latin typeface="Times New Roman"/>
                          <a:ea typeface="Calibri"/>
                        </a:rPr>
                        <a:t>Have got</a:t>
                      </a:r>
                      <a:endParaRPr lang="ru-RU" sz="1800" dirty="0">
                        <a:effectLst/>
                        <a:latin typeface="Calibri"/>
                      </a:endParaRPr>
                    </a:p>
                    <a:p>
                      <a:pPr>
                        <a:spcAft>
                          <a:spcPts val="0"/>
                        </a:spcAft>
                      </a:pPr>
                      <a:r>
                        <a:rPr lang="uk-UA" sz="1400" dirty="0">
                          <a:solidFill>
                            <a:srgbClr val="000000"/>
                          </a:solidFill>
                          <a:effectLst/>
                          <a:latin typeface="Times New Roman"/>
                          <a:ea typeface="Calibri"/>
                        </a:rPr>
                        <a:t>Дієслово </a:t>
                      </a:r>
                      <a:r>
                        <a:rPr lang="en-US" sz="1400" dirty="0">
                          <a:solidFill>
                            <a:srgbClr val="000000"/>
                          </a:solidFill>
                          <a:effectLst/>
                          <a:latin typeface="Times New Roman"/>
                          <a:ea typeface="Calibri"/>
                        </a:rPr>
                        <a:t>have/has got </a:t>
                      </a:r>
                      <a:r>
                        <a:rPr lang="uk-UA" sz="1400" dirty="0">
                          <a:solidFill>
                            <a:srgbClr val="000000"/>
                          </a:solidFill>
                          <a:effectLst/>
                          <a:latin typeface="Times New Roman"/>
                          <a:ea typeface="Calibri"/>
                        </a:rPr>
                        <a:t>вживається для вираження володіння чимось або кимось.</a:t>
                      </a:r>
                      <a:endParaRPr lang="ru-RU" sz="1400" dirty="0">
                        <a:effectLst/>
                        <a:latin typeface="Calibri"/>
                      </a:endParaRPr>
                    </a:p>
                    <a:p>
                      <a:pPr>
                        <a:spcAft>
                          <a:spcPts val="0"/>
                        </a:spcAft>
                      </a:pPr>
                      <a:r>
                        <a:rPr lang="en-US" sz="1400" dirty="0">
                          <a:solidFill>
                            <a:srgbClr val="000000"/>
                          </a:solidFill>
                          <a:effectLst/>
                          <a:latin typeface="Times New Roman"/>
                          <a:ea typeface="Calibri"/>
                        </a:rPr>
                        <a:t>Have got/ haven’t got/ Have … got?</a:t>
                      </a:r>
                      <a:endParaRPr lang="ru-RU" sz="1400" dirty="0">
                        <a:effectLst/>
                        <a:latin typeface="Calibri"/>
                      </a:endParaRPr>
                    </a:p>
                    <a:p>
                      <a:pPr>
                        <a:lnSpc>
                          <a:spcPct val="150000"/>
                        </a:lnSpc>
                        <a:spcAft>
                          <a:spcPts val="0"/>
                        </a:spcAft>
                      </a:pPr>
                      <a:r>
                        <a:rPr lang="uk-UA" sz="1000" b="1" dirty="0">
                          <a:solidFill>
                            <a:srgbClr val="000000"/>
                          </a:solidFill>
                          <a:effectLst/>
                          <a:latin typeface="Times New Roman"/>
                          <a:ea typeface="Calibri"/>
                        </a:rPr>
                        <a:t> </a:t>
                      </a:r>
                      <a:endParaRPr lang="ru-RU" sz="800" dirty="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832">
                <a:tc gridSpan="2">
                  <a:txBody>
                    <a:bodyPr/>
                    <a:lstStyle/>
                    <a:p>
                      <a:pPr algn="ctr">
                        <a:lnSpc>
                          <a:spcPct val="150000"/>
                        </a:lnSpc>
                        <a:spcAft>
                          <a:spcPts val="0"/>
                        </a:spcAft>
                      </a:pPr>
                      <a:r>
                        <a:rPr lang="ru-RU" sz="1400" b="1" dirty="0" err="1">
                          <a:solidFill>
                            <a:srgbClr val="4F6228"/>
                          </a:solidFill>
                          <a:effectLst/>
                          <a:latin typeface="Times New Roman"/>
                          <a:ea typeface="Calibri"/>
                        </a:rPr>
                        <a:t>Ствердження</a:t>
                      </a:r>
                      <a:endParaRPr lang="ru-RU" sz="1400" dirty="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50000"/>
                        </a:lnSpc>
                        <a:spcAft>
                          <a:spcPts val="0"/>
                        </a:spcAft>
                      </a:pPr>
                      <a:r>
                        <a:rPr lang="ru-RU" sz="1400" b="1">
                          <a:solidFill>
                            <a:srgbClr val="4F6228"/>
                          </a:solidFill>
                          <a:effectLst/>
                          <a:latin typeface="Times New Roman"/>
                          <a:ea typeface="Calibri"/>
                        </a:rPr>
                        <a:t>Заперечення</a:t>
                      </a:r>
                      <a:endParaRPr lang="ru-RU" sz="140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735217">
                <a:tc>
                  <a:txBody>
                    <a:bodyPr/>
                    <a:lstStyle/>
                    <a:p>
                      <a:pPr algn="just">
                        <a:spcAft>
                          <a:spcPts val="0"/>
                        </a:spcAft>
                      </a:pPr>
                      <a:r>
                        <a:rPr lang="en-US" sz="1400" dirty="0">
                          <a:solidFill>
                            <a:srgbClr val="000000"/>
                          </a:solidFill>
                          <a:effectLst/>
                          <a:latin typeface="Times New Roman"/>
                          <a:ea typeface="Calibri"/>
                        </a:rPr>
                        <a:t>I have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We have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You have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He has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She has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It has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They have got</a:t>
                      </a:r>
                      <a:endParaRPr lang="ru-RU" sz="1400" dirty="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solidFill>
                            <a:srgbClr val="000000"/>
                          </a:solidFill>
                          <a:effectLst/>
                          <a:latin typeface="Times New Roman"/>
                          <a:ea typeface="Calibri"/>
                        </a:rPr>
                        <a:t>I’ve got</a:t>
                      </a:r>
                      <a:endParaRPr lang="ru-RU" sz="1400" dirty="0">
                        <a:effectLst/>
                        <a:latin typeface="Calibri"/>
                      </a:endParaRPr>
                    </a:p>
                    <a:p>
                      <a:pPr algn="just">
                        <a:spcAft>
                          <a:spcPts val="0"/>
                        </a:spcAft>
                      </a:pPr>
                      <a:r>
                        <a:rPr lang="en-US" sz="1400" dirty="0" err="1">
                          <a:solidFill>
                            <a:srgbClr val="000000"/>
                          </a:solidFill>
                          <a:effectLst/>
                          <a:latin typeface="Times New Roman"/>
                          <a:ea typeface="Calibri"/>
                        </a:rPr>
                        <a:t>WE’ve</a:t>
                      </a:r>
                      <a:r>
                        <a:rPr lang="en-US" sz="1400" dirty="0">
                          <a:solidFill>
                            <a:srgbClr val="000000"/>
                          </a:solidFill>
                          <a:effectLst/>
                          <a:latin typeface="Times New Roman"/>
                          <a:ea typeface="Calibri"/>
                        </a:rPr>
                        <a: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You’ve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He’s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She’s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It’s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They’ve got</a:t>
                      </a:r>
                      <a:endParaRPr lang="ru-RU" sz="1400" dirty="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solidFill>
                            <a:srgbClr val="000000"/>
                          </a:solidFill>
                          <a:effectLst/>
                          <a:latin typeface="Times New Roman"/>
                          <a:ea typeface="Calibri"/>
                        </a:rPr>
                        <a:t>I have not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We have not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You have not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He has not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She has not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It has not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They have not got</a:t>
                      </a:r>
                      <a:endParaRPr lang="ru-RU" sz="1400" dirty="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solidFill>
                            <a:srgbClr val="000000"/>
                          </a:solidFill>
                          <a:effectLst/>
                          <a:latin typeface="Times New Roman"/>
                          <a:ea typeface="Calibri"/>
                        </a:rPr>
                        <a:t>I haven’t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We haven’t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You haven’t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He hasn’t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She hasn’t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It hasn’t got</a:t>
                      </a:r>
                      <a:endParaRPr lang="ru-RU" sz="1400" dirty="0">
                        <a:effectLst/>
                        <a:latin typeface="Calibri"/>
                      </a:endParaRPr>
                    </a:p>
                    <a:p>
                      <a:pPr algn="just">
                        <a:spcAft>
                          <a:spcPts val="0"/>
                        </a:spcAft>
                      </a:pPr>
                      <a:r>
                        <a:rPr lang="en-US" sz="1400" dirty="0">
                          <a:solidFill>
                            <a:srgbClr val="000000"/>
                          </a:solidFill>
                          <a:effectLst/>
                          <a:latin typeface="Times New Roman"/>
                          <a:ea typeface="Calibri"/>
                        </a:rPr>
                        <a:t>They haven’t got</a:t>
                      </a:r>
                      <a:endParaRPr lang="ru-RU" sz="1400" dirty="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888">
                <a:tc gridSpan="2">
                  <a:txBody>
                    <a:bodyPr/>
                    <a:lstStyle/>
                    <a:p>
                      <a:pPr algn="ctr">
                        <a:spcAft>
                          <a:spcPts val="0"/>
                        </a:spcAft>
                      </a:pPr>
                      <a:r>
                        <a:rPr lang="uk-UA" sz="1400" b="1">
                          <a:solidFill>
                            <a:srgbClr val="4F6228"/>
                          </a:solidFill>
                          <a:effectLst/>
                          <a:latin typeface="Times New Roman"/>
                          <a:ea typeface="Calibri"/>
                        </a:rPr>
                        <a:t>Запитання</a:t>
                      </a:r>
                      <a:endParaRPr lang="ru-RU" sz="140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400" b="1" dirty="0">
                          <a:solidFill>
                            <a:srgbClr val="4F6228"/>
                          </a:solidFill>
                          <a:effectLst/>
                          <a:latin typeface="Times New Roman"/>
                          <a:ea typeface="Calibri"/>
                        </a:rPr>
                        <a:t>Коротка відповідь</a:t>
                      </a:r>
                      <a:endParaRPr lang="ru-RU" sz="1400" dirty="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735217">
                <a:tc gridSpan="2">
                  <a:txBody>
                    <a:bodyPr/>
                    <a:lstStyle/>
                    <a:p>
                      <a:pPr algn="just">
                        <a:spcAft>
                          <a:spcPts val="0"/>
                        </a:spcAft>
                      </a:pPr>
                      <a:r>
                        <a:rPr lang="en-US" sz="1400" dirty="0">
                          <a:effectLst/>
                          <a:latin typeface="Times New Roman"/>
                          <a:ea typeface="Calibri"/>
                        </a:rPr>
                        <a:t>Have I got..?</a:t>
                      </a:r>
                      <a:endParaRPr lang="ru-RU" sz="1400" dirty="0">
                        <a:effectLst/>
                        <a:latin typeface="Calibri"/>
                      </a:endParaRPr>
                    </a:p>
                    <a:p>
                      <a:pPr algn="just">
                        <a:spcAft>
                          <a:spcPts val="0"/>
                        </a:spcAft>
                      </a:pPr>
                      <a:r>
                        <a:rPr lang="en-US" sz="1400" dirty="0">
                          <a:effectLst/>
                          <a:latin typeface="Times New Roman"/>
                          <a:ea typeface="Calibri"/>
                        </a:rPr>
                        <a:t>Have we got..?</a:t>
                      </a:r>
                      <a:endParaRPr lang="ru-RU" sz="1400" dirty="0">
                        <a:effectLst/>
                        <a:latin typeface="Calibri"/>
                      </a:endParaRPr>
                    </a:p>
                    <a:p>
                      <a:pPr algn="just">
                        <a:spcAft>
                          <a:spcPts val="0"/>
                        </a:spcAft>
                      </a:pPr>
                      <a:r>
                        <a:rPr lang="en-US" sz="1400" dirty="0">
                          <a:effectLst/>
                          <a:latin typeface="Times New Roman"/>
                          <a:ea typeface="Calibri"/>
                        </a:rPr>
                        <a:t>Have you got..?</a:t>
                      </a:r>
                      <a:endParaRPr lang="ru-RU" sz="1400" dirty="0">
                        <a:effectLst/>
                        <a:latin typeface="Calibri"/>
                      </a:endParaRPr>
                    </a:p>
                    <a:p>
                      <a:pPr algn="just">
                        <a:spcAft>
                          <a:spcPts val="0"/>
                        </a:spcAft>
                      </a:pPr>
                      <a:r>
                        <a:rPr lang="en-US" sz="1400" dirty="0">
                          <a:effectLst/>
                          <a:latin typeface="Times New Roman"/>
                          <a:ea typeface="Calibri"/>
                        </a:rPr>
                        <a:t>Has he got..?</a:t>
                      </a:r>
                      <a:endParaRPr lang="ru-RU" sz="1400" dirty="0">
                        <a:effectLst/>
                        <a:latin typeface="Calibri"/>
                      </a:endParaRPr>
                    </a:p>
                    <a:p>
                      <a:pPr algn="just">
                        <a:spcAft>
                          <a:spcPts val="0"/>
                        </a:spcAft>
                      </a:pPr>
                      <a:r>
                        <a:rPr lang="en-US" sz="1400" dirty="0">
                          <a:effectLst/>
                          <a:latin typeface="Times New Roman"/>
                          <a:ea typeface="Calibri"/>
                        </a:rPr>
                        <a:t>Has she got..?</a:t>
                      </a:r>
                      <a:endParaRPr lang="ru-RU" sz="1400" dirty="0">
                        <a:effectLst/>
                        <a:latin typeface="Calibri"/>
                      </a:endParaRPr>
                    </a:p>
                    <a:p>
                      <a:pPr algn="just">
                        <a:spcAft>
                          <a:spcPts val="0"/>
                        </a:spcAft>
                      </a:pPr>
                      <a:r>
                        <a:rPr lang="en-US" sz="1400" dirty="0">
                          <a:effectLst/>
                          <a:latin typeface="Times New Roman"/>
                          <a:ea typeface="Calibri"/>
                        </a:rPr>
                        <a:t>Has it got..?</a:t>
                      </a:r>
                      <a:endParaRPr lang="ru-RU" sz="1400" dirty="0">
                        <a:effectLst/>
                        <a:latin typeface="Calibri"/>
                      </a:endParaRPr>
                    </a:p>
                    <a:p>
                      <a:pPr algn="just">
                        <a:spcAft>
                          <a:spcPts val="0"/>
                        </a:spcAft>
                      </a:pPr>
                      <a:r>
                        <a:rPr lang="en-US" sz="1400" dirty="0">
                          <a:effectLst/>
                          <a:latin typeface="Times New Roman"/>
                          <a:ea typeface="Calibri"/>
                        </a:rPr>
                        <a:t>Have they got..?</a:t>
                      </a:r>
                      <a:endParaRPr lang="ru-RU" sz="1400" dirty="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just">
                        <a:spcAft>
                          <a:spcPts val="0"/>
                        </a:spcAft>
                      </a:pPr>
                      <a:r>
                        <a:rPr lang="en-US" sz="1400" dirty="0">
                          <a:effectLst/>
                          <a:latin typeface="Times New Roman"/>
                          <a:ea typeface="Calibri"/>
                        </a:rPr>
                        <a:t>Yes, I have. No, I haven’t.</a:t>
                      </a:r>
                      <a:endParaRPr lang="ru-RU" sz="1400" dirty="0">
                        <a:effectLst/>
                        <a:latin typeface="Calibri"/>
                      </a:endParaRPr>
                    </a:p>
                    <a:p>
                      <a:pPr algn="just">
                        <a:spcAft>
                          <a:spcPts val="0"/>
                        </a:spcAft>
                      </a:pPr>
                      <a:r>
                        <a:rPr lang="en-US" sz="1400" dirty="0">
                          <a:effectLst/>
                          <a:latin typeface="Times New Roman"/>
                          <a:ea typeface="Calibri"/>
                        </a:rPr>
                        <a:t>Yes, we have. No, we haven’t.</a:t>
                      </a:r>
                      <a:endParaRPr lang="ru-RU" sz="1400" dirty="0">
                        <a:effectLst/>
                        <a:latin typeface="Calibri"/>
                      </a:endParaRPr>
                    </a:p>
                    <a:p>
                      <a:pPr algn="just">
                        <a:spcAft>
                          <a:spcPts val="0"/>
                        </a:spcAft>
                      </a:pPr>
                      <a:r>
                        <a:rPr lang="en-US" sz="1400" dirty="0">
                          <a:effectLst/>
                          <a:latin typeface="Times New Roman"/>
                          <a:ea typeface="Calibri"/>
                        </a:rPr>
                        <a:t>Yes, you have. No, you haven’t.</a:t>
                      </a:r>
                      <a:endParaRPr lang="ru-RU" sz="1400" dirty="0">
                        <a:effectLst/>
                        <a:latin typeface="Calibri"/>
                      </a:endParaRPr>
                    </a:p>
                    <a:p>
                      <a:pPr algn="just">
                        <a:spcAft>
                          <a:spcPts val="0"/>
                        </a:spcAft>
                      </a:pPr>
                      <a:r>
                        <a:rPr lang="en-US" sz="1400" dirty="0">
                          <a:effectLst/>
                          <a:latin typeface="Times New Roman"/>
                          <a:ea typeface="Calibri"/>
                        </a:rPr>
                        <a:t>Yes, he has. No, he hasn’t.</a:t>
                      </a:r>
                      <a:endParaRPr lang="ru-RU" sz="1400" dirty="0">
                        <a:effectLst/>
                        <a:latin typeface="Calibri"/>
                      </a:endParaRPr>
                    </a:p>
                    <a:p>
                      <a:pPr algn="just">
                        <a:spcAft>
                          <a:spcPts val="0"/>
                        </a:spcAft>
                      </a:pPr>
                      <a:r>
                        <a:rPr lang="en-US" sz="1400" dirty="0">
                          <a:effectLst/>
                          <a:latin typeface="Times New Roman"/>
                          <a:ea typeface="Calibri"/>
                        </a:rPr>
                        <a:t>Yes, she has. No, she hasn’t.</a:t>
                      </a:r>
                      <a:endParaRPr lang="ru-RU" sz="1400" dirty="0">
                        <a:effectLst/>
                        <a:latin typeface="Calibri"/>
                      </a:endParaRPr>
                    </a:p>
                    <a:p>
                      <a:pPr algn="just">
                        <a:spcAft>
                          <a:spcPts val="0"/>
                        </a:spcAft>
                      </a:pPr>
                      <a:r>
                        <a:rPr lang="en-US" sz="1400" dirty="0">
                          <a:effectLst/>
                          <a:latin typeface="Times New Roman"/>
                          <a:ea typeface="Calibri"/>
                        </a:rPr>
                        <a:t>Yes, it has. No, it hasn’t.</a:t>
                      </a:r>
                      <a:endParaRPr lang="ru-RU" sz="1400" dirty="0">
                        <a:effectLst/>
                        <a:latin typeface="Calibri"/>
                      </a:endParaRPr>
                    </a:p>
                    <a:p>
                      <a:pPr algn="just">
                        <a:spcAft>
                          <a:spcPts val="0"/>
                        </a:spcAft>
                      </a:pPr>
                      <a:r>
                        <a:rPr lang="en-US" sz="1400" dirty="0">
                          <a:effectLst/>
                          <a:latin typeface="Times New Roman"/>
                          <a:ea typeface="Calibri"/>
                        </a:rPr>
                        <a:t>Yes, they have. No, they haven’t.</a:t>
                      </a:r>
                      <a:endParaRPr lang="ru-RU" sz="1400" dirty="0">
                        <a:effectLst/>
                        <a:latin typeface="Calibri"/>
                      </a:endParaRPr>
                    </a:p>
                  </a:txBody>
                  <a:tcPr marL="49643" marR="49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1085279"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218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11890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 descr="http://mydoshkolnik.ru/wp-content/uploads/2019/09/img2.jpg"/>
          <p:cNvSpPr>
            <a:spLocks noChangeAspect="1" noChangeArrowheads="1"/>
          </p:cNvSpPr>
          <p:nvPr/>
        </p:nvSpPr>
        <p:spPr bwMode="auto">
          <a:xfrm>
            <a:off x="0" y="0"/>
            <a:ext cx="302260" cy="30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TEST YOURSELF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8903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TEST 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1763688" y="1364253"/>
            <a:ext cx="6534472" cy="646331"/>
          </a:xfrm>
          <a:prstGeom prst="rect">
            <a:avLst/>
          </a:prstGeom>
        </p:spPr>
        <p:txBody>
          <a:bodyPr wrap="square">
            <a:spAutoFit/>
          </a:bodyPr>
          <a:lstStyle/>
          <a:p>
            <a:r>
              <a:rPr lang="en-US" b="1" i="1" dirty="0" smtClean="0">
                <a:effectLst/>
                <a:latin typeface="Times New Roman"/>
                <a:ea typeface="Calibri"/>
              </a:rPr>
              <a:t>Task 1.  Match the words to make phrases. Then match the phrases to the pictures. Which is not shown?</a:t>
            </a:r>
            <a:endParaRPr lang="ru-RU" dirty="0"/>
          </a:p>
        </p:txBody>
      </p:sp>
      <p:graphicFrame>
        <p:nvGraphicFramePr>
          <p:cNvPr id="10" name="Таблица 9"/>
          <p:cNvGraphicFramePr>
            <a:graphicFrameLocks noGrp="1"/>
          </p:cNvGraphicFramePr>
          <p:nvPr>
            <p:extLst>
              <p:ext uri="{D42A27DB-BD31-4B8C-83A1-F6EECF244321}">
                <p14:modId xmlns:p14="http://schemas.microsoft.com/office/powerpoint/2010/main" val="770652866"/>
              </p:ext>
            </p:extLst>
          </p:nvPr>
        </p:nvGraphicFramePr>
        <p:xfrm>
          <a:off x="918046" y="2348880"/>
          <a:ext cx="2501826" cy="1872210"/>
        </p:xfrm>
        <a:graphic>
          <a:graphicData uri="http://schemas.openxmlformats.org/drawingml/2006/table">
            <a:tbl>
              <a:tblPr firstRow="1" firstCol="1" bandRow="1"/>
              <a:tblGrid>
                <a:gridCol w="1072986"/>
                <a:gridCol w="1428840"/>
              </a:tblGrid>
              <a:tr h="374442">
                <a:tc>
                  <a:txBody>
                    <a:bodyPr/>
                    <a:lstStyle/>
                    <a:p>
                      <a:pPr>
                        <a:lnSpc>
                          <a:spcPct val="115000"/>
                        </a:lnSpc>
                        <a:spcAft>
                          <a:spcPts val="0"/>
                        </a:spcAft>
                      </a:pPr>
                      <a:r>
                        <a:rPr lang="en-US" sz="1400">
                          <a:effectLst/>
                          <a:latin typeface="Times New Roman"/>
                          <a:ea typeface="Calibri"/>
                          <a:cs typeface="Times New Roman"/>
                        </a:rPr>
                        <a:t>1 sports</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Times New Roman"/>
                          <a:ea typeface="Calibri"/>
                          <a:cs typeface="Times New Roman"/>
                        </a:rPr>
                        <a:t>a game</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nSpc>
                          <a:spcPct val="115000"/>
                        </a:lnSpc>
                        <a:spcAft>
                          <a:spcPts val="0"/>
                        </a:spcAft>
                      </a:pPr>
                      <a:r>
                        <a:rPr lang="en-US" sz="1400">
                          <a:effectLst/>
                          <a:latin typeface="Times New Roman"/>
                          <a:ea typeface="Calibri"/>
                          <a:cs typeface="Times New Roman"/>
                        </a:rPr>
                        <a:t>2 tape</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Times New Roman"/>
                          <a:ea typeface="Calibri"/>
                          <a:cs typeface="Times New Roman"/>
                        </a:rPr>
                        <a:t>b system</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nSpc>
                          <a:spcPct val="115000"/>
                        </a:lnSpc>
                        <a:spcAft>
                          <a:spcPts val="0"/>
                        </a:spcAft>
                      </a:pPr>
                      <a:r>
                        <a:rPr lang="en-US" sz="1400">
                          <a:effectLst/>
                          <a:latin typeface="Times New Roman"/>
                          <a:ea typeface="Calibri"/>
                          <a:cs typeface="Times New Roman"/>
                        </a:rPr>
                        <a:t>3 board</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Times New Roman"/>
                          <a:ea typeface="Calibri"/>
                          <a:cs typeface="Times New Roman"/>
                        </a:rPr>
                        <a:t>c equipment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nSpc>
                          <a:spcPct val="115000"/>
                        </a:lnSpc>
                        <a:spcAft>
                          <a:spcPts val="0"/>
                        </a:spcAft>
                      </a:pPr>
                      <a:r>
                        <a:rPr lang="en-US" sz="1400">
                          <a:effectLst/>
                          <a:latin typeface="Times New Roman"/>
                          <a:ea typeface="Calibri"/>
                          <a:cs typeface="Times New Roman"/>
                        </a:rPr>
                        <a:t>4 games</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Times New Roman"/>
                          <a:ea typeface="Calibri"/>
                          <a:cs typeface="Times New Roman"/>
                        </a:rPr>
                        <a:t>d console</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nSpc>
                          <a:spcPct val="115000"/>
                        </a:lnSpc>
                        <a:spcAft>
                          <a:spcPts val="0"/>
                        </a:spcAft>
                      </a:pPr>
                      <a:r>
                        <a:rPr lang="en-US" sz="1400" dirty="0">
                          <a:effectLst/>
                          <a:latin typeface="Times New Roman"/>
                          <a:ea typeface="Calibri"/>
                          <a:cs typeface="Times New Roman"/>
                        </a:rPr>
                        <a:t>5 hi-fi</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a:ea typeface="Calibri"/>
                          <a:cs typeface="Times New Roman"/>
                        </a:rPr>
                        <a:t>e recorder</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934" y="2368277"/>
            <a:ext cx="163353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334418"/>
            <a:ext cx="16637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007" y="3710476"/>
            <a:ext cx="153035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3717032"/>
            <a:ext cx="20970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Прямая соединительная линия 11"/>
          <p:cNvCxnSpPr/>
          <p:nvPr/>
        </p:nvCxnSpPr>
        <p:spPr>
          <a:xfrm>
            <a:off x="1619672" y="2492896"/>
            <a:ext cx="432048"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403648" y="2913583"/>
            <a:ext cx="648072" cy="1019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1512565" y="2492896"/>
            <a:ext cx="539155"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512565" y="3645024"/>
            <a:ext cx="539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1403648" y="2913583"/>
            <a:ext cx="648072" cy="1091481"/>
          </a:xfrm>
          <a:prstGeom prst="line">
            <a:avLst/>
          </a:prstGeom>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918167" y="4730934"/>
            <a:ext cx="1619033" cy="507831"/>
          </a:xfrm>
          <a:prstGeom prst="rect">
            <a:avLst/>
          </a:prstGeom>
        </p:spPr>
        <p:txBody>
          <a:bodyPr wrap="none">
            <a:spAutoFit/>
          </a:bodyPr>
          <a:lstStyle/>
          <a:p>
            <a:pPr algn="just">
              <a:lnSpc>
                <a:spcPct val="150000"/>
              </a:lnSpc>
              <a:spcAft>
                <a:spcPts val="0"/>
              </a:spcAft>
            </a:pPr>
            <a:r>
              <a:rPr lang="en-US" i="1" dirty="0" smtClean="0">
                <a:effectLst/>
                <a:latin typeface="Times New Roman"/>
                <a:ea typeface="Calibri"/>
                <a:cs typeface="Times New Roman"/>
              </a:rPr>
              <a:t>Your answer:…</a:t>
            </a:r>
            <a:endParaRPr lang="ru-RU" sz="1400" dirty="0">
              <a:effectLst/>
              <a:latin typeface="Calibri"/>
              <a:ea typeface="Calibri"/>
              <a:cs typeface="Times New Roman"/>
            </a:endParaRPr>
          </a:p>
        </p:txBody>
      </p:sp>
      <p:sp>
        <p:nvSpPr>
          <p:cNvPr id="22" name="Прямоугольник 21"/>
          <p:cNvSpPr/>
          <p:nvPr/>
        </p:nvSpPr>
        <p:spPr>
          <a:xfrm>
            <a:off x="2593288" y="4800183"/>
            <a:ext cx="1625766" cy="369332"/>
          </a:xfrm>
          <a:prstGeom prst="rect">
            <a:avLst/>
          </a:prstGeom>
        </p:spPr>
        <p:txBody>
          <a:bodyPr wrap="none">
            <a:spAutoFit/>
          </a:bodyPr>
          <a:lstStyle/>
          <a:p>
            <a:r>
              <a:rPr lang="en-GB" dirty="0" smtClean="0"/>
              <a:t>tape-recorder</a:t>
            </a:r>
            <a:endParaRPr lang="ru-RU" dirty="0"/>
          </a:p>
        </p:txBody>
      </p:sp>
    </p:spTree>
    <p:extLst>
      <p:ext uri="{BB962C8B-B14F-4D97-AF65-F5344CB8AC3E}">
        <p14:creationId xmlns:p14="http://schemas.microsoft.com/office/powerpoint/2010/main" val="33120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7063" y="103793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Task 2. Read the text and answer the questions.</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percentage of teenagers in America have their own computer?</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do 40% of teenagers in America own?</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is the most popular high-tech gadget?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popular are mobile phones?</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percentage of teenagers spend time playing a game console?</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is the least popular gadget among American teenagers?</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Надпись 2"/>
          <p:cNvSpPr txBox="1">
            <a:spLocks noChangeArrowheads="1"/>
          </p:cNvSpPr>
          <p:nvPr/>
        </p:nvSpPr>
        <p:spPr bwMode="auto">
          <a:xfrm>
            <a:off x="407063" y="1988840"/>
            <a:ext cx="5416550" cy="446449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noAutofit/>
          </a:bodyPr>
          <a:lstStyle/>
          <a:p>
            <a:pPr algn="ctr">
              <a:lnSpc>
                <a:spcPct val="115000"/>
              </a:lnSpc>
              <a:spcAft>
                <a:spcPts val="1000"/>
              </a:spcAft>
            </a:pPr>
            <a:r>
              <a:rPr lang="en-US" sz="1600" b="1" dirty="0">
                <a:solidFill>
                  <a:srgbClr val="C00000"/>
                </a:solidFill>
                <a:effectLst/>
                <a:ea typeface="Calibri"/>
                <a:cs typeface="Times New Roman"/>
              </a:rPr>
              <a:t>High-tech presents for teens</a:t>
            </a:r>
            <a:endParaRPr lang="ru-RU" sz="1600" dirty="0">
              <a:effectLst/>
              <a:ea typeface="Calibri"/>
              <a:cs typeface="Times New Roman"/>
            </a:endParaRPr>
          </a:p>
          <a:p>
            <a:pPr>
              <a:lnSpc>
                <a:spcPct val="115000"/>
              </a:lnSpc>
              <a:spcAft>
                <a:spcPts val="1000"/>
              </a:spcAft>
            </a:pPr>
            <a:r>
              <a:rPr lang="en-US" sz="1400" dirty="0">
                <a:solidFill>
                  <a:srgbClr val="000000"/>
                </a:solidFill>
                <a:effectLst/>
                <a:latin typeface="Times New Roman"/>
                <a:ea typeface="Calibri"/>
                <a:cs typeface="Times New Roman"/>
              </a:rPr>
              <a:t>The days when teenagers in America asked their parents for traditional presents like board games and sports gear are long gone.</a:t>
            </a:r>
            <a:endParaRPr lang="ru-RU" sz="1400" dirty="0">
              <a:effectLst/>
              <a:ea typeface="Calibri"/>
              <a:cs typeface="Times New Roman"/>
            </a:endParaRPr>
          </a:p>
          <a:p>
            <a:pPr>
              <a:lnSpc>
                <a:spcPct val="115000"/>
              </a:lnSpc>
              <a:spcAft>
                <a:spcPts val="1000"/>
              </a:spcAft>
            </a:pPr>
            <a:r>
              <a:rPr lang="en-US" sz="1400" dirty="0">
                <a:solidFill>
                  <a:srgbClr val="000000"/>
                </a:solidFill>
                <a:effectLst/>
                <a:latin typeface="Times New Roman"/>
                <a:ea typeface="Calibri"/>
                <a:cs typeface="Times New Roman"/>
              </a:rPr>
              <a:t>Your average American teenager now wants to own anything and everything that the world of technology has got! It is fair to say that almost all teenagers in America own at least one high-tech gadgets. A recent report found the following facts:</a:t>
            </a:r>
            <a:endParaRPr lang="ru-RU" sz="1400" dirty="0">
              <a:effectLst/>
              <a:ea typeface="Calibri"/>
              <a:cs typeface="Times New Roman"/>
            </a:endParaRPr>
          </a:p>
          <a:p>
            <a:pPr marL="342900" lvl="0" indent="-342900">
              <a:lnSpc>
                <a:spcPct val="115000"/>
              </a:lnSpc>
              <a:spcAft>
                <a:spcPts val="0"/>
              </a:spcAft>
              <a:buFont typeface="Times New Roman"/>
              <a:buChar char="-"/>
            </a:pPr>
            <a:r>
              <a:rPr lang="en-US" sz="1400" dirty="0">
                <a:solidFill>
                  <a:srgbClr val="000000"/>
                </a:solidFill>
                <a:effectLst/>
                <a:latin typeface="Times New Roman"/>
                <a:ea typeface="Times New Roman"/>
                <a:cs typeface="Times New Roman"/>
              </a:rPr>
              <a:t>20% of teenagers own an MP3 player and 60% own a PC;</a:t>
            </a:r>
            <a:endParaRPr lang="ru-RU" sz="1400" dirty="0">
              <a:effectLst/>
              <a:ea typeface="Times New Roman"/>
              <a:cs typeface="Times New Roman"/>
            </a:endParaRPr>
          </a:p>
          <a:p>
            <a:pPr marL="342900" lvl="0" indent="-342900">
              <a:lnSpc>
                <a:spcPct val="115000"/>
              </a:lnSpc>
              <a:spcAft>
                <a:spcPts val="0"/>
              </a:spcAft>
              <a:buFont typeface="Times New Roman"/>
              <a:buChar char="-"/>
            </a:pPr>
            <a:r>
              <a:rPr lang="en-US" sz="1400" dirty="0">
                <a:solidFill>
                  <a:srgbClr val="000000"/>
                </a:solidFill>
                <a:effectLst/>
                <a:latin typeface="Times New Roman"/>
                <a:ea typeface="Times New Roman"/>
                <a:cs typeface="Times New Roman"/>
              </a:rPr>
              <a:t>TVs are very popular. It seems, with 80% of teenagers owning their own television;</a:t>
            </a:r>
            <a:endParaRPr lang="ru-RU" sz="1400" dirty="0">
              <a:effectLst/>
              <a:ea typeface="Times New Roman"/>
              <a:cs typeface="Times New Roman"/>
            </a:endParaRPr>
          </a:p>
          <a:p>
            <a:pPr marL="342900" lvl="0" indent="-342900">
              <a:lnSpc>
                <a:spcPct val="115000"/>
              </a:lnSpc>
              <a:spcAft>
                <a:spcPts val="0"/>
              </a:spcAft>
              <a:buFont typeface="Times New Roman"/>
              <a:buChar char="-"/>
            </a:pPr>
            <a:r>
              <a:rPr lang="en-US" sz="1400" dirty="0">
                <a:solidFill>
                  <a:srgbClr val="000000"/>
                </a:solidFill>
                <a:effectLst/>
                <a:latin typeface="Times New Roman"/>
                <a:ea typeface="Times New Roman"/>
                <a:cs typeface="Times New Roman"/>
              </a:rPr>
              <a:t>Watching movies at home seems to be very popular with teenagers, as 40% own a DVD player;</a:t>
            </a:r>
            <a:endParaRPr lang="ru-RU" sz="1400" dirty="0">
              <a:effectLst/>
              <a:ea typeface="Times New Roman"/>
              <a:cs typeface="Times New Roman"/>
            </a:endParaRPr>
          </a:p>
          <a:p>
            <a:pPr marL="342900" lvl="0" indent="-342900">
              <a:lnSpc>
                <a:spcPct val="115000"/>
              </a:lnSpc>
              <a:spcAft>
                <a:spcPts val="0"/>
              </a:spcAft>
              <a:buFont typeface="Times New Roman"/>
              <a:buChar char="-"/>
            </a:pPr>
            <a:r>
              <a:rPr lang="en-US" sz="1400" dirty="0">
                <a:solidFill>
                  <a:srgbClr val="000000"/>
                </a:solidFill>
                <a:effectLst/>
                <a:latin typeface="Times New Roman"/>
                <a:ea typeface="Times New Roman"/>
                <a:cs typeface="Times New Roman"/>
              </a:rPr>
              <a:t>A lot of teenagers spend time talking on the phone and sending SMS messages with 50% owning a mobile phone;</a:t>
            </a:r>
            <a:endParaRPr lang="ru-RU" sz="1400" dirty="0">
              <a:effectLst/>
              <a:ea typeface="Times New Roman"/>
              <a:cs typeface="Times New Roman"/>
            </a:endParaRPr>
          </a:p>
          <a:p>
            <a:pPr marL="342900" lvl="0" indent="-342900">
              <a:lnSpc>
                <a:spcPct val="115000"/>
              </a:lnSpc>
              <a:spcAft>
                <a:spcPts val="1000"/>
              </a:spcAft>
              <a:buFont typeface="Times New Roman"/>
              <a:buChar char="-"/>
            </a:pPr>
            <a:r>
              <a:rPr lang="en-US" sz="1400" dirty="0">
                <a:solidFill>
                  <a:srgbClr val="000000"/>
                </a:solidFill>
                <a:effectLst/>
                <a:latin typeface="Times New Roman"/>
                <a:ea typeface="Times New Roman"/>
                <a:cs typeface="Times New Roman"/>
              </a:rPr>
              <a:t>Finally, 30% of teenagers in America spend hours playing with their own games consoles.</a:t>
            </a:r>
            <a:endParaRPr lang="ru-RU" sz="1400" dirty="0">
              <a:effectLst/>
              <a:ea typeface="Times New Roman"/>
              <a:cs typeface="Times New Roman"/>
            </a:endParaRPr>
          </a:p>
          <a:p>
            <a:pPr>
              <a:lnSpc>
                <a:spcPct val="115000"/>
              </a:lnSpc>
              <a:spcAft>
                <a:spcPts val="1000"/>
              </a:spcAft>
            </a:pPr>
            <a:r>
              <a:rPr lang="en-US" sz="1100" dirty="0">
                <a:solidFill>
                  <a:srgbClr val="C00000"/>
                </a:solidFill>
                <a:effectLst/>
                <a:ea typeface="Calibri"/>
                <a:cs typeface="Times New Roman"/>
              </a:rPr>
              <a:t> </a:t>
            </a:r>
            <a:endParaRPr lang="ru-RU" sz="1100" dirty="0">
              <a:effectLst/>
              <a:ea typeface="Calibri"/>
              <a:cs typeface="Times New Roman"/>
            </a:endParaRPr>
          </a:p>
        </p:txBody>
      </p:sp>
      <p:sp>
        <p:nvSpPr>
          <p:cNvPr id="4"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r>
            <a:br>
              <a:rPr kumimoji="0" lang="uk-UA"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4803282" y="685800"/>
            <a:ext cx="4572000" cy="276999"/>
          </a:xfrm>
          <a:prstGeom prst="rect">
            <a:avLst/>
          </a:prstGeom>
        </p:spPr>
        <p:txBody>
          <a:bodyPr>
            <a:spAutoFit/>
          </a:bodyPr>
          <a:lstStyle/>
          <a:p>
            <a:r>
              <a:rPr lang="en-US" sz="1200" i="1" dirty="0" smtClean="0">
                <a:solidFill>
                  <a:srgbClr val="000000"/>
                </a:solidFill>
                <a:effectLst/>
                <a:latin typeface="Times New Roman"/>
                <a:ea typeface="Calibri"/>
              </a:rPr>
              <a:t>1. 60% of American teenagers have got a computer. </a:t>
            </a:r>
            <a:endParaRPr lang="ru-RU" sz="1200" dirty="0"/>
          </a:p>
        </p:txBody>
      </p:sp>
      <p:sp>
        <p:nvSpPr>
          <p:cNvPr id="6" name="Прямоугольник 5"/>
          <p:cNvSpPr/>
          <p:nvPr/>
        </p:nvSpPr>
        <p:spPr>
          <a:xfrm>
            <a:off x="4815454" y="872176"/>
            <a:ext cx="2636234" cy="276999"/>
          </a:xfrm>
          <a:prstGeom prst="rect">
            <a:avLst/>
          </a:prstGeom>
        </p:spPr>
        <p:txBody>
          <a:bodyPr wrap="none">
            <a:spAutoFit/>
          </a:bodyPr>
          <a:lstStyle/>
          <a:p>
            <a:r>
              <a:rPr lang="en-US" sz="1200" i="1" dirty="0" smtClean="0">
                <a:solidFill>
                  <a:srgbClr val="000000"/>
                </a:solidFill>
                <a:effectLst/>
                <a:latin typeface="Times New Roman"/>
                <a:ea typeface="Calibri"/>
              </a:rPr>
              <a:t>2. 40% of teenagers own a DVD player.</a:t>
            </a:r>
            <a:endParaRPr lang="ru-RU" sz="1200" dirty="0"/>
          </a:p>
        </p:txBody>
      </p:sp>
      <p:sp>
        <p:nvSpPr>
          <p:cNvPr id="7" name="Прямоугольник 6"/>
          <p:cNvSpPr/>
          <p:nvPr/>
        </p:nvSpPr>
        <p:spPr>
          <a:xfrm>
            <a:off x="4815454" y="1039115"/>
            <a:ext cx="2273828" cy="276999"/>
          </a:xfrm>
          <a:prstGeom prst="rect">
            <a:avLst/>
          </a:prstGeom>
        </p:spPr>
        <p:txBody>
          <a:bodyPr wrap="none">
            <a:spAutoFit/>
          </a:bodyPr>
          <a:lstStyle/>
          <a:p>
            <a:r>
              <a:rPr lang="en-US" sz="1200" i="1" dirty="0" smtClean="0">
                <a:solidFill>
                  <a:srgbClr val="000000"/>
                </a:solidFill>
                <a:effectLst/>
                <a:latin typeface="Times New Roman"/>
                <a:ea typeface="Calibri"/>
              </a:rPr>
              <a:t>3. TV is the most popular gadget. </a:t>
            </a:r>
            <a:endParaRPr lang="ru-RU" sz="1200" dirty="0"/>
          </a:p>
        </p:txBody>
      </p:sp>
      <p:sp>
        <p:nvSpPr>
          <p:cNvPr id="8" name="Прямоугольник 7"/>
          <p:cNvSpPr/>
          <p:nvPr/>
        </p:nvSpPr>
        <p:spPr>
          <a:xfrm>
            <a:off x="4815454" y="1218140"/>
            <a:ext cx="2778325" cy="276999"/>
          </a:xfrm>
          <a:prstGeom prst="rect">
            <a:avLst/>
          </a:prstGeom>
        </p:spPr>
        <p:txBody>
          <a:bodyPr wrap="none">
            <a:spAutoFit/>
          </a:bodyPr>
          <a:lstStyle/>
          <a:p>
            <a:r>
              <a:rPr lang="en-US" sz="1200" i="1" dirty="0" smtClean="0">
                <a:solidFill>
                  <a:srgbClr val="000000"/>
                </a:solidFill>
                <a:effectLst/>
                <a:latin typeface="Times New Roman"/>
                <a:ea typeface="Calibri"/>
              </a:rPr>
              <a:t>4. 50% of teenagers own a mobile phone. </a:t>
            </a:r>
            <a:endParaRPr lang="ru-RU" sz="1200" dirty="0"/>
          </a:p>
        </p:txBody>
      </p:sp>
      <p:sp>
        <p:nvSpPr>
          <p:cNvPr id="9" name="Прямоугольник 8"/>
          <p:cNvSpPr/>
          <p:nvPr/>
        </p:nvSpPr>
        <p:spPr>
          <a:xfrm>
            <a:off x="4803282" y="1378180"/>
            <a:ext cx="4572000" cy="276999"/>
          </a:xfrm>
          <a:prstGeom prst="rect">
            <a:avLst/>
          </a:prstGeom>
        </p:spPr>
        <p:txBody>
          <a:bodyPr>
            <a:spAutoFit/>
          </a:bodyPr>
          <a:lstStyle/>
          <a:p>
            <a:r>
              <a:rPr lang="en-US" sz="1200" i="1" dirty="0" smtClean="0">
                <a:solidFill>
                  <a:srgbClr val="000000"/>
                </a:solidFill>
                <a:effectLst/>
                <a:latin typeface="Times New Roman"/>
                <a:ea typeface="Calibri"/>
              </a:rPr>
              <a:t>5. 30% of teens </a:t>
            </a:r>
            <a:r>
              <a:rPr lang="en-US" sz="1200" i="1" dirty="0">
                <a:solidFill>
                  <a:srgbClr val="000000"/>
                </a:solidFill>
                <a:latin typeface="Times New Roman"/>
                <a:ea typeface="Calibri"/>
              </a:rPr>
              <a:t>s</a:t>
            </a:r>
            <a:r>
              <a:rPr lang="en-US" sz="1200" i="1" dirty="0" smtClean="0">
                <a:solidFill>
                  <a:srgbClr val="000000"/>
                </a:solidFill>
                <a:effectLst/>
                <a:latin typeface="Times New Roman"/>
                <a:ea typeface="Calibri"/>
              </a:rPr>
              <a:t>pend time playing a game console. </a:t>
            </a:r>
            <a:endParaRPr lang="ru-RU" sz="1200" dirty="0"/>
          </a:p>
        </p:txBody>
      </p:sp>
      <p:sp>
        <p:nvSpPr>
          <p:cNvPr id="10" name="Прямоугольник 9"/>
          <p:cNvSpPr/>
          <p:nvPr/>
        </p:nvSpPr>
        <p:spPr>
          <a:xfrm>
            <a:off x="4809784" y="1516680"/>
            <a:ext cx="2999988" cy="369332"/>
          </a:xfrm>
          <a:prstGeom prst="rect">
            <a:avLst/>
          </a:prstGeom>
        </p:spPr>
        <p:txBody>
          <a:bodyPr wrap="none">
            <a:spAutoFit/>
          </a:bodyPr>
          <a:lstStyle/>
          <a:p>
            <a:pPr algn="just">
              <a:lnSpc>
                <a:spcPct val="150000"/>
              </a:lnSpc>
            </a:pPr>
            <a:r>
              <a:rPr lang="en-US" sz="1200" i="1" dirty="0" smtClean="0">
                <a:solidFill>
                  <a:srgbClr val="000000"/>
                </a:solidFill>
                <a:effectLst/>
                <a:latin typeface="Times New Roman"/>
                <a:ea typeface="Calibri"/>
              </a:rPr>
              <a:t>6. An MP3 player is the least popular gadget.</a:t>
            </a:r>
            <a:endParaRPr lang="ru-RU" sz="1200" dirty="0">
              <a:effectLst/>
            </a:endParaRPr>
          </a:p>
        </p:txBody>
      </p:sp>
    </p:spTree>
    <p:extLst>
      <p:ext uri="{BB962C8B-B14F-4D97-AF65-F5344CB8AC3E}">
        <p14:creationId xmlns:p14="http://schemas.microsoft.com/office/powerpoint/2010/main" val="116171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620688"/>
            <a:ext cx="469301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12976"/>
            <a:ext cx="4164013"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5364088" y="2852936"/>
            <a:ext cx="3600400"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70C0"/>
                </a:solidFill>
                <a:effectLst/>
                <a:uLnTx/>
                <a:uFillTx/>
                <a:latin typeface="Berlin Sans FB Demi" pitchFamily="34" charset="0"/>
              </a:rPr>
              <a:t>Well done! You’ve completed the lesson.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70C0"/>
                </a:solidFill>
                <a:effectLst/>
                <a:uLnTx/>
                <a:uFillTx/>
                <a:latin typeface="Berlin Sans FB Demi" pitchFamily="34" charset="0"/>
              </a:rPr>
              <a:t> If you failed, try again)</a:t>
            </a:r>
            <a:endParaRPr kumimoji="0" lang="ru-RU" sz="2400" b="0" i="0" u="none" strike="noStrike" kern="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77908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TotalTime>
  <Words>765</Words>
  <Application>Microsoft Office PowerPoint</Application>
  <PresentationFormat>Экран (4:3)</PresentationFormat>
  <Paragraphs>113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Воздушный поток</vt:lpstr>
      <vt:lpstr>High-tech teens. Gadgets</vt:lpstr>
      <vt:lpstr>Презентация PowerPoint</vt:lpstr>
      <vt:lpstr>Презентация PowerPoint</vt:lpstr>
      <vt:lpstr>Study the vocabulary</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High-tech teens. Gadgets</dc:title>
  <dc:creator>Momot-PC</dc:creator>
  <cp:lastModifiedBy>Momot-PC</cp:lastModifiedBy>
  <cp:revision>4</cp:revision>
  <dcterms:created xsi:type="dcterms:W3CDTF">2020-02-11T15:50:00Z</dcterms:created>
  <dcterms:modified xsi:type="dcterms:W3CDTF">2020-02-11T16:24:56Z</dcterms:modified>
</cp:coreProperties>
</file>