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257" r:id="rId4"/>
    <p:sldId id="301" r:id="rId5"/>
    <p:sldId id="302" r:id="rId6"/>
    <p:sldId id="268" r:id="rId7"/>
    <p:sldId id="271" r:id="rId8"/>
    <p:sldId id="303" r:id="rId9"/>
    <p:sldId id="304" r:id="rId10"/>
    <p:sldId id="305" r:id="rId11"/>
    <p:sldId id="306" r:id="rId12"/>
    <p:sldId id="307" r:id="rId13"/>
    <p:sldId id="275" r:id="rId14"/>
    <p:sldId id="308" r:id="rId15"/>
    <p:sldId id="288" r:id="rId16"/>
    <p:sldId id="299" r:id="rId17"/>
    <p:sldId id="29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920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Поняття комп'ютерної графіки</a:t>
          </a:r>
          <a:endParaRPr lang="uk-UA" sz="2000" b="1" dirty="0">
            <a:solidFill>
              <a:schemeClr val="tx1"/>
            </a:solidFill>
          </a:endParaRP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D71F001-BD1C-49B7-AFB3-4937C19A9401}" type="sibTrans" cxnId="{68FB6ADD-641A-4696-9742-88298C57E54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2">
                  <a:lumMod val="50000"/>
                </a:schemeClr>
              </a:solidFill>
            </a:rPr>
            <a:t>Графічний редактор</a:t>
          </a:r>
          <a:endParaRPr lang="uk-UA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E50F8F57-8A45-42CA-A274-24C4CA1CD071}" type="sibTrans" cxnId="{F726AB76-4D4D-43E1-B7BC-CD8D3726664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Види графічних файлів</a:t>
          </a:r>
          <a:endParaRPr lang="uk-UA" sz="2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/>
        </a:p>
      </dgm:t>
    </dgm:pt>
    <dgm:pt modelId="{ACDCF1E4-0FC2-4D18-B0EC-5DA71AF0A799}" type="sibTrans" cxnId="{F3FE8053-BDD6-4F22-A305-45A3AE8C476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E5A298E-DA8E-4711-A153-FD5956FA5C5F}" type="pres">
      <dgm:prSet presAssocID="{E5105BFB-FD02-42A4-B024-30E728FE11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56EA90B3-FF20-49BB-AB83-A680ABE0F670}" type="pres">
      <dgm:prSet presAssocID="{E5105BFB-FD02-42A4-B024-30E728FE1180}" presName="dot1" presStyleLbl="alignNode1" presStyleIdx="0" presStyleCnt="12"/>
      <dgm:spPr/>
      <dgm:t>
        <a:bodyPr/>
        <a:lstStyle/>
        <a:p>
          <a:endParaRPr lang="uk-UA"/>
        </a:p>
      </dgm:t>
    </dgm:pt>
    <dgm:pt modelId="{44966963-5640-46CC-922B-78F0C9B9E308}" type="pres">
      <dgm:prSet presAssocID="{E5105BFB-FD02-42A4-B024-30E728FE1180}" presName="dot2" presStyleLbl="alignNode1" presStyleIdx="1" presStyleCnt="12"/>
      <dgm:spPr/>
      <dgm:t>
        <a:bodyPr/>
        <a:lstStyle/>
        <a:p>
          <a:endParaRPr lang="uk-UA"/>
        </a:p>
      </dgm:t>
    </dgm:pt>
    <dgm:pt modelId="{81BE5859-EBA2-43AB-9F82-01688029B6D5}" type="pres">
      <dgm:prSet presAssocID="{E5105BFB-FD02-42A4-B024-30E728FE1180}" presName="dot3" presStyleLbl="alignNode1" presStyleIdx="2" presStyleCnt="12"/>
      <dgm:spPr/>
      <dgm:t>
        <a:bodyPr/>
        <a:lstStyle/>
        <a:p>
          <a:endParaRPr lang="uk-UA"/>
        </a:p>
      </dgm:t>
    </dgm:pt>
    <dgm:pt modelId="{1A93538C-0F4D-46BB-900D-80422DBAA281}" type="pres">
      <dgm:prSet presAssocID="{E5105BFB-FD02-42A4-B024-30E728FE1180}" presName="dot4" presStyleLbl="alignNode1" presStyleIdx="3" presStyleCnt="12"/>
      <dgm:spPr/>
      <dgm:t>
        <a:bodyPr/>
        <a:lstStyle/>
        <a:p>
          <a:endParaRPr lang="uk-UA"/>
        </a:p>
      </dgm:t>
    </dgm:pt>
    <dgm:pt modelId="{4541168F-D25F-4ECF-A0BB-F7FF22DA8E00}" type="pres">
      <dgm:prSet presAssocID="{E5105BFB-FD02-42A4-B024-30E728FE1180}" presName="dot5" presStyleLbl="alignNode1" presStyleIdx="4" presStyleCnt="12"/>
      <dgm:spPr/>
      <dgm:t>
        <a:bodyPr/>
        <a:lstStyle/>
        <a:p>
          <a:endParaRPr lang="uk-UA"/>
        </a:p>
      </dgm:t>
    </dgm:pt>
    <dgm:pt modelId="{4ADC02AA-190C-4D77-B681-8ABFF8E33698}" type="pres">
      <dgm:prSet presAssocID="{E5105BFB-FD02-42A4-B024-30E728FE1180}" presName="dotArrow1" presStyleLbl="alignNode1" presStyleIdx="5" presStyleCnt="12"/>
      <dgm:spPr/>
      <dgm:t>
        <a:bodyPr/>
        <a:lstStyle/>
        <a:p>
          <a:endParaRPr lang="uk-UA"/>
        </a:p>
      </dgm:t>
    </dgm:pt>
    <dgm:pt modelId="{69F51223-B955-40B8-B660-CC6FD8FD945C}" type="pres">
      <dgm:prSet presAssocID="{E5105BFB-FD02-42A4-B024-30E728FE1180}" presName="dotArrow2" presStyleLbl="alignNode1" presStyleIdx="6" presStyleCnt="12"/>
      <dgm:spPr/>
      <dgm:t>
        <a:bodyPr/>
        <a:lstStyle/>
        <a:p>
          <a:endParaRPr lang="uk-UA"/>
        </a:p>
      </dgm:t>
    </dgm:pt>
    <dgm:pt modelId="{6344285E-A32A-4482-8334-39C69EF8EF6A}" type="pres">
      <dgm:prSet presAssocID="{E5105BFB-FD02-42A4-B024-30E728FE1180}" presName="dotArrow3" presStyleLbl="alignNode1" presStyleIdx="7" presStyleCnt="12"/>
      <dgm:spPr/>
      <dgm:t>
        <a:bodyPr/>
        <a:lstStyle/>
        <a:p>
          <a:endParaRPr lang="uk-UA"/>
        </a:p>
      </dgm:t>
    </dgm:pt>
    <dgm:pt modelId="{3FBAA187-9AD2-45BA-A672-D1B93F1FB2BB}" type="pres">
      <dgm:prSet presAssocID="{E5105BFB-FD02-42A4-B024-30E728FE1180}" presName="dotArrow4" presStyleLbl="alignNode1" presStyleIdx="8" presStyleCnt="12"/>
      <dgm:spPr/>
      <dgm:t>
        <a:bodyPr/>
        <a:lstStyle/>
        <a:p>
          <a:endParaRPr lang="uk-UA"/>
        </a:p>
      </dgm:t>
    </dgm:pt>
    <dgm:pt modelId="{598C1D54-BFEB-4E41-AEC7-F10CF995243A}" type="pres">
      <dgm:prSet presAssocID="{E5105BFB-FD02-42A4-B024-30E728FE1180}" presName="dotArrow5" presStyleLbl="alignNode1" presStyleIdx="9" presStyleCnt="12"/>
      <dgm:spPr/>
      <dgm:t>
        <a:bodyPr/>
        <a:lstStyle/>
        <a:p>
          <a:endParaRPr lang="uk-UA"/>
        </a:p>
      </dgm:t>
    </dgm:pt>
    <dgm:pt modelId="{4DC7664E-4C35-4434-B2B6-CD509A32E5C3}" type="pres">
      <dgm:prSet presAssocID="{E5105BFB-FD02-42A4-B024-30E728FE1180}" presName="dotArrow6" presStyleLbl="alignNode1" presStyleIdx="10" presStyleCnt="12"/>
      <dgm:spPr/>
      <dgm:t>
        <a:bodyPr/>
        <a:lstStyle/>
        <a:p>
          <a:endParaRPr lang="uk-UA"/>
        </a:p>
      </dgm:t>
    </dgm:pt>
    <dgm:pt modelId="{936BA8B5-770D-4375-AB40-EE8B2007603A}" type="pres">
      <dgm:prSet presAssocID="{E5105BFB-FD02-42A4-B024-30E728FE1180}" presName="dotArrow7" presStyleLbl="alignNode1" presStyleIdx="11" presStyleCnt="12"/>
      <dgm:spPr/>
      <dgm:t>
        <a:bodyPr/>
        <a:lstStyle/>
        <a:p>
          <a:endParaRPr lang="uk-UA"/>
        </a:p>
      </dgm:t>
    </dgm:pt>
    <dgm:pt modelId="{81513273-76D1-4AE9-9D02-C9F067B292A3}" type="pres">
      <dgm:prSet presAssocID="{315B3D86-926A-4CC7-8AA0-D4C96E20CBEA}" presName="parTx1" presStyleLbl="node1" presStyleIdx="0" presStyleCnt="3"/>
      <dgm:spPr/>
      <dgm:t>
        <a:bodyPr/>
        <a:lstStyle/>
        <a:p>
          <a:endParaRPr lang="uk-UA"/>
        </a:p>
      </dgm:t>
    </dgm:pt>
    <dgm:pt modelId="{CE8CDEA9-3088-411A-BFF5-1C577BA7809A}" type="pres">
      <dgm:prSet presAssocID="{2D71F001-BD1C-49B7-AFB3-4937C19A9401}" presName="picture1" presStyleCnt="0"/>
      <dgm:spPr/>
      <dgm:t>
        <a:bodyPr/>
        <a:lstStyle/>
        <a:p>
          <a:endParaRPr lang="uk-UA"/>
        </a:p>
      </dgm:t>
    </dgm:pt>
    <dgm:pt modelId="{786D4B20-530F-4260-8D2F-3DEA6D9880D4}" type="pres">
      <dgm:prSet presAssocID="{2D71F001-BD1C-49B7-AFB3-4937C19A9401}" presName="imageRepeatNode" presStyleLbl="fgImgPlace1" presStyleIdx="0" presStyleCnt="3"/>
      <dgm:spPr/>
      <dgm:t>
        <a:bodyPr/>
        <a:lstStyle/>
        <a:p>
          <a:endParaRPr lang="uk-UA"/>
        </a:p>
      </dgm:t>
    </dgm:pt>
    <dgm:pt modelId="{197F3137-CD8A-4C51-B0AE-D2B4182D79AC}" type="pres">
      <dgm:prSet presAssocID="{9955DCCA-1927-447A-B0E0-D61663048EE8}" presName="parTx2" presStyleLbl="node1" presStyleIdx="1" presStyleCnt="3"/>
      <dgm:spPr/>
      <dgm:t>
        <a:bodyPr/>
        <a:lstStyle/>
        <a:p>
          <a:endParaRPr lang="uk-UA"/>
        </a:p>
      </dgm:t>
    </dgm:pt>
    <dgm:pt modelId="{53E5D59E-AA73-45B5-88E1-DF98F91865F6}" type="pres">
      <dgm:prSet presAssocID="{E50F8F57-8A45-42CA-A274-24C4CA1CD071}" presName="picture2" presStyleCnt="0"/>
      <dgm:spPr/>
      <dgm:t>
        <a:bodyPr/>
        <a:lstStyle/>
        <a:p>
          <a:endParaRPr lang="uk-UA"/>
        </a:p>
      </dgm:t>
    </dgm:pt>
    <dgm:pt modelId="{0672A268-4C20-4A49-8C0F-B3D303DFF78A}" type="pres">
      <dgm:prSet presAssocID="{E50F8F57-8A45-42CA-A274-24C4CA1CD071}" presName="imageRepeatNode" presStyleLbl="fgImgPlace1" presStyleIdx="1" presStyleCnt="3"/>
      <dgm:spPr/>
      <dgm:t>
        <a:bodyPr/>
        <a:lstStyle/>
        <a:p>
          <a:endParaRPr lang="uk-UA"/>
        </a:p>
      </dgm:t>
    </dgm:pt>
    <dgm:pt modelId="{EECA202B-7A3B-436D-91B5-865B5DF56BAB}" type="pres">
      <dgm:prSet presAssocID="{73DEBAF0-3834-4328-A549-117CFA3EE1D1}" presName="parTx3" presStyleLbl="node1" presStyleIdx="2" presStyleCnt="3"/>
      <dgm:spPr/>
      <dgm:t>
        <a:bodyPr/>
        <a:lstStyle/>
        <a:p>
          <a:endParaRPr lang="uk-UA"/>
        </a:p>
      </dgm:t>
    </dgm:pt>
    <dgm:pt modelId="{AB749D96-0CD4-465D-996D-F9D17742F0CB}" type="pres">
      <dgm:prSet presAssocID="{ACDCF1E4-0FC2-4D18-B0EC-5DA71AF0A799}" presName="picture3" presStyleCnt="0"/>
      <dgm:spPr/>
      <dgm:t>
        <a:bodyPr/>
        <a:lstStyle/>
        <a:p>
          <a:endParaRPr lang="uk-UA"/>
        </a:p>
      </dgm:t>
    </dgm:pt>
    <dgm:pt modelId="{96B1267E-53D0-4CB8-8257-E390D7A4ADEC}" type="pres">
      <dgm:prSet presAssocID="{ACDCF1E4-0FC2-4D18-B0EC-5DA71AF0A799}" presName="imageRepeatNode" presStyleLbl="fgImgPlace1" presStyleIdx="2" presStyleCnt="3"/>
      <dgm:spPr/>
      <dgm:t>
        <a:bodyPr/>
        <a:lstStyle/>
        <a:p>
          <a:endParaRPr lang="uk-UA"/>
        </a:p>
      </dgm:t>
    </dgm:pt>
  </dgm:ptLst>
  <dgm:cxnLst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1BF07D4C-5394-4F6B-87FF-F09A7CAD66D3}" type="presOf" srcId="{E50F8F57-8A45-42CA-A274-24C4CA1CD071}" destId="{0672A268-4C20-4A49-8C0F-B3D303DFF78A}" srcOrd="0" destOrd="0" presId="urn:microsoft.com/office/officeart/2008/layout/AscendingPictureAccentProcess"/>
    <dgm:cxn modelId="{C379B85A-5F0D-456F-936D-0A77D4AA7BA8}" type="presOf" srcId="{73DEBAF0-3834-4328-A549-117CFA3EE1D1}" destId="{EECA202B-7A3B-436D-91B5-865B5DF56BAB}" srcOrd="0" destOrd="0" presId="urn:microsoft.com/office/officeart/2008/layout/AscendingPictureAccentProcess"/>
    <dgm:cxn modelId="{71DB3F9B-15F6-44F8-A966-FF6209ED7FB3}" type="presOf" srcId="{9955DCCA-1927-447A-B0E0-D61663048EE8}" destId="{197F3137-CD8A-4C51-B0AE-D2B4182D79AC}" srcOrd="0" destOrd="0" presId="urn:microsoft.com/office/officeart/2008/layout/AscendingPictureAccentProcess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94F5208F-2868-41F7-824B-63D348C52DFD}" type="presOf" srcId="{315B3D86-926A-4CC7-8AA0-D4C96E20CBEA}" destId="{81513273-76D1-4AE9-9D02-C9F067B292A3}" srcOrd="0" destOrd="0" presId="urn:microsoft.com/office/officeart/2008/layout/AscendingPictureAccentProcess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6E129303-8C93-4433-B235-C79F1DE3A4CD}" type="presOf" srcId="{E5105BFB-FD02-42A4-B024-30E728FE1180}" destId="{EE5A298E-DA8E-4711-A153-FD5956FA5C5F}" srcOrd="0" destOrd="0" presId="urn:microsoft.com/office/officeart/2008/layout/AscendingPictureAccentProcess"/>
    <dgm:cxn modelId="{9AD475D4-C62F-411A-AD79-46C7654B77D0}" type="presOf" srcId="{2D71F001-BD1C-49B7-AFB3-4937C19A9401}" destId="{786D4B20-530F-4260-8D2F-3DEA6D9880D4}" srcOrd="0" destOrd="0" presId="urn:microsoft.com/office/officeart/2008/layout/AscendingPictureAccentProcess"/>
    <dgm:cxn modelId="{2889D3E9-7B5E-4462-90F4-D6E8B6902C9A}" type="presOf" srcId="{ACDCF1E4-0FC2-4D18-B0EC-5DA71AF0A799}" destId="{96B1267E-53D0-4CB8-8257-E390D7A4ADEC}" srcOrd="0" destOrd="0" presId="urn:microsoft.com/office/officeart/2008/layout/AscendingPictureAccentProcess"/>
    <dgm:cxn modelId="{C065854C-0D6D-4A39-844C-29CFF19EC60E}" type="presParOf" srcId="{EE5A298E-DA8E-4711-A153-FD5956FA5C5F}" destId="{56EA90B3-FF20-49BB-AB83-A680ABE0F670}" srcOrd="0" destOrd="0" presId="urn:microsoft.com/office/officeart/2008/layout/AscendingPictureAccentProcess"/>
    <dgm:cxn modelId="{1CD78843-B257-43B0-B065-B4B5379F0043}" type="presParOf" srcId="{EE5A298E-DA8E-4711-A153-FD5956FA5C5F}" destId="{44966963-5640-46CC-922B-78F0C9B9E308}" srcOrd="1" destOrd="0" presId="urn:microsoft.com/office/officeart/2008/layout/AscendingPictureAccentProcess"/>
    <dgm:cxn modelId="{4DB098F1-49F8-42C8-9337-04527A20C86B}" type="presParOf" srcId="{EE5A298E-DA8E-4711-A153-FD5956FA5C5F}" destId="{81BE5859-EBA2-43AB-9F82-01688029B6D5}" srcOrd="2" destOrd="0" presId="urn:microsoft.com/office/officeart/2008/layout/AscendingPictureAccentProcess"/>
    <dgm:cxn modelId="{329A8817-F08C-4158-A105-C1253BDEAD30}" type="presParOf" srcId="{EE5A298E-DA8E-4711-A153-FD5956FA5C5F}" destId="{1A93538C-0F4D-46BB-900D-80422DBAA281}" srcOrd="3" destOrd="0" presId="urn:microsoft.com/office/officeart/2008/layout/AscendingPictureAccentProcess"/>
    <dgm:cxn modelId="{444E64B2-5089-4941-89D4-1067F9EEDA4A}" type="presParOf" srcId="{EE5A298E-DA8E-4711-A153-FD5956FA5C5F}" destId="{4541168F-D25F-4ECF-A0BB-F7FF22DA8E00}" srcOrd="4" destOrd="0" presId="urn:microsoft.com/office/officeart/2008/layout/AscendingPictureAccentProcess"/>
    <dgm:cxn modelId="{34D74DC0-DC27-42F6-A084-721725EFBDD1}" type="presParOf" srcId="{EE5A298E-DA8E-4711-A153-FD5956FA5C5F}" destId="{4ADC02AA-190C-4D77-B681-8ABFF8E33698}" srcOrd="5" destOrd="0" presId="urn:microsoft.com/office/officeart/2008/layout/AscendingPictureAccentProcess"/>
    <dgm:cxn modelId="{439BF3A7-F367-463F-B07B-A7608B895E9A}" type="presParOf" srcId="{EE5A298E-DA8E-4711-A153-FD5956FA5C5F}" destId="{69F51223-B955-40B8-B660-CC6FD8FD945C}" srcOrd="6" destOrd="0" presId="urn:microsoft.com/office/officeart/2008/layout/AscendingPictureAccentProcess"/>
    <dgm:cxn modelId="{CE38714C-58F6-4585-8AA7-43F11FF4F74C}" type="presParOf" srcId="{EE5A298E-DA8E-4711-A153-FD5956FA5C5F}" destId="{6344285E-A32A-4482-8334-39C69EF8EF6A}" srcOrd="7" destOrd="0" presId="urn:microsoft.com/office/officeart/2008/layout/AscendingPictureAccentProcess"/>
    <dgm:cxn modelId="{7C97D8BF-4F5D-4A8A-93FB-E9CCB432639F}" type="presParOf" srcId="{EE5A298E-DA8E-4711-A153-FD5956FA5C5F}" destId="{3FBAA187-9AD2-45BA-A672-D1B93F1FB2BB}" srcOrd="8" destOrd="0" presId="urn:microsoft.com/office/officeart/2008/layout/AscendingPictureAccentProcess"/>
    <dgm:cxn modelId="{D45F5746-5030-46DB-8177-AC36A35AB437}" type="presParOf" srcId="{EE5A298E-DA8E-4711-A153-FD5956FA5C5F}" destId="{598C1D54-BFEB-4E41-AEC7-F10CF995243A}" srcOrd="9" destOrd="0" presId="urn:microsoft.com/office/officeart/2008/layout/AscendingPictureAccentProcess"/>
    <dgm:cxn modelId="{2AC71546-E4C0-4EA0-AD50-47917E1B7FF0}" type="presParOf" srcId="{EE5A298E-DA8E-4711-A153-FD5956FA5C5F}" destId="{4DC7664E-4C35-4434-B2B6-CD509A32E5C3}" srcOrd="10" destOrd="0" presId="urn:microsoft.com/office/officeart/2008/layout/AscendingPictureAccentProcess"/>
    <dgm:cxn modelId="{B0AE2890-7FB5-41B3-8E7A-4A3B080C0261}" type="presParOf" srcId="{EE5A298E-DA8E-4711-A153-FD5956FA5C5F}" destId="{936BA8B5-770D-4375-AB40-EE8B2007603A}" srcOrd="11" destOrd="0" presId="urn:microsoft.com/office/officeart/2008/layout/AscendingPictureAccentProcess"/>
    <dgm:cxn modelId="{5807BDC0-B4BA-4051-BB2B-1A8462DD01D2}" type="presParOf" srcId="{EE5A298E-DA8E-4711-A153-FD5956FA5C5F}" destId="{81513273-76D1-4AE9-9D02-C9F067B292A3}" srcOrd="12" destOrd="0" presId="urn:microsoft.com/office/officeart/2008/layout/AscendingPictureAccentProcess"/>
    <dgm:cxn modelId="{423767D2-70E0-423F-A361-705173C80224}" type="presParOf" srcId="{EE5A298E-DA8E-4711-A153-FD5956FA5C5F}" destId="{CE8CDEA9-3088-411A-BFF5-1C577BA7809A}" srcOrd="13" destOrd="0" presId="urn:microsoft.com/office/officeart/2008/layout/AscendingPictureAccentProcess"/>
    <dgm:cxn modelId="{402B5C61-3D8C-42B4-A9AF-6B708BD38517}" type="presParOf" srcId="{CE8CDEA9-3088-411A-BFF5-1C577BA7809A}" destId="{786D4B20-530F-4260-8D2F-3DEA6D9880D4}" srcOrd="0" destOrd="0" presId="urn:microsoft.com/office/officeart/2008/layout/AscendingPictureAccentProcess"/>
    <dgm:cxn modelId="{E9F7DA8D-F1C9-4D5E-9959-5345FE84347B}" type="presParOf" srcId="{EE5A298E-DA8E-4711-A153-FD5956FA5C5F}" destId="{197F3137-CD8A-4C51-B0AE-D2B4182D79AC}" srcOrd="14" destOrd="0" presId="urn:microsoft.com/office/officeart/2008/layout/AscendingPictureAccentProcess"/>
    <dgm:cxn modelId="{50A59C82-D5D3-4817-B6C4-03D811339803}" type="presParOf" srcId="{EE5A298E-DA8E-4711-A153-FD5956FA5C5F}" destId="{53E5D59E-AA73-45B5-88E1-DF98F91865F6}" srcOrd="15" destOrd="0" presId="urn:microsoft.com/office/officeart/2008/layout/AscendingPictureAccentProcess"/>
    <dgm:cxn modelId="{1CF573EE-5C51-4806-A8AF-800B605E0030}" type="presParOf" srcId="{53E5D59E-AA73-45B5-88E1-DF98F91865F6}" destId="{0672A268-4C20-4A49-8C0F-B3D303DFF78A}" srcOrd="0" destOrd="0" presId="urn:microsoft.com/office/officeart/2008/layout/AscendingPictureAccentProcess"/>
    <dgm:cxn modelId="{C5167796-E249-4ED5-B659-6C2DF6F2C882}" type="presParOf" srcId="{EE5A298E-DA8E-4711-A153-FD5956FA5C5F}" destId="{EECA202B-7A3B-436D-91B5-865B5DF56BAB}" srcOrd="16" destOrd="0" presId="urn:microsoft.com/office/officeart/2008/layout/AscendingPictureAccentProcess"/>
    <dgm:cxn modelId="{9E528FE8-F025-42E6-A5C6-AC3E06C590E8}" type="presParOf" srcId="{EE5A298E-DA8E-4711-A153-FD5956FA5C5F}" destId="{AB749D96-0CD4-465D-996D-F9D17742F0CB}" srcOrd="17" destOrd="0" presId="urn:microsoft.com/office/officeart/2008/layout/AscendingPictureAccentProcess"/>
    <dgm:cxn modelId="{5CB7A775-49AD-4ED3-ABA5-64C8476CCC59}" type="presParOf" srcId="{AB749D96-0CD4-465D-996D-F9D17742F0CB}" destId="{96B1267E-53D0-4CB8-8257-E390D7A4ADEC}" srcOrd="0" destOrd="0" presId="urn:microsoft.com/office/officeart/2008/layout/AscendingPictureAccent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F37F7-1A74-4CA0-AF12-FF24B7736615}" type="doc">
      <dgm:prSet loTypeId="urn:microsoft.com/office/officeart/2005/8/layout/vList4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F0E2AD-EB43-429C-B5A5-992BAD4B524D}">
      <dgm:prSet phldrT="[Текст]"/>
      <dgm:spPr/>
      <dgm:t>
        <a:bodyPr/>
        <a:lstStyle/>
        <a:p>
          <a:r>
            <a:rPr lang="uk-UA" b="1" dirty="0" smtClean="0"/>
            <a:t>Головоломки</a:t>
          </a:r>
          <a:endParaRPr lang="ru-RU" b="1" dirty="0"/>
        </a:p>
      </dgm:t>
    </dgm:pt>
    <dgm:pt modelId="{80A9A2DB-3555-4369-88E2-B79BB2C49984}" type="parTrans" cxnId="{EA6BCCBA-0CF0-41A4-B486-08C0FFAB7D07}">
      <dgm:prSet/>
      <dgm:spPr/>
      <dgm:t>
        <a:bodyPr/>
        <a:lstStyle/>
        <a:p>
          <a:endParaRPr lang="ru-RU"/>
        </a:p>
      </dgm:t>
    </dgm:pt>
    <dgm:pt modelId="{D4DFAC5C-2C75-4776-B5F4-F341F2C45136}" type="sibTrans" cxnId="{EA6BCCBA-0CF0-41A4-B486-08C0FFAB7D07}">
      <dgm:prSet/>
      <dgm:spPr/>
      <dgm:t>
        <a:bodyPr/>
        <a:lstStyle/>
        <a:p>
          <a:endParaRPr lang="ru-RU"/>
        </a:p>
      </dgm:t>
    </dgm:pt>
    <dgm:pt modelId="{2E42B36A-291E-4EAE-8F52-08AF2A6FCF24}" type="pres">
      <dgm:prSet presAssocID="{0C1F37F7-1A74-4CA0-AF12-FF24B77366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07D98-7E54-44F3-BEC1-C180E5A594DE}" type="pres">
      <dgm:prSet presAssocID="{F8F0E2AD-EB43-429C-B5A5-992BAD4B524D}" presName="comp" presStyleCnt="0"/>
      <dgm:spPr/>
    </dgm:pt>
    <dgm:pt modelId="{70A14BC5-A3D9-4D9D-99A5-1EF170B48742}" type="pres">
      <dgm:prSet presAssocID="{F8F0E2AD-EB43-429C-B5A5-992BAD4B524D}" presName="box" presStyleLbl="node1" presStyleIdx="0" presStyleCnt="1" custLinFactNeighborY="13331"/>
      <dgm:spPr/>
      <dgm:t>
        <a:bodyPr/>
        <a:lstStyle/>
        <a:p>
          <a:endParaRPr lang="ru-RU"/>
        </a:p>
      </dgm:t>
    </dgm:pt>
    <dgm:pt modelId="{A3C2DD6C-FFF8-4CE6-9660-A44F525C1F7B}" type="pres">
      <dgm:prSet presAssocID="{F8F0E2AD-EB43-429C-B5A5-992BAD4B524D}" presName="img" presStyleLbl="fgImgPlace1" presStyleIdx="0" presStyleCnt="1" custScaleX="765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E05F23-8B83-4B55-86B5-9264535FDE9A}" type="pres">
      <dgm:prSet presAssocID="{F8F0E2AD-EB43-429C-B5A5-992BAD4B524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BCCBA-0CF0-41A4-B486-08C0FFAB7D07}" srcId="{0C1F37F7-1A74-4CA0-AF12-FF24B7736615}" destId="{F8F0E2AD-EB43-429C-B5A5-992BAD4B524D}" srcOrd="0" destOrd="0" parTransId="{80A9A2DB-3555-4369-88E2-B79BB2C49984}" sibTransId="{D4DFAC5C-2C75-4776-B5F4-F341F2C45136}"/>
    <dgm:cxn modelId="{68E73BD2-5404-463A-8B0C-FED25E765CC7}" type="presOf" srcId="{F8F0E2AD-EB43-429C-B5A5-992BAD4B524D}" destId="{70A14BC5-A3D9-4D9D-99A5-1EF170B48742}" srcOrd="0" destOrd="0" presId="urn:microsoft.com/office/officeart/2005/8/layout/vList4#3"/>
    <dgm:cxn modelId="{F692A3F2-8AA9-451B-866B-3086DC4D793A}" type="presOf" srcId="{0C1F37F7-1A74-4CA0-AF12-FF24B7736615}" destId="{2E42B36A-291E-4EAE-8F52-08AF2A6FCF24}" srcOrd="0" destOrd="0" presId="urn:microsoft.com/office/officeart/2005/8/layout/vList4#3"/>
    <dgm:cxn modelId="{A4E3D84E-4E3B-4A0A-B22C-AF5C0A1D9E60}" type="presOf" srcId="{F8F0E2AD-EB43-429C-B5A5-992BAD4B524D}" destId="{1EE05F23-8B83-4B55-86B5-9264535FDE9A}" srcOrd="1" destOrd="0" presId="urn:microsoft.com/office/officeart/2005/8/layout/vList4#3"/>
    <dgm:cxn modelId="{8E48FA84-9E36-4279-BB74-B3DD2D1EA9E6}" type="presParOf" srcId="{2E42B36A-291E-4EAE-8F52-08AF2A6FCF24}" destId="{B2E07D98-7E54-44F3-BEC1-C180E5A594DE}" srcOrd="0" destOrd="0" presId="urn:microsoft.com/office/officeart/2005/8/layout/vList4#3"/>
    <dgm:cxn modelId="{707D9E92-1F02-4F45-A432-B263988EE4E0}" type="presParOf" srcId="{B2E07D98-7E54-44F3-BEC1-C180E5A594DE}" destId="{70A14BC5-A3D9-4D9D-99A5-1EF170B48742}" srcOrd="0" destOrd="0" presId="urn:microsoft.com/office/officeart/2005/8/layout/vList4#3"/>
    <dgm:cxn modelId="{746C4FE0-1F88-4955-A2B6-8DF749837623}" type="presParOf" srcId="{B2E07D98-7E54-44F3-BEC1-C180E5A594DE}" destId="{A3C2DD6C-FFF8-4CE6-9660-A44F525C1F7B}" srcOrd="1" destOrd="0" presId="urn:microsoft.com/office/officeart/2005/8/layout/vList4#3"/>
    <dgm:cxn modelId="{714485BB-E5AB-4CE7-AD31-3FA205FDFB1F}" type="presParOf" srcId="{B2E07D98-7E54-44F3-BEC1-C180E5A594DE}" destId="{1EE05F23-8B83-4B55-86B5-9264535FDE9A}" srcOrd="2" destOrd="0" presId="urn:microsoft.com/office/officeart/2005/8/layout/vList4#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A90B3-FF20-49BB-AB83-A680ABE0F670}">
      <dsp:nvSpPr>
        <dsp:cNvPr id="0" name=""/>
        <dsp:cNvSpPr/>
      </dsp:nvSpPr>
      <dsp:spPr>
        <a:xfrm>
          <a:off x="3039295" y="4094445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6963-5640-46CC-922B-78F0C9B9E308}">
      <dsp:nvSpPr>
        <dsp:cNvPr id="0" name=""/>
        <dsp:cNvSpPr/>
      </dsp:nvSpPr>
      <dsp:spPr>
        <a:xfrm>
          <a:off x="2757098" y="4230292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E5859-EBA2-43AB-9F82-01688029B6D5}">
      <dsp:nvSpPr>
        <dsp:cNvPr id="0" name=""/>
        <dsp:cNvSpPr/>
      </dsp:nvSpPr>
      <dsp:spPr>
        <a:xfrm>
          <a:off x="2461428" y="4337595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93538C-0F4D-46BB-900D-80422DBAA281}">
      <dsp:nvSpPr>
        <dsp:cNvPr id="0" name=""/>
        <dsp:cNvSpPr/>
      </dsp:nvSpPr>
      <dsp:spPr>
        <a:xfrm>
          <a:off x="4394137" y="2521900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41168F-D25F-4ECF-A0BB-F7FF22DA8E00}">
      <dsp:nvSpPr>
        <dsp:cNvPr id="0" name=""/>
        <dsp:cNvSpPr/>
      </dsp:nvSpPr>
      <dsp:spPr>
        <a:xfrm>
          <a:off x="4280361" y="2798350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DC02AA-190C-4D77-B681-8ABFF8E33698}">
      <dsp:nvSpPr>
        <dsp:cNvPr id="0" name=""/>
        <dsp:cNvSpPr/>
      </dsp:nvSpPr>
      <dsp:spPr>
        <a:xfrm>
          <a:off x="4199519" y="440853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51223-B955-40B8-B660-CC6FD8FD945C}">
      <dsp:nvSpPr>
        <dsp:cNvPr id="0" name=""/>
        <dsp:cNvSpPr/>
      </dsp:nvSpPr>
      <dsp:spPr>
        <a:xfrm>
          <a:off x="4407611" y="308707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418478"/>
              <a:satOff val="21715"/>
              <a:lumOff val="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44285E-A32A-4482-8334-39C69EF8EF6A}">
      <dsp:nvSpPr>
        <dsp:cNvPr id="0" name=""/>
        <dsp:cNvSpPr/>
      </dsp:nvSpPr>
      <dsp:spPr>
        <a:xfrm>
          <a:off x="4615703" y="176560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AA187-9AD2-45BA-A672-D1B93F1FB2BB}">
      <dsp:nvSpPr>
        <dsp:cNvPr id="0" name=""/>
        <dsp:cNvSpPr/>
      </dsp:nvSpPr>
      <dsp:spPr>
        <a:xfrm>
          <a:off x="4823795" y="308707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C1D54-BFEB-4E41-AEC7-F10CF995243A}">
      <dsp:nvSpPr>
        <dsp:cNvPr id="0" name=""/>
        <dsp:cNvSpPr/>
      </dsp:nvSpPr>
      <dsp:spPr>
        <a:xfrm>
          <a:off x="5031886" y="440853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664E-4C35-4434-B2B6-CD509A32E5C3}">
      <dsp:nvSpPr>
        <dsp:cNvPr id="0" name=""/>
        <dsp:cNvSpPr/>
      </dsp:nvSpPr>
      <dsp:spPr>
        <a:xfrm>
          <a:off x="4615703" y="455125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6BA8B5-770D-4375-AB40-EE8B2007603A}">
      <dsp:nvSpPr>
        <dsp:cNvPr id="0" name=""/>
        <dsp:cNvSpPr/>
      </dsp:nvSpPr>
      <dsp:spPr>
        <a:xfrm>
          <a:off x="4615703" y="734219"/>
          <a:ext cx="149706" cy="14970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513273-76D1-4AE9-9D02-C9F067B292A3}">
      <dsp:nvSpPr>
        <dsp:cNvPr id="0" name=""/>
        <dsp:cNvSpPr/>
      </dsp:nvSpPr>
      <dsp:spPr>
        <a:xfrm>
          <a:off x="1731610" y="4656127"/>
          <a:ext cx="3229166" cy="8658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350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Поняття комп'ютерної графіки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1773876" y="4698393"/>
        <a:ext cx="3144634" cy="781293"/>
      </dsp:txXfrm>
    </dsp:sp>
    <dsp:sp modelId="{786D4B20-530F-4260-8D2F-3DEA6D9880D4}">
      <dsp:nvSpPr>
        <dsp:cNvPr id="0" name=""/>
        <dsp:cNvSpPr/>
      </dsp:nvSpPr>
      <dsp:spPr>
        <a:xfrm>
          <a:off x="836366" y="3807217"/>
          <a:ext cx="1497063" cy="14969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7F3137-CD8A-4C51-B0AE-D2B4182D79AC}">
      <dsp:nvSpPr>
        <dsp:cNvPr id="0" name=""/>
        <dsp:cNvSpPr/>
      </dsp:nvSpPr>
      <dsp:spPr>
        <a:xfrm>
          <a:off x="3808786" y="3531823"/>
          <a:ext cx="3229166" cy="86582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350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2">
                  <a:lumMod val="50000"/>
                </a:schemeClr>
              </a:solidFill>
            </a:rPr>
            <a:t>Графічний редактор</a:t>
          </a:r>
          <a:endParaRPr lang="uk-UA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851052" y="3574089"/>
        <a:ext cx="3144634" cy="781293"/>
      </dsp:txXfrm>
    </dsp:sp>
    <dsp:sp modelId="{0672A268-4C20-4A49-8C0F-B3D303DFF78A}">
      <dsp:nvSpPr>
        <dsp:cNvPr id="0" name=""/>
        <dsp:cNvSpPr/>
      </dsp:nvSpPr>
      <dsp:spPr>
        <a:xfrm>
          <a:off x="2913542" y="2682912"/>
          <a:ext cx="1497063" cy="14969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CA202B-7A3B-436D-91B5-865B5DF56BAB}">
      <dsp:nvSpPr>
        <dsp:cNvPr id="0" name=""/>
        <dsp:cNvSpPr/>
      </dsp:nvSpPr>
      <dsp:spPr>
        <a:xfrm>
          <a:off x="4762415" y="1826602"/>
          <a:ext cx="3229166" cy="8658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3507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Види графічних файлів</a:t>
          </a:r>
          <a:endParaRPr lang="uk-UA" sz="2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804681" y="1868868"/>
        <a:ext cx="3144634" cy="781293"/>
      </dsp:txXfrm>
    </dsp:sp>
    <dsp:sp modelId="{96B1267E-53D0-4CB8-8257-E390D7A4ADEC}">
      <dsp:nvSpPr>
        <dsp:cNvPr id="0" name=""/>
        <dsp:cNvSpPr/>
      </dsp:nvSpPr>
      <dsp:spPr>
        <a:xfrm>
          <a:off x="3867171" y="977691"/>
          <a:ext cx="1497063" cy="149695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931EB8-1FAA-4C1E-BD4C-31AD340AB8B5}" type="datetimeFigureOut">
              <a:rPr lang="uk-UA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5F6D539-0C04-46DA-9125-AA79152BD6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385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D539-0C04-46DA-9125-AA79152BD6CF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0294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16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5E0B4-2BB1-4EF7-B024-FDB426F4C5C7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FDFB-580B-4742-BDE8-92F1784B11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9519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AE21-5669-4F2E-A5F5-75EDCD48AFA8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AB12-9425-43B7-98D1-6A6D88DE49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60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5644-BEC1-4646-BF6D-8A208A0869E5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A44F-C9A9-4812-ABA6-EBA751A921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186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і клі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медіаоб'єкта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 rtlCol="0">
            <a:normAutofit/>
          </a:bodyPr>
          <a:lstStyle/>
          <a:p>
            <a:pPr lvl="0"/>
            <a:endParaRPr lang="uk-UA" noProof="0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E8D5-726F-4D36-B8CE-C9BA0CB63A39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E22E-18E3-481D-8481-DA812A54B7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9192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BDAC-6A7A-4B21-8B04-7806C6065E50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B44D-B579-4B05-8B56-540F63455B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842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1441-92B1-4A3D-B623-371F66405A8A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618D-1C22-476F-9699-F3A588B44A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4092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2542-5271-4719-A6FA-F81B16DD1871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1C43-73B7-467A-BAFA-228CF8490F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4470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6182-29AD-463D-BC15-8E234353F1A1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4A6A-E787-42FE-983E-3A9C55E3B3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036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9821-EC65-47C0-839D-35DA73CB5CF9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C2D0-4567-4949-A243-563AAE56B3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23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3252-D537-4F9A-AE90-3B2488E9AF8C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631E-9722-411A-9498-127BDA0C99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666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C6CE-E061-4000-B910-EC6FF1929656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7A87-58F3-4CD0-8E88-D0A9C4A3BF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8200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B5CE-6B21-4B36-AC9C-5A935BF731BA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E6B7-2470-4620-B05D-C43C4C45CC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346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EF7857-1219-417F-B0C9-48C48735B1FE}" type="datetime1">
              <a:rPr lang="uk-UA" smtClean="0"/>
              <a:pPr>
                <a:defRPr/>
              </a:pPr>
              <a:t>05.08.2021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761E8-F88E-4E66-8E1D-5F3F710E9F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wmf"/><Relationship Id="rId9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&#1053;&#1072;&#1074;&#1095;&#1072;&#1083;&#1100;&#1085;&#1072;\OIVT-2009\09kl\07-&#1050;&#1086;&#1084;&#1087;'&#1102;&#1090;&#1077;&#1088;&#1085;&#1072;%20&#1075;&#1088;&#1072;&#1092;&#1110;&#1082;&#1072;\09&#1082;-26-&#1054;&#1089;&#1085;&#1086;&#1074;&#1085;&#1110;%20&#1087;&#1086;&#1085;&#1103;&#1090;&#1090;&#1103;%20&#1090;&#1072;%20&#1079;&#1072;&#1089;&#1086;&#1073;&#1080;%20&#1082;&#1086;&#1084;&#1087;'&#1102;&#1090;&#1077;&#1088;&#1085;&#1086;&#1111;%20&#1075;&#1088;&#1072;&#1092;&#1110;&#1082;&#1080;\1234.AVI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nstall\My_new_fons_next 100\My_new_fons_next 100\2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2627313" y="184150"/>
            <a:ext cx="424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uk-UA" sz="3200" b="1" i="1">
                <a:solidFill>
                  <a:srgbClr val="0000FF"/>
                </a:solidFill>
              </a:rPr>
              <a:t>Комп'ютерна графіка</a:t>
            </a:r>
            <a:endParaRPr lang="uk-UA" altLang="uk-UA" sz="32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8119" y="1342246"/>
            <a:ext cx="5188017" cy="3086886"/>
          </a:xfrm>
          <a:prstGeom prst="rect">
            <a:avLst/>
          </a:prstGeom>
          <a:ln w="57150">
            <a:solidFill>
              <a:schemeClr val="accent6"/>
            </a:solidFill>
          </a:ln>
          <a:scene3d>
            <a:camera prst="perspectiveBelow"/>
            <a:lightRig rig="threePt" dir="t"/>
          </a:scene3d>
          <a:sp3d>
            <a:bevelT w="101600" prst="riblet"/>
          </a:sp3d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4400" b="1" dirty="0" err="1" smtClean="0"/>
              <a:t>Поняття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комп’ютерн</a:t>
            </a:r>
            <a:r>
              <a:rPr lang="uk-UA" sz="4400" b="1" dirty="0" err="1" smtClean="0"/>
              <a:t>ої</a:t>
            </a:r>
            <a:r>
              <a:rPr lang="uk-UA" sz="4400" b="1" dirty="0" smtClean="0"/>
              <a:t> графіки </a:t>
            </a:r>
            <a:endParaRPr lang="en-US" sz="4400" b="1" dirty="0" smtClean="0"/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uk-UA" sz="3200" b="1" dirty="0" smtClean="0"/>
          </a:p>
        </p:txBody>
      </p:sp>
      <p:pic>
        <p:nvPicPr>
          <p:cNvPr id="1026" name="Picture 2" descr="D:\Для сайту\Графічний_редактор5кла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06013"/>
            <a:ext cx="2959025" cy="4064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 descr="J02328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143380"/>
            <a:ext cx="17811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1136915" cy="8526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50" y="932189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0315"/>
            <a:ext cx="8858279" cy="31769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dirty="0"/>
              <a:t>Векторне зображення будується з окремих базових об’єктів – графічних </a:t>
            </a:r>
            <a:r>
              <a:rPr lang="uk-UA" sz="4400" b="1" dirty="0"/>
              <a:t>примітивів</a:t>
            </a:r>
            <a:r>
              <a:rPr lang="uk-UA" sz="4000" dirty="0"/>
              <a:t>: ліній, прямокутників, овалів, трикутників тощо. Таке зображення нагадує аплікацію.</a:t>
            </a:r>
            <a:endParaRPr lang="ru-RU" sz="4000" dirty="0"/>
          </a:p>
        </p:txBody>
      </p:sp>
      <p:sp>
        <p:nvSpPr>
          <p:cNvPr id="22" name="AutoShape 8" descr="Картинки по запросу рекламный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727" b="12019"/>
          <a:stretch>
            <a:fillRect/>
          </a:stretch>
        </p:blipFill>
        <p:spPr bwMode="auto">
          <a:xfrm>
            <a:off x="371625" y="3643314"/>
            <a:ext cx="8558094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1999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0316"/>
            <a:ext cx="8643965" cy="130985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/>
              <a:t>Векторне графічне зображення</a:t>
            </a:r>
            <a:endParaRPr lang="ru-RU" sz="4000" dirty="0"/>
          </a:p>
        </p:txBody>
      </p:sp>
      <p:sp>
        <p:nvSpPr>
          <p:cNvPr id="22" name="AutoShape 8" descr="Картинки по запросу рекламный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8"/>
            <a:ext cx="736103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dirty="0" smtClean="0"/>
              <a:t>Властивості графічних примітивів: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i="1" dirty="0" err="1" smtClean="0"/>
              <a:t>колір</a:t>
            </a:r>
            <a:r>
              <a:rPr lang="ru-RU" sz="2800" b="1" i="1" dirty="0" smtClean="0"/>
              <a:t> </a:t>
            </a:r>
            <a:r>
              <a:rPr lang="ru-RU" sz="2800" b="1" i="1" dirty="0"/>
              <a:t>і </a:t>
            </a:r>
            <a:r>
              <a:rPr lang="ru-RU" sz="2800" b="1" i="1" dirty="0" err="1" smtClean="0"/>
              <a:t>товщина</a:t>
            </a:r>
            <a:r>
              <a:rPr lang="ru-RU" sz="2800" b="1" i="1" dirty="0" smtClean="0"/>
              <a:t> </a:t>
            </a:r>
            <a:r>
              <a:rPr lang="ru-RU" sz="2800" b="1" i="1" dirty="0"/>
              <a:t>контуру,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i="1" dirty="0" err="1" smtClean="0"/>
              <a:t>колір</a:t>
            </a:r>
            <a:r>
              <a:rPr lang="ru-RU" sz="2800" b="1" i="1" dirty="0" smtClean="0"/>
              <a:t> </a:t>
            </a:r>
            <a:r>
              <a:rPr lang="ru-RU" sz="2800" b="1" i="1" dirty="0"/>
              <a:t>і </a:t>
            </a:r>
            <a:r>
              <a:rPr lang="ru-RU" sz="2800" b="1" i="1" dirty="0" err="1" smtClean="0"/>
              <a:t>спосіб</a:t>
            </a:r>
            <a:r>
              <a:rPr lang="ru-RU" sz="2800" b="1" i="1" dirty="0" smtClean="0"/>
              <a:t> </a:t>
            </a:r>
            <a:r>
              <a:rPr lang="ru-RU" sz="2800" b="1" i="1" dirty="0"/>
              <a:t>заливки </a:t>
            </a:r>
            <a:r>
              <a:rPr lang="ru-RU" sz="2800" b="1" i="1" dirty="0" err="1"/>
              <a:t>внутрішньої</a:t>
            </a:r>
            <a:r>
              <a:rPr lang="ru-RU" sz="2800" b="1" i="1" dirty="0"/>
              <a:t> </a:t>
            </a:r>
            <a:r>
              <a:rPr lang="ru-RU" sz="2800" b="1" i="1" dirty="0" err="1"/>
              <a:t>області</a:t>
            </a:r>
            <a:r>
              <a:rPr lang="ru-RU" sz="2800" b="1" i="1" dirty="0"/>
              <a:t>.</a:t>
            </a:r>
          </a:p>
          <a:p>
            <a:endParaRPr lang="uk-UA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88" b="9642"/>
          <a:stretch>
            <a:fillRect/>
          </a:stretch>
        </p:blipFill>
        <p:spPr bwMode="auto">
          <a:xfrm>
            <a:off x="4014049" y="3429001"/>
            <a:ext cx="3740240" cy="324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892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0316"/>
            <a:ext cx="8786841" cy="14933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/>
              <a:t>Переваги і недоліки растрових та векторних зображень</a:t>
            </a:r>
            <a:endParaRPr lang="uk-UA" sz="4000" dirty="0"/>
          </a:p>
        </p:txBody>
      </p:sp>
      <p:sp>
        <p:nvSpPr>
          <p:cNvPr id="22" name="AutoShape 8" descr="Картинки по запросу рекламный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285992"/>
            <a:ext cx="5814558" cy="38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7422" y="5572140"/>
            <a:ext cx="177958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растрове</a:t>
            </a:r>
            <a:endParaRPr lang="uk-U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5572140"/>
            <a:ext cx="178525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векторне</a:t>
            </a:r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333123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Install\My_new_fons_next 100\My_new_fons_next 100\2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Порівняльна таблиця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5" y="0"/>
            <a:ext cx="1136915" cy="8526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068969"/>
              </p:ext>
            </p:extLst>
          </p:nvPr>
        </p:nvGraphicFramePr>
        <p:xfrm>
          <a:off x="323528" y="1124742"/>
          <a:ext cx="8640960" cy="52406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20480"/>
                <a:gridCol w="4320480"/>
              </a:tblGrid>
              <a:tr h="590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Векторні зображення</a:t>
                      </a:r>
                      <a:endParaRPr lang="uk-U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Растрові зображення</a:t>
                      </a:r>
                      <a:endParaRPr lang="uk-U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754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Складаються з об'єктів, описаних </a:t>
                      </a:r>
                      <a:r>
                        <a:rPr lang="uk-UA" sz="2000" b="1" dirty="0">
                          <a:effectLst/>
                        </a:rPr>
                        <a:t>математично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Складаються з масивів </a:t>
                      </a:r>
                      <a:r>
                        <a:rPr lang="uk-UA" sz="2000" b="1" dirty="0">
                          <a:effectLst/>
                        </a:rPr>
                        <a:t>пікселів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163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Менші</a:t>
                      </a:r>
                      <a:r>
                        <a:rPr lang="uk-UA" sz="2000" dirty="0">
                          <a:effectLst/>
                        </a:rPr>
                        <a:t> обсяги файлів. Обсяг залежить не від розміру зображення, а від кількості об'єктів у ньому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Більші</a:t>
                      </a:r>
                      <a:r>
                        <a:rPr lang="uk-UA" sz="2000" dirty="0">
                          <a:effectLst/>
                        </a:rPr>
                        <a:t> обсяги файлів. Обсяг залежить від розміру зображення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16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Можна збільшувати </a:t>
                      </a:r>
                      <a:r>
                        <a:rPr lang="uk-UA" sz="2000" b="1" dirty="0">
                          <a:effectLst/>
                        </a:rPr>
                        <a:t>без погіршення </a:t>
                      </a:r>
                      <a:r>
                        <a:rPr lang="uk-UA" sz="2000" dirty="0">
                          <a:effectLst/>
                        </a:rPr>
                        <a:t>якості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У разі збільшення зображення якість </a:t>
                      </a:r>
                      <a:r>
                        <a:rPr lang="uk-UA" sz="2000" b="1" dirty="0">
                          <a:effectLst/>
                        </a:rPr>
                        <a:t>погіршується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754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Не дають змогу </a:t>
                      </a:r>
                      <a:r>
                        <a:rPr lang="uk-UA" sz="2000" b="1" dirty="0">
                          <a:effectLst/>
                        </a:rPr>
                        <a:t>точно</a:t>
                      </a:r>
                      <a:r>
                        <a:rPr lang="uk-UA" sz="2000" dirty="0">
                          <a:effectLst/>
                        </a:rPr>
                        <a:t> передати </a:t>
                      </a:r>
                      <a:r>
                        <a:rPr lang="uk-UA" sz="2000" b="1" dirty="0">
                          <a:effectLst/>
                        </a:rPr>
                        <a:t>перехід</a:t>
                      </a:r>
                      <a:r>
                        <a:rPr lang="uk-UA" sz="2000" dirty="0">
                          <a:effectLst/>
                        </a:rPr>
                        <a:t> від одного кольору до іншого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Дають змогу отримати зображення </a:t>
                      </a:r>
                      <a:r>
                        <a:rPr lang="uk-UA" sz="2000" b="1" dirty="0">
                          <a:effectLst/>
                        </a:rPr>
                        <a:t>фотографічної яко</a:t>
                      </a:r>
                      <a:r>
                        <a:rPr lang="uk-UA" sz="2000" dirty="0">
                          <a:effectLst/>
                        </a:rPr>
                        <a:t>сті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163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Застосовують для зберігання креслень, ділової графіки (схем, діаграм), шрифтів, рисунків з </a:t>
                      </a:r>
                      <a:r>
                        <a:rPr lang="uk-UA" sz="2000" b="1" dirty="0">
                          <a:effectLst/>
                        </a:rPr>
                        <a:t>чіткими контурами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Застосовують для зберігання </a:t>
                      </a:r>
                      <a:r>
                        <a:rPr lang="uk-UA" sz="2000" b="1" dirty="0">
                          <a:effectLst/>
                        </a:rPr>
                        <a:t>фотографій</a:t>
                      </a:r>
                      <a:r>
                        <a:rPr lang="uk-UA" sz="2000" dirty="0">
                          <a:effectLst/>
                        </a:rPr>
                        <a:t>, творів </a:t>
                      </a:r>
                      <a:r>
                        <a:rPr lang="uk-UA" sz="2000" b="1" dirty="0">
                          <a:effectLst/>
                        </a:rPr>
                        <a:t>живопису</a:t>
                      </a:r>
                      <a:r>
                        <a:rPr lang="uk-UA" sz="2000" dirty="0">
                          <a:effectLst/>
                        </a:rPr>
                        <a:t>, зображень елементів інтерфейсу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143932" cy="46434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Людське око сприймає навколишній світ як растрове зображення. Візуальна картинка проектується на сітківку, яка складається з окремих клітинок, що реагують на світло. Далі мозок опрацьовує зображення, розпізнає в ньому окремі об’єкти, геометричні фігури і запам’ятовує його вже як векторне зображення.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2" name="AutoShape 8" descr="Картинки по запросу рекламный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428596" y="500042"/>
            <a:ext cx="338757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2"/>
                </a:solidFill>
              </a:rPr>
              <a:t>Цікаво знати!</a:t>
            </a:r>
            <a:endParaRPr lang="uk-UA" sz="4000" dirty="0">
              <a:solidFill>
                <a:schemeClr val="bg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99" y="0"/>
            <a:ext cx="2794901" cy="209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03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Install\My_new_fons_next 100\My_new_fons_next 100\2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8575"/>
            <a:ext cx="7427168" cy="84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Програмні засоби комп'ютерної графіки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2043438"/>
            <a:ext cx="8568952" cy="1368152"/>
          </a:xfrm>
          <a:prstGeom prst="flowChartPredefined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altLang="uk-UA" sz="2000" b="1" dirty="0" smtClean="0"/>
              <a:t>Графічний редактор</a:t>
            </a:r>
            <a:r>
              <a:rPr lang="uk-UA" altLang="uk-UA" sz="2000" dirty="0" smtClean="0"/>
              <a:t> — це прикладна програма, яка дає користувачеві змогу створювати й редагувати на екрані комп'ютера зображення та зберігати їх для подальшого використання.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915816" y="3573016"/>
            <a:ext cx="583289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71550" indent="-4397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uk-UA" altLang="uk-UA" sz="1600" dirty="0"/>
              <a:t>Залежно від того, із зображеннями якого типу працюють у середовищі графічного редактора, його називають: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</a:pPr>
            <a:r>
              <a:rPr lang="uk-UA" altLang="uk-UA" b="1" dirty="0"/>
              <a:t>растровим </a:t>
            </a:r>
            <a:r>
              <a:rPr lang="uk-UA" altLang="uk-UA" dirty="0"/>
              <a:t>(Microsoft </a:t>
            </a:r>
            <a:r>
              <a:rPr lang="uk-UA" altLang="uk-UA" dirty="0" err="1"/>
              <a:t>Paint</a:t>
            </a:r>
            <a:r>
              <a:rPr lang="uk-UA" altLang="uk-UA" dirty="0"/>
              <a:t>, </a:t>
            </a:r>
            <a:r>
              <a:rPr lang="uk-UA" altLang="uk-UA" dirty="0" err="1"/>
              <a:t>Adobe</a:t>
            </a:r>
            <a:r>
              <a:rPr lang="uk-UA" altLang="uk-UA" dirty="0"/>
              <a:t> </a:t>
            </a:r>
            <a:r>
              <a:rPr lang="uk-UA" altLang="uk-UA" dirty="0" err="1"/>
              <a:t>Photoshop</a:t>
            </a:r>
            <a:r>
              <a:rPr lang="uk-UA" altLang="uk-UA" dirty="0"/>
              <a:t>, </a:t>
            </a:r>
            <a:r>
              <a:rPr lang="uk-UA" altLang="uk-UA" dirty="0" err="1"/>
              <a:t>Corel</a:t>
            </a:r>
            <a:r>
              <a:rPr lang="uk-UA" altLang="uk-UA" dirty="0"/>
              <a:t> Photo-Paint та інші)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</a:pPr>
            <a:r>
              <a:rPr lang="uk-UA" altLang="uk-UA" b="1" dirty="0"/>
              <a:t>векторним </a:t>
            </a:r>
            <a:r>
              <a:rPr lang="uk-UA" altLang="uk-UA" dirty="0"/>
              <a:t>(</a:t>
            </a:r>
            <a:r>
              <a:rPr lang="uk-UA" altLang="uk-UA" dirty="0" err="1"/>
              <a:t>CorelDRAW</a:t>
            </a:r>
            <a:r>
              <a:rPr lang="uk-UA" altLang="uk-UA" dirty="0"/>
              <a:t>, </a:t>
            </a:r>
            <a:r>
              <a:rPr lang="uk-UA" altLang="uk-UA" dirty="0" err="1"/>
              <a:t>Adobe</a:t>
            </a:r>
            <a:r>
              <a:rPr lang="uk-UA" altLang="uk-UA" dirty="0"/>
              <a:t> </a:t>
            </a:r>
            <a:r>
              <a:rPr lang="uk-UA" altLang="uk-UA" dirty="0" err="1"/>
              <a:t>Illustrator</a:t>
            </a:r>
            <a:r>
              <a:rPr lang="uk-UA" altLang="uk-UA" dirty="0"/>
              <a:t>, </a:t>
            </a:r>
            <a:r>
              <a:rPr lang="uk-UA" altLang="uk-UA" dirty="0" err="1"/>
              <a:t>Corel</a:t>
            </a:r>
            <a:r>
              <a:rPr lang="uk-UA" altLang="uk-UA" dirty="0"/>
              <a:t> </a:t>
            </a:r>
            <a:r>
              <a:rPr lang="uk-UA" altLang="uk-UA" dirty="0" err="1"/>
              <a:t>Xara</a:t>
            </a:r>
            <a:r>
              <a:rPr lang="uk-UA" altLang="uk-UA" dirty="0"/>
              <a:t> та інші</a:t>
            </a:r>
            <a:r>
              <a:rPr lang="uk-UA" altLang="uk-UA" dirty="0" smtClean="0"/>
              <a:t>)</a:t>
            </a:r>
            <a:endParaRPr lang="uk-UA" altLang="uk-UA" dirty="0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755650" y="1341438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dirty="0">
                <a:latin typeface="Arial" charset="0"/>
              </a:rPr>
              <a:t>Для створення та редагування графічних зображень використовують програми, які мають загальну назву </a:t>
            </a:r>
            <a:r>
              <a:rPr lang="uk-UA" altLang="uk-UA" b="1" dirty="0">
                <a:latin typeface="Arial" charset="0"/>
              </a:rPr>
              <a:t>графічні редактори</a:t>
            </a:r>
            <a:r>
              <a:rPr lang="uk-UA" altLang="uk-UA" dirty="0">
                <a:latin typeface="Arial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7" y="3573016"/>
            <a:ext cx="2769096" cy="20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" y="-1588"/>
            <a:ext cx="1136915" cy="8526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" y="227687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49" y="227687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09484233"/>
              </p:ext>
            </p:extLst>
          </p:nvPr>
        </p:nvGraphicFramePr>
        <p:xfrm>
          <a:off x="1643042" y="214290"/>
          <a:ext cx="5857916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4175" y="4250026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school.xvatit.com/images/4/41/2.21.12.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5" y="2712561"/>
            <a:ext cx="1420389" cy="1065292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4646296"/>
            <a:ext cx="518457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ГРАФІКА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07" t="41393" r="14514" b="29304"/>
          <a:stretch/>
        </p:blipFill>
        <p:spPr bwMode="auto">
          <a:xfrm>
            <a:off x="1624175" y="1626763"/>
            <a:ext cx="7075358" cy="214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5" y="260648"/>
            <a:ext cx="1136915" cy="8526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6053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857760"/>
            <a:ext cx="1136915" cy="8526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000240"/>
            <a:ext cx="3080342" cy="30336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71934" y="357166"/>
            <a:ext cx="5357850" cy="2643198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Дякую</a:t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> за увагу!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81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Дізнаємося</a:t>
            </a:r>
            <a:endParaRPr lang="uk-UA" b="1" dirty="0"/>
          </a:p>
        </p:txBody>
      </p:sp>
      <p:graphicFrame>
        <p:nvGraphicFramePr>
          <p:cNvPr id="7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63652916"/>
              </p:ext>
            </p:extLst>
          </p:nvPr>
        </p:nvGraphicFramePr>
        <p:xfrm>
          <a:off x="251520" y="836712"/>
          <a:ext cx="8827948" cy="569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2770435" cy="27704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chool118.at.ua/_pu/0/483028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767310" cy="29194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1" y="188640"/>
            <a:ext cx="1136915" cy="8526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6445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nstall\My_new_fons_next 100\My_new_fons_next 100\2-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538" y="80963"/>
            <a:ext cx="639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Що таке комп'ютерна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графіка?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618198" y="1144712"/>
            <a:ext cx="8353425" cy="2876907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+mn-lt"/>
                <a:cs typeface="+mn-cs"/>
              </a:rPr>
              <a:t>Комп'ютерна</a:t>
            </a:r>
            <a:r>
              <a:rPr lang="uk-UA" sz="2800" b="1" dirty="0">
                <a:latin typeface="+mn-lt"/>
                <a:cs typeface="+mn-cs"/>
              </a:rPr>
              <a:t> графіка</a:t>
            </a:r>
            <a:r>
              <a:rPr lang="uk-UA" sz="2800" dirty="0">
                <a:latin typeface="+mn-lt"/>
                <a:cs typeface="+mn-cs"/>
              </a:rPr>
              <a:t> – це галузь людської діяльності, пов'язана із створенням та опрацюванням графічних зображень за допомогою комп'ютерів та пристроїв цифрового типу</a:t>
            </a:r>
          </a:p>
        </p:txBody>
      </p:sp>
      <p:pic>
        <p:nvPicPr>
          <p:cNvPr id="3078" name="Picture 4" descr="Art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32813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" y="80963"/>
            <a:ext cx="1136915" cy="8526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09" y="732070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97" y="4509120"/>
            <a:ext cx="263816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334916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J01953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2324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6763871" cy="16521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/>
              <a:t>Для введення графічних об'єктів використовують:</a:t>
            </a:r>
            <a:endParaRPr lang="ru-RU" sz="4000" dirty="0"/>
          </a:p>
        </p:txBody>
      </p:sp>
      <p:sp>
        <p:nvSpPr>
          <p:cNvPr id="22" name="AutoShape 8" descr="Картинки по запросу рекламный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62" y="3488168"/>
            <a:ext cx="2521110" cy="25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3763939"/>
            <a:ext cx="4064000" cy="271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61" y="2063726"/>
            <a:ext cx="2643640" cy="188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538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6763871" cy="16521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/>
              <a:t>Для виведення графічних об'єктів використовують:</a:t>
            </a:r>
            <a:endParaRPr lang="ru-RU" sz="4000" dirty="0"/>
          </a:p>
        </p:txBody>
      </p:sp>
      <p:sp>
        <p:nvSpPr>
          <p:cNvPr id="22" name="AutoShape 8" descr="Картинки по запросу рекламный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07" y="1839392"/>
            <a:ext cx="2571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66" y="4683075"/>
            <a:ext cx="1824470" cy="13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12" y="2257183"/>
            <a:ext cx="2436440" cy="168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79" y="3945725"/>
            <a:ext cx="3310164" cy="25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45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Install\My_new_fons_next 100\My_new_fons_next 100\2-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7422" y="142852"/>
            <a:ext cx="6500858" cy="62151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 dirty="0" smtClean="0"/>
              <a:t>Графічні об'єкти </a:t>
            </a:r>
            <a:r>
              <a:rPr lang="uk-UA" altLang="uk-UA" sz="2400" dirty="0" smtClean="0"/>
              <a:t>зберігаються на носіях у  вигляді </a:t>
            </a:r>
            <a:r>
              <a:rPr lang="uk-UA" altLang="uk-UA" sz="2400" b="1" dirty="0" smtClean="0"/>
              <a:t>файлів</a:t>
            </a:r>
            <a:r>
              <a:rPr lang="en-US" altLang="uk-UA" sz="2400" dirty="0" smtClean="0"/>
              <a:t> </a:t>
            </a:r>
            <a:r>
              <a:rPr lang="uk-UA" altLang="uk-UA" sz="2400" dirty="0" smtClean="0"/>
              <a:t>даних.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dirty="0" smtClean="0"/>
              <a:t>Графічні файли даних бувають </a:t>
            </a:r>
            <a:r>
              <a:rPr lang="uk-UA" altLang="uk-UA" sz="2400" b="1" dirty="0" smtClean="0"/>
              <a:t>статичними</a:t>
            </a:r>
            <a:r>
              <a:rPr lang="uk-UA" altLang="uk-UA" sz="2400" dirty="0" smtClean="0"/>
              <a:t> та </a:t>
            </a:r>
            <a:r>
              <a:rPr lang="uk-UA" altLang="uk-UA" sz="2400" b="1" dirty="0" smtClean="0"/>
              <a:t>анімаційними</a:t>
            </a:r>
            <a:r>
              <a:rPr lang="uk-UA" altLang="uk-UA" sz="24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dirty="0" smtClean="0"/>
              <a:t>В залежності від цього розрізняють:</a:t>
            </a:r>
          </a:p>
          <a:p>
            <a:pPr marL="976313" lvl="1" eaLnBrk="1" hangingPunct="1">
              <a:lnSpc>
                <a:spcPct val="90000"/>
              </a:lnSpc>
            </a:pPr>
            <a:r>
              <a:rPr lang="uk-UA" altLang="uk-UA" sz="2000" b="1" dirty="0" smtClean="0"/>
              <a:t>статичну</a:t>
            </a:r>
            <a:r>
              <a:rPr lang="uk-UA" altLang="uk-UA" sz="2000" dirty="0" smtClean="0"/>
              <a:t> графіку</a:t>
            </a:r>
          </a:p>
          <a:p>
            <a:pPr marL="1558925" lvl="2" eaLnBrk="1" hangingPunct="1">
              <a:lnSpc>
                <a:spcPct val="90000"/>
              </a:lnSpc>
            </a:pPr>
            <a:r>
              <a:rPr lang="uk-UA" altLang="uk-UA" sz="2000" dirty="0" smtClean="0"/>
              <a:t>малюнки</a:t>
            </a:r>
          </a:p>
          <a:p>
            <a:pPr marL="1558925" lvl="2" eaLnBrk="1" hangingPunct="1">
              <a:lnSpc>
                <a:spcPct val="90000"/>
              </a:lnSpc>
            </a:pPr>
            <a:r>
              <a:rPr lang="uk-UA" altLang="uk-UA" sz="2000" dirty="0" smtClean="0"/>
              <a:t>фотографії</a:t>
            </a:r>
          </a:p>
          <a:p>
            <a:pPr marL="1558925" lvl="2" eaLnBrk="1" hangingPunct="1">
              <a:lnSpc>
                <a:spcPct val="90000"/>
              </a:lnSpc>
            </a:pPr>
            <a:r>
              <a:rPr lang="uk-UA" altLang="uk-UA" sz="2000" dirty="0" smtClean="0"/>
              <a:t>креслення</a:t>
            </a:r>
            <a:endParaRPr lang="en-US" altLang="uk-UA" sz="2000" dirty="0" smtClean="0"/>
          </a:p>
          <a:p>
            <a:pPr marL="1558925" lvl="2" eaLnBrk="1" hangingPunct="1">
              <a:lnSpc>
                <a:spcPct val="90000"/>
              </a:lnSpc>
            </a:pPr>
            <a:r>
              <a:rPr lang="uk-UA" altLang="uk-UA" sz="2000" dirty="0" smtClean="0"/>
              <a:t>схеми</a:t>
            </a:r>
          </a:p>
          <a:p>
            <a:pPr marL="1558925" lvl="2" eaLnBrk="1" hangingPunct="1">
              <a:lnSpc>
                <a:spcPct val="90000"/>
              </a:lnSpc>
            </a:pPr>
            <a:r>
              <a:rPr lang="uk-UA" altLang="uk-UA" sz="2000" dirty="0" smtClean="0"/>
              <a:t>діаграми</a:t>
            </a:r>
          </a:p>
          <a:p>
            <a:pPr marL="1558925" lvl="2" eaLnBrk="1" hangingPunct="1">
              <a:lnSpc>
                <a:spcPct val="90000"/>
              </a:lnSpc>
            </a:pPr>
            <a:r>
              <a:rPr lang="uk-UA" altLang="uk-UA" sz="2000" dirty="0" smtClean="0"/>
              <a:t>тощо</a:t>
            </a:r>
          </a:p>
          <a:p>
            <a:pPr marL="976313" lvl="1" eaLnBrk="1" hangingPunct="1">
              <a:lnSpc>
                <a:spcPct val="90000"/>
              </a:lnSpc>
            </a:pPr>
            <a:r>
              <a:rPr lang="uk-UA" altLang="uk-UA" sz="2000" b="1" dirty="0" smtClean="0"/>
              <a:t>динамічну</a:t>
            </a:r>
            <a:r>
              <a:rPr lang="uk-UA" altLang="uk-UA" sz="2000" dirty="0" smtClean="0"/>
              <a:t> графіку</a:t>
            </a:r>
          </a:p>
          <a:p>
            <a:pPr marL="1558925" lvl="2" eaLnBrk="1" hangingPunct="1">
              <a:lnSpc>
                <a:spcPct val="90000"/>
              </a:lnSpc>
            </a:pPr>
            <a:r>
              <a:rPr lang="uk-UA" altLang="uk-UA" sz="2000" dirty="0" smtClean="0"/>
              <a:t>анімація</a:t>
            </a:r>
          </a:p>
          <a:p>
            <a:pPr marL="1558925" lvl="2" eaLnBrk="1" hangingPunct="1">
              <a:lnSpc>
                <a:spcPct val="90000"/>
              </a:lnSpc>
            </a:pPr>
            <a:r>
              <a:rPr lang="uk-UA" altLang="uk-UA" sz="2000" dirty="0" smtClean="0"/>
              <a:t>відео</a:t>
            </a:r>
            <a:endParaRPr lang="uk-UA" altLang="uk-UA" sz="3600" dirty="0" smtClean="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7019925" y="3644900"/>
            <a:ext cx="17843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1234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5516563"/>
            <a:ext cx="1524000" cy="1143000"/>
          </a:xfrm>
          <a:effectLst>
            <a:softEdge rad="127000"/>
          </a:effec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19097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J017264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941888"/>
            <a:ext cx="13049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J009039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1800"/>
            <a:ext cx="15017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ALIE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9080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" y="116632"/>
            <a:ext cx="1136915" cy="8526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7" y="1339833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37" y="137206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99" y="3429000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65" y="5241925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4672121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7" fill="hold"/>
                                        <p:tgtEl>
                                          <p:spTgt spid="94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4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Install\My_new_fons_next 100\My_new_fons_next 100\2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1268413"/>
            <a:ext cx="8568630" cy="10795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0" algn="l"/>
              </a:tabLst>
            </a:pPr>
            <a:r>
              <a:rPr lang="uk-UA" altLang="uk-UA" sz="2800" dirty="0" smtClean="0"/>
              <a:t>Комп'ютерну графіку розділяють на </a:t>
            </a:r>
            <a:r>
              <a:rPr lang="uk-UA" altLang="uk-UA" sz="2800" b="1" dirty="0" smtClean="0">
                <a:solidFill>
                  <a:srgbClr val="0000FF"/>
                </a:solidFill>
              </a:rPr>
              <a:t>векторну</a:t>
            </a:r>
            <a:r>
              <a:rPr lang="uk-UA" altLang="uk-UA" sz="2800" dirty="0" smtClean="0"/>
              <a:t> і </a:t>
            </a:r>
            <a:r>
              <a:rPr lang="uk-UA" altLang="uk-UA" sz="2800" b="1" dirty="0" smtClean="0">
                <a:solidFill>
                  <a:srgbClr val="0000FF"/>
                </a:solidFill>
              </a:rPr>
              <a:t>растрову</a:t>
            </a:r>
            <a:endParaRPr lang="uk-UA" altLang="uk-UA" sz="2800" dirty="0" smtClean="0"/>
          </a:p>
        </p:txBody>
      </p:sp>
      <p:pic>
        <p:nvPicPr>
          <p:cNvPr id="8198" name="Picture 5" descr="BD067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2636912"/>
            <a:ext cx="19446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475656" y="5049838"/>
            <a:ext cx="2167650" cy="1022368"/>
          </a:xfrm>
          <a:prstGeom prst="wedgeRectCallout">
            <a:avLst>
              <a:gd name="adj1" fmla="val 10653"/>
              <a:gd name="adj2" fmla="val -1132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uk-UA" sz="2000" b="1" dirty="0"/>
              <a:t>Графіка векторного типу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699969" y="2357430"/>
            <a:ext cx="2086741" cy="927182"/>
          </a:xfrm>
          <a:prstGeom prst="wedgeRectCallout">
            <a:avLst>
              <a:gd name="adj1" fmla="val 27060"/>
              <a:gd name="adj2" fmla="val 113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uk-UA" sz="2000" b="1" dirty="0"/>
              <a:t>Графіка растрового типу</a:t>
            </a:r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15581"/>
            <a:ext cx="2951163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" y="116632"/>
            <a:ext cx="1136915" cy="8526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385050" cy="955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Векторні, растрові зображення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5" y="2548120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32" y="3689890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0315"/>
            <a:ext cx="8786841" cy="22480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/>
              <a:t>Растрове графічне зображення складається</a:t>
            </a:r>
            <a:r>
              <a:rPr lang="ru-RU" sz="4000" dirty="0" smtClean="0"/>
              <a:t> </a:t>
            </a:r>
            <a:r>
              <a:rPr lang="ru-RU" sz="4000" dirty="0"/>
              <a:t>з </a:t>
            </a:r>
            <a:r>
              <a:rPr lang="ru-RU" sz="4000" dirty="0" err="1"/>
              <a:t>окремих</a:t>
            </a:r>
            <a:r>
              <a:rPr lang="ru-RU" sz="4000" dirty="0"/>
              <a:t> маленьких </a:t>
            </a:r>
            <a:r>
              <a:rPr lang="ru-RU" sz="4000" dirty="0" err="1"/>
              <a:t>квадратів</a:t>
            </a:r>
            <a:r>
              <a:rPr lang="ru-RU" sz="4000" dirty="0"/>
              <a:t> – </a:t>
            </a:r>
            <a:r>
              <a:rPr lang="ru-RU" sz="4400" b="1" dirty="0" err="1"/>
              <a:t>пікселів</a:t>
            </a:r>
            <a:r>
              <a:rPr lang="ru-RU" sz="4000" dirty="0"/>
              <a:t>.</a:t>
            </a:r>
          </a:p>
        </p:txBody>
      </p:sp>
      <p:sp>
        <p:nvSpPr>
          <p:cNvPr id="22" name="AutoShape 8" descr="Картинки по запросу рекламный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8286777" cy="342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2187920"/>
            <a:ext cx="82677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err="1" smtClean="0"/>
              <a:t>Піксел</a:t>
            </a:r>
            <a:r>
              <a:rPr lang="uk-UA" sz="2400" dirty="0" smtClean="0"/>
              <a:t> – це однотонно зафарбований квадратик, який є найдрібнішою одиницею цифрового зображення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325923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0316"/>
            <a:ext cx="8715403" cy="14933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/>
              <a:t>Растрове графічне зображення</a:t>
            </a:r>
            <a:endParaRPr lang="ru-RU" sz="4000" dirty="0"/>
          </a:p>
        </p:txBody>
      </p:sp>
      <p:sp>
        <p:nvSpPr>
          <p:cNvPr id="22" name="AutoShape 8" descr="Картинки по запросу рекламный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607349"/>
            <a:ext cx="8286807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dirty="0" smtClean="0"/>
              <a:t>Властивості </a:t>
            </a:r>
            <a:r>
              <a:rPr lang="uk-UA" sz="2800" dirty="0" err="1" smtClean="0"/>
              <a:t>пікселя</a:t>
            </a:r>
            <a:r>
              <a:rPr lang="uk-UA" sz="2800" dirty="0" smtClean="0"/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800" b="1" i="1" dirty="0" smtClean="0"/>
              <a:t>розташування</a:t>
            </a:r>
            <a:r>
              <a:rPr lang="uk-UA" sz="2800" dirty="0"/>
              <a:t>, яке вказує на місцезнаходження </a:t>
            </a:r>
            <a:r>
              <a:rPr lang="uk-UA" sz="2800" dirty="0" err="1"/>
              <a:t>пікселя</a:t>
            </a:r>
            <a:r>
              <a:rPr lang="uk-UA" sz="2800" dirty="0"/>
              <a:t> в растрі,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800" b="1" i="1" dirty="0"/>
              <a:t>колір</a:t>
            </a:r>
            <a:r>
              <a:rPr lang="uk-UA" sz="2800" dirty="0" smtClean="0"/>
              <a:t>.</a:t>
            </a:r>
          </a:p>
          <a:p>
            <a:endParaRPr lang="uk-UA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571876"/>
            <a:ext cx="3962922" cy="307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8099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444</Words>
  <Application>Microsoft Office PowerPoint</Application>
  <PresentationFormat>Экран (4:3)</PresentationFormat>
  <Paragraphs>67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Дізнаємося</vt:lpstr>
      <vt:lpstr>Слайд 3</vt:lpstr>
      <vt:lpstr>Для введення графічних об'єктів використовують:</vt:lpstr>
      <vt:lpstr>Для виведення графічних об'єктів використовують:</vt:lpstr>
      <vt:lpstr>Слайд 6</vt:lpstr>
      <vt:lpstr>Векторні, растрові зображення</vt:lpstr>
      <vt:lpstr>Растрове графічне зображення складається з окремих маленьких квадратів – пікселів.</vt:lpstr>
      <vt:lpstr>Растрове графічне зображення</vt:lpstr>
      <vt:lpstr>Векторне зображення будується з окремих базових об’єктів – графічних примітивів: ліній, прямокутників, овалів, трикутників тощо. Таке зображення нагадує аплікацію.</vt:lpstr>
      <vt:lpstr>Векторне графічне зображення</vt:lpstr>
      <vt:lpstr>Переваги і недоліки растрових та векторних зображень</vt:lpstr>
      <vt:lpstr>Порівняльна таблиця</vt:lpstr>
      <vt:lpstr>Людське око сприймає навколишній світ як растрове зображення. Візуальна картинка проектується на сітківку, яка складається з окремих клітинок, що реагують на світло. Далі мозок опрацьовує зображення, розпізнає в ньому окремі об’єкти, геометричні фігури і запам’ятовує його вже як векторне зображення.</vt:lpstr>
      <vt:lpstr>Програмні засоби комп'ютерної графіки </vt:lpstr>
      <vt:lpstr>Слайд 16</vt:lpstr>
      <vt:lpstr>Дякую 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Виктория</cp:lastModifiedBy>
  <cp:revision>50</cp:revision>
  <dcterms:created xsi:type="dcterms:W3CDTF">2012-04-01T09:16:45Z</dcterms:created>
  <dcterms:modified xsi:type="dcterms:W3CDTF">2021-08-05T11:00:35Z</dcterms:modified>
</cp:coreProperties>
</file>