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14"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86801949-C6BB-4934-8AB8-8CFA138239E5}" type="datetimeFigureOut">
              <a:rPr lang="ru-RU" smtClean="0"/>
              <a:t>09.02.2020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924174-6623-4112-B409-21D8D4BAF26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801949-C6BB-4934-8AB8-8CFA138239E5}"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24174-6623-4112-B409-21D8D4BAF26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801949-C6BB-4934-8AB8-8CFA138239E5}"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24174-6623-4112-B409-21D8D4BAF26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6801949-C6BB-4934-8AB8-8CFA138239E5}" type="datetimeFigureOut">
              <a:rPr lang="ru-RU" smtClean="0"/>
              <a:t>09.02.2020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924174-6623-4112-B409-21D8D4BAF26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86801949-C6BB-4934-8AB8-8CFA138239E5}" type="datetimeFigureOut">
              <a:rPr lang="ru-RU" smtClean="0"/>
              <a:t>09.02.2020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924174-6623-4112-B409-21D8D4BAF262}"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86801949-C6BB-4934-8AB8-8CFA138239E5}" type="datetimeFigureOut">
              <a:rPr lang="ru-RU" smtClean="0"/>
              <a:t>09.02.2020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924174-6623-4112-B409-21D8D4BAF26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86801949-C6BB-4934-8AB8-8CFA138239E5}" type="datetimeFigureOut">
              <a:rPr lang="ru-RU" smtClean="0"/>
              <a:t>09.02.2020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924174-6623-4112-B409-21D8D4BAF262}"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6801949-C6BB-4934-8AB8-8CFA138239E5}" type="datetimeFigureOut">
              <a:rPr lang="ru-RU" smtClean="0"/>
              <a:t>09.02.2020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924174-6623-4112-B409-21D8D4BAF26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86801949-C6BB-4934-8AB8-8CFA138239E5}" type="datetimeFigureOut">
              <a:rPr lang="ru-RU" smtClean="0"/>
              <a:t>09.02.2020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924174-6623-4112-B409-21D8D4BAF26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6801949-C6BB-4934-8AB8-8CFA138239E5}" type="datetimeFigureOut">
              <a:rPr lang="ru-RU" smtClean="0"/>
              <a:t>09.02.2020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924174-6623-4112-B409-21D8D4BAF26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86801949-C6BB-4934-8AB8-8CFA138239E5}"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924174-6623-4112-B409-21D8D4BAF262}"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6801949-C6BB-4934-8AB8-8CFA138239E5}" type="datetimeFigureOut">
              <a:rPr lang="ru-RU" smtClean="0"/>
              <a:t>09.02.2020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924174-6623-4112-B409-21D8D4BAF262}"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g0.liveinternet.ru/images/attach/c/2/72/861/72861180_test.jpg" TargetMode="Externa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Life in the future</a:t>
            </a:r>
            <a:br>
              <a:rPr lang="en-US" dirty="0" smtClean="0"/>
            </a:br>
            <a:r>
              <a:rPr lang="en-US" dirty="0" smtClean="0"/>
              <a:t>Writing an opinion article</a:t>
            </a:r>
            <a:endParaRPr lang="ru-RU" dirty="0"/>
          </a:p>
        </p:txBody>
      </p:sp>
      <p:sp>
        <p:nvSpPr>
          <p:cNvPr id="3" name="Подзаголовок 2"/>
          <p:cNvSpPr>
            <a:spLocks noGrp="1"/>
          </p:cNvSpPr>
          <p:nvPr>
            <p:ph type="subTitle" idx="1"/>
          </p:nvPr>
        </p:nvSpPr>
        <p:spPr/>
        <p:txBody>
          <a:bodyPr/>
          <a:lstStyle/>
          <a:p>
            <a:r>
              <a:rPr lang="en-US" dirty="0" smtClean="0"/>
              <a:t>Lesson 5</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4664"/>
            <a:ext cx="5222354" cy="4061831"/>
          </a:xfrm>
          <a:prstGeom prst="rect">
            <a:avLst/>
          </a:prstGeom>
          <a:noFill/>
          <a:ln w="9525">
            <a:solidFill>
              <a:schemeClr val="accent2">
                <a:lumMod val="50000"/>
              </a:schemeClr>
            </a:solidFill>
            <a:miter lim="800000"/>
            <a:headEnd/>
            <a:tailEnd/>
          </a:ln>
          <a:effectLst>
            <a:outerShdw dist="35921" dir="2700000" algn="ctr" rotWithShape="0">
              <a:schemeClr val="accent2">
                <a:lumMod val="50000"/>
              </a:scheme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2057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t>Task 1.  Read the rubric. Then put a tick next to the things you should do</a:t>
            </a:r>
            <a:endParaRPr lang="ru-RU" dirty="0"/>
          </a:p>
        </p:txBody>
      </p:sp>
      <p:sp>
        <p:nvSpPr>
          <p:cNvPr id="4" name="Текст 3"/>
          <p:cNvSpPr>
            <a:spLocks noGrp="1"/>
          </p:cNvSpPr>
          <p:nvPr>
            <p:ph type="body" sz="half" idx="2"/>
          </p:nvPr>
        </p:nvSpPr>
        <p:spPr>
          <a:xfrm>
            <a:off x="3491880" y="1844824"/>
            <a:ext cx="5435352" cy="2376264"/>
          </a:xfrm>
        </p:spPr>
        <p:txBody>
          <a:bodyPr>
            <a:normAutofit/>
          </a:bodyPr>
          <a:lstStyle/>
          <a:p>
            <a:r>
              <a:rPr lang="en-US" b="1" dirty="0" smtClean="0"/>
              <a:t></a:t>
            </a:r>
            <a:r>
              <a:rPr lang="en-US" b="1" dirty="0">
                <a:solidFill>
                  <a:srgbClr val="4E3B30"/>
                </a:solidFill>
                <a:sym typeface="Symbol"/>
              </a:rPr>
              <a:t></a:t>
            </a:r>
            <a:r>
              <a:rPr lang="en-US" dirty="0"/>
              <a:t>	</a:t>
            </a:r>
            <a:r>
              <a:rPr lang="en-US" b="1" dirty="0"/>
              <a:t>Introduce each argument in a separate paragraph.</a:t>
            </a:r>
          </a:p>
          <a:p>
            <a:r>
              <a:rPr lang="en-US" b="1" dirty="0"/>
              <a:t>	Use topic sentences for each paragraph.</a:t>
            </a:r>
          </a:p>
          <a:p>
            <a:r>
              <a:rPr lang="en-US" b="1" dirty="0"/>
              <a:t>	Write in an informal style.</a:t>
            </a:r>
          </a:p>
          <a:p>
            <a:r>
              <a:rPr lang="en-US" b="1" dirty="0" smtClean="0"/>
              <a:t></a:t>
            </a:r>
            <a:r>
              <a:rPr lang="en-US" b="1" dirty="0">
                <a:solidFill>
                  <a:srgbClr val="4E3B30"/>
                </a:solidFill>
                <a:sym typeface="Symbol"/>
              </a:rPr>
              <a:t></a:t>
            </a:r>
            <a:r>
              <a:rPr lang="en-US" b="1" dirty="0"/>
              <a:t>	Refer to opposite views in the introduction.</a:t>
            </a:r>
          </a:p>
          <a:p>
            <a:r>
              <a:rPr lang="en-US" b="1" dirty="0" smtClean="0"/>
              <a:t></a:t>
            </a:r>
            <a:r>
              <a:rPr lang="en-US" b="1" dirty="0">
                <a:solidFill>
                  <a:srgbClr val="4E3B30"/>
                </a:solidFill>
                <a:sym typeface="Symbol"/>
              </a:rPr>
              <a:t></a:t>
            </a:r>
            <a:r>
              <a:rPr lang="en-US" b="1" dirty="0"/>
              <a:t>	Give reasons and examples in the essay.</a:t>
            </a:r>
          </a:p>
          <a:p>
            <a:r>
              <a:rPr lang="en-US" b="1" dirty="0" smtClean="0"/>
              <a:t></a:t>
            </a:r>
            <a:r>
              <a:rPr lang="en-US" b="1" dirty="0">
                <a:solidFill>
                  <a:srgbClr val="4E3B30"/>
                </a:solidFill>
                <a:sym typeface="Symbol"/>
              </a:rPr>
              <a:t></a:t>
            </a:r>
            <a:r>
              <a:rPr lang="en-US" b="1" dirty="0"/>
              <a:t>	Give your opinion again in the conclusion.</a:t>
            </a:r>
          </a:p>
          <a:p>
            <a:endParaRPr lang="ru-RU" dirty="0"/>
          </a:p>
        </p:txBody>
      </p:sp>
      <p:pic>
        <p:nvPicPr>
          <p:cNvPr id="5" name="Рисунок 4" descr="Описание: http://img0.liveinternet.ru/images/attach/c/2/72/861/72861180_test.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1187450" cy="927735"/>
          </a:xfrm>
          <a:prstGeom prst="rect">
            <a:avLst/>
          </a:prstGeom>
          <a:noFill/>
          <a:ln>
            <a:noFill/>
          </a:ln>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32656"/>
            <a:ext cx="5203871" cy="13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3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additive="base">
                                        <p:cTn id="2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332656"/>
            <a:ext cx="5867400" cy="522288"/>
          </a:xfrm>
        </p:spPr>
        <p:txBody>
          <a:bodyPr>
            <a:normAutofit fontScale="90000"/>
          </a:bodyPr>
          <a:lstStyle/>
          <a:p>
            <a:r>
              <a:rPr lang="en-US" i="1" dirty="0">
                <a:solidFill>
                  <a:srgbClr val="000000"/>
                </a:solidFill>
                <a:effectLst/>
                <a:latin typeface="Times New Roman"/>
                <a:ea typeface="Calibri"/>
              </a:rPr>
              <a:t>Task 2. Read the following text and complete the sentences (1-6) with the reasons (A-F)</a:t>
            </a:r>
            <a:endParaRPr lang="ru-RU" dirty="0"/>
          </a:p>
        </p:txBody>
      </p:sp>
      <p:pic>
        <p:nvPicPr>
          <p:cNvPr id="1024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3054" b="3054"/>
          <a:stretch>
            <a:fillRect/>
          </a:stretch>
        </p:blipFill>
        <p:spPr bwMode="auto">
          <a:xfrm>
            <a:off x="3635896" y="1138221"/>
            <a:ext cx="495055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738621"/>
            <a:ext cx="5926137"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3717032"/>
            <a:ext cx="308098" cy="369332"/>
          </a:xfrm>
          <a:prstGeom prst="rect">
            <a:avLst/>
          </a:prstGeom>
          <a:noFill/>
        </p:spPr>
        <p:txBody>
          <a:bodyPr wrap="none" rtlCol="0">
            <a:spAutoFit/>
          </a:bodyPr>
          <a:lstStyle/>
          <a:p>
            <a:r>
              <a:rPr lang="en-US" b="1" dirty="0" smtClean="0">
                <a:solidFill>
                  <a:srgbClr val="C00000"/>
                </a:solidFill>
              </a:rPr>
              <a:t>A</a:t>
            </a:r>
            <a:endParaRPr lang="ru-RU" b="1" dirty="0">
              <a:solidFill>
                <a:srgbClr val="C00000"/>
              </a:solidFill>
            </a:endParaRPr>
          </a:p>
        </p:txBody>
      </p:sp>
      <p:sp>
        <p:nvSpPr>
          <p:cNvPr id="9" name="TextBox 8"/>
          <p:cNvSpPr txBox="1"/>
          <p:nvPr/>
        </p:nvSpPr>
        <p:spPr>
          <a:xfrm>
            <a:off x="3995936" y="2852936"/>
            <a:ext cx="324128" cy="369332"/>
          </a:xfrm>
          <a:prstGeom prst="rect">
            <a:avLst/>
          </a:prstGeom>
          <a:noFill/>
        </p:spPr>
        <p:txBody>
          <a:bodyPr wrap="none" rtlCol="0">
            <a:spAutoFit/>
          </a:bodyPr>
          <a:lstStyle/>
          <a:p>
            <a:r>
              <a:rPr lang="en-US" b="1" dirty="0">
                <a:solidFill>
                  <a:srgbClr val="C00000"/>
                </a:solidFill>
              </a:rPr>
              <a:t>B</a:t>
            </a:r>
            <a:endParaRPr lang="ru-RU" b="1" dirty="0">
              <a:solidFill>
                <a:srgbClr val="C00000"/>
              </a:solidFill>
            </a:endParaRPr>
          </a:p>
        </p:txBody>
      </p:sp>
      <p:sp>
        <p:nvSpPr>
          <p:cNvPr id="10" name="TextBox 9"/>
          <p:cNvSpPr txBox="1"/>
          <p:nvPr/>
        </p:nvSpPr>
        <p:spPr>
          <a:xfrm>
            <a:off x="4704650" y="4149080"/>
            <a:ext cx="317716" cy="369332"/>
          </a:xfrm>
          <a:prstGeom prst="rect">
            <a:avLst/>
          </a:prstGeom>
          <a:noFill/>
        </p:spPr>
        <p:txBody>
          <a:bodyPr wrap="none" rtlCol="0">
            <a:spAutoFit/>
          </a:bodyPr>
          <a:lstStyle/>
          <a:p>
            <a:r>
              <a:rPr lang="en-US" b="1" dirty="0" smtClean="0">
                <a:solidFill>
                  <a:srgbClr val="C00000"/>
                </a:solidFill>
              </a:rPr>
              <a:t>C</a:t>
            </a:r>
            <a:endParaRPr lang="ru-RU" b="1" dirty="0">
              <a:solidFill>
                <a:srgbClr val="C00000"/>
              </a:solidFill>
            </a:endParaRPr>
          </a:p>
        </p:txBody>
      </p:sp>
      <p:sp>
        <p:nvSpPr>
          <p:cNvPr id="11" name="TextBox 10"/>
          <p:cNvSpPr txBox="1"/>
          <p:nvPr/>
        </p:nvSpPr>
        <p:spPr>
          <a:xfrm>
            <a:off x="7524328" y="2381493"/>
            <a:ext cx="333746" cy="369332"/>
          </a:xfrm>
          <a:prstGeom prst="rect">
            <a:avLst/>
          </a:prstGeom>
          <a:noFill/>
        </p:spPr>
        <p:txBody>
          <a:bodyPr wrap="none" rtlCol="0">
            <a:spAutoFit/>
          </a:bodyPr>
          <a:lstStyle/>
          <a:p>
            <a:r>
              <a:rPr lang="en-US" b="1" dirty="0">
                <a:solidFill>
                  <a:srgbClr val="C00000"/>
                </a:solidFill>
              </a:rPr>
              <a:t>D</a:t>
            </a:r>
            <a:endParaRPr lang="ru-RU" b="1" dirty="0">
              <a:solidFill>
                <a:srgbClr val="C00000"/>
              </a:solidFill>
            </a:endParaRPr>
          </a:p>
        </p:txBody>
      </p:sp>
      <p:sp>
        <p:nvSpPr>
          <p:cNvPr id="12" name="TextBox 11"/>
          <p:cNvSpPr txBox="1"/>
          <p:nvPr/>
        </p:nvSpPr>
        <p:spPr>
          <a:xfrm>
            <a:off x="5292080" y="4408992"/>
            <a:ext cx="311304" cy="369332"/>
          </a:xfrm>
          <a:prstGeom prst="rect">
            <a:avLst/>
          </a:prstGeom>
          <a:noFill/>
        </p:spPr>
        <p:txBody>
          <a:bodyPr wrap="none" rtlCol="0">
            <a:spAutoFit/>
          </a:bodyPr>
          <a:lstStyle/>
          <a:p>
            <a:r>
              <a:rPr lang="en-US" b="1" dirty="0">
                <a:solidFill>
                  <a:srgbClr val="C00000"/>
                </a:solidFill>
              </a:rPr>
              <a:t>E</a:t>
            </a:r>
            <a:endParaRPr lang="ru-RU" b="1" dirty="0">
              <a:solidFill>
                <a:srgbClr val="C00000"/>
              </a:solidFill>
            </a:endParaRPr>
          </a:p>
        </p:txBody>
      </p:sp>
      <p:sp>
        <p:nvSpPr>
          <p:cNvPr id="13" name="TextBox 12"/>
          <p:cNvSpPr txBox="1"/>
          <p:nvPr/>
        </p:nvSpPr>
        <p:spPr>
          <a:xfrm>
            <a:off x="5081780" y="2170449"/>
            <a:ext cx="301686" cy="369332"/>
          </a:xfrm>
          <a:prstGeom prst="rect">
            <a:avLst/>
          </a:prstGeom>
          <a:noFill/>
        </p:spPr>
        <p:txBody>
          <a:bodyPr wrap="none" rtlCol="0">
            <a:spAutoFit/>
          </a:bodyPr>
          <a:lstStyle/>
          <a:p>
            <a:r>
              <a:rPr lang="en-US" b="1" dirty="0">
                <a:solidFill>
                  <a:srgbClr val="C00000"/>
                </a:solidFill>
              </a:rPr>
              <a:t>F</a:t>
            </a:r>
            <a:endParaRPr lang="ru-RU" b="1" dirty="0">
              <a:solidFill>
                <a:srgbClr val="C00000"/>
              </a:solidFill>
            </a:endParaRPr>
          </a:p>
        </p:txBody>
      </p:sp>
    </p:spTree>
    <p:extLst>
      <p:ext uri="{BB962C8B-B14F-4D97-AF65-F5344CB8AC3E}">
        <p14:creationId xmlns:p14="http://schemas.microsoft.com/office/powerpoint/2010/main" val="21960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586348425"/>
              </p:ext>
            </p:extLst>
          </p:nvPr>
        </p:nvGraphicFramePr>
        <p:xfrm>
          <a:off x="323528" y="764704"/>
          <a:ext cx="3960440" cy="3575304"/>
        </p:xfrm>
        <a:graphic>
          <a:graphicData uri="http://schemas.openxmlformats.org/drawingml/2006/table">
            <a:tbl>
              <a:tblPr firstRow="1" firstCol="1" bandRow="1"/>
              <a:tblGrid>
                <a:gridCol w="1980013"/>
                <a:gridCol w="1980427"/>
              </a:tblGrid>
              <a:tr h="148817">
                <a:tc>
                  <a:txBody>
                    <a:bodyPr/>
                    <a:lstStyle/>
                    <a:p>
                      <a:pPr algn="just">
                        <a:lnSpc>
                          <a:spcPct val="115000"/>
                        </a:lnSpc>
                        <a:spcAft>
                          <a:spcPts val="0"/>
                        </a:spcAft>
                      </a:pPr>
                      <a:r>
                        <a:rPr lang="en-US" sz="1200" b="1" dirty="0">
                          <a:solidFill>
                            <a:srgbClr val="984807"/>
                          </a:solidFill>
                          <a:effectLst/>
                          <a:latin typeface="Times New Roman"/>
                          <a:ea typeface="Calibri"/>
                          <a:cs typeface="Times New Roman"/>
                        </a:rPr>
                        <a:t>Task 1</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solidFill>
                            <a:srgbClr val="984807"/>
                          </a:solidFill>
                          <a:effectLst/>
                          <a:latin typeface="Times New Roman"/>
                          <a:ea typeface="Calibri"/>
                          <a:cs typeface="Times New Roman"/>
                        </a:rPr>
                        <a:t>1</a:t>
                      </a:r>
                      <a:r>
                        <a:rPr lang="uk-UA" sz="1200" b="1">
                          <a:solidFill>
                            <a:srgbClr val="984807"/>
                          </a:solidFill>
                          <a:effectLst/>
                          <a:latin typeface="Times New Roman"/>
                          <a:ea typeface="Calibri"/>
                          <a:cs typeface="Times New Roman"/>
                        </a:rPr>
                        <a:t>бал за кожну правильну пару</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6</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en-US" sz="1200" b="1">
                          <a:solidFill>
                            <a:srgbClr val="984807"/>
                          </a:solidFill>
                          <a:effectLst/>
                          <a:latin typeface="Times New Roman"/>
                          <a:ea typeface="Calibri"/>
                          <a:cs typeface="Times New Roman"/>
                        </a:rPr>
                        <a:t>Task 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solidFill>
                            <a:srgbClr val="984807"/>
                          </a:solidFill>
                          <a:effectLst/>
                          <a:latin typeface="Times New Roman"/>
                          <a:ea typeface="Calibri"/>
                          <a:cs typeface="Times New Roman"/>
                        </a:rPr>
                        <a:t>1</a:t>
                      </a:r>
                      <a:r>
                        <a:rPr lang="uk-UA" sz="1200" b="1">
                          <a:solidFill>
                            <a:srgbClr val="984807"/>
                          </a:solidFill>
                          <a:effectLst/>
                          <a:latin typeface="Times New Roman"/>
                          <a:ea typeface="Calibri"/>
                          <a:cs typeface="Times New Roman"/>
                        </a:rPr>
                        <a:t>бал за кожну правильну відповідь</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2</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dirty="0">
                          <a:solidFill>
                            <a:srgbClr val="000000"/>
                          </a:solidFill>
                          <a:effectLst/>
                          <a:latin typeface="Times New Roman"/>
                          <a:ea typeface="Calibri"/>
                          <a:cs typeface="Times New Roman"/>
                        </a:rPr>
                        <a:t>1 бал</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3</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4</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5</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a:solidFill>
                            <a:srgbClr val="000000"/>
                          </a:solidFill>
                          <a:effectLst/>
                          <a:latin typeface="Times New Roman"/>
                          <a:ea typeface="Calibri"/>
                          <a:cs typeface="Times New Roman"/>
                        </a:rPr>
                        <a:t>6</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a:solidFill>
                            <a:srgbClr val="000000"/>
                          </a:solidFill>
                          <a:effectLst/>
                          <a:latin typeface="Times New Roman"/>
                          <a:ea typeface="Calibri"/>
                          <a:cs typeface="Times New Roman"/>
                        </a:rPr>
                        <a:t>1 бал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17">
                <a:tc>
                  <a:txBody>
                    <a:bodyPr/>
                    <a:lstStyle/>
                    <a:p>
                      <a:pPr algn="just">
                        <a:lnSpc>
                          <a:spcPct val="115000"/>
                        </a:lnSpc>
                        <a:spcAft>
                          <a:spcPts val="0"/>
                        </a:spcAft>
                      </a:pPr>
                      <a:r>
                        <a:rPr lang="uk-UA" sz="1200" b="1" dirty="0">
                          <a:solidFill>
                            <a:srgbClr val="000000"/>
                          </a:solidFill>
                          <a:effectLst/>
                          <a:latin typeface="Times New Roman"/>
                          <a:ea typeface="Calibri"/>
                          <a:cs typeface="Times New Roman"/>
                        </a:rPr>
                        <a:t>Усього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uk-UA" sz="1200" b="1" dirty="0">
                          <a:solidFill>
                            <a:srgbClr val="000000"/>
                          </a:solidFill>
                          <a:effectLst/>
                          <a:latin typeface="Times New Roman"/>
                          <a:ea typeface="Calibri"/>
                          <a:cs typeface="Times New Roman"/>
                        </a:rPr>
                        <a:t>12 балів</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1115616" y="260648"/>
            <a:ext cx="2241511" cy="388696"/>
          </a:xfrm>
          <a:prstGeom prst="rect">
            <a:avLst/>
          </a:prstGeom>
        </p:spPr>
        <p:txBody>
          <a:bodyPr wrap="none">
            <a:spAutoFit/>
          </a:bodyPr>
          <a:lstStyle/>
          <a:p>
            <a:pPr algn="ctr">
              <a:lnSpc>
                <a:spcPct val="107000"/>
              </a:lnSpc>
              <a:spcAft>
                <a:spcPts val="800"/>
              </a:spcAft>
            </a:pPr>
            <a:r>
              <a:rPr lang="uk-UA" b="1" dirty="0" smtClean="0">
                <a:solidFill>
                  <a:srgbClr val="984807"/>
                </a:solidFill>
                <a:effectLst/>
                <a:latin typeface="Times New Roman"/>
                <a:ea typeface="Calibri"/>
                <a:cs typeface="Times New Roman"/>
              </a:rPr>
              <a:t>Шкала оцінювання</a:t>
            </a:r>
            <a:endParaRPr lang="ru-RU" sz="1400" dirty="0">
              <a:effectLst/>
              <a:latin typeface="Calibri"/>
              <a:ea typeface="Calibri"/>
              <a:cs typeface="Times New Roman"/>
            </a:endParaRP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6" y="764704"/>
            <a:ext cx="41640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932040" y="4365104"/>
            <a:ext cx="3600400" cy="1200329"/>
          </a:xfrm>
          <a:prstGeom prst="rect">
            <a:avLst/>
          </a:prstGeom>
        </p:spPr>
        <p:txBody>
          <a:bodyPr wrap="square">
            <a:spAutoFit/>
          </a:bodyPr>
          <a:lstStyle/>
          <a:p>
            <a:pPr algn="ctr"/>
            <a:r>
              <a:rPr lang="en-US" sz="2400" dirty="0" smtClean="0">
                <a:solidFill>
                  <a:srgbClr val="C00000"/>
                </a:solidFill>
                <a:latin typeface="Berlin Sans FB Demi" pitchFamily="34" charset="0"/>
              </a:rPr>
              <a:t>Well done! You’ve completed the lesson.</a:t>
            </a:r>
          </a:p>
          <a:p>
            <a:pPr algn="ctr"/>
            <a:r>
              <a:rPr lang="en-US" sz="2400" dirty="0" smtClean="0">
                <a:solidFill>
                  <a:srgbClr val="C00000"/>
                </a:solidFill>
                <a:latin typeface="Berlin Sans FB Demi" pitchFamily="34" charset="0"/>
              </a:rPr>
              <a:t> If you failed, try again)</a:t>
            </a:r>
            <a:endParaRPr lang="ru-RU" sz="2400" dirty="0">
              <a:solidFill>
                <a:srgbClr val="C00000"/>
              </a:solidFill>
            </a:endParaRPr>
          </a:p>
        </p:txBody>
      </p:sp>
    </p:spTree>
    <p:extLst>
      <p:ext uri="{BB962C8B-B14F-4D97-AF65-F5344CB8AC3E}">
        <p14:creationId xmlns:p14="http://schemas.microsoft.com/office/powerpoint/2010/main" val="97929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Writing an opinion article</a:t>
            </a:r>
            <a:endParaRPr lang="ru-RU" dirty="0"/>
          </a:p>
        </p:txBody>
      </p:sp>
      <p:sp>
        <p:nvSpPr>
          <p:cNvPr id="3" name="Объект 2"/>
          <p:cNvSpPr>
            <a:spLocks noGrp="1"/>
          </p:cNvSpPr>
          <p:nvPr>
            <p:ph idx="1"/>
          </p:nvPr>
        </p:nvSpPr>
        <p:spPr/>
        <p:txBody>
          <a:bodyPr>
            <a:normAutofit fontScale="47500" lnSpcReduction="20000"/>
          </a:bodyPr>
          <a:lstStyle/>
          <a:p>
            <a:r>
              <a:rPr lang="uk-UA" dirty="0"/>
              <a:t>Стаття щодо висловлення своєї думки виражає ставлення до теми. Вони зазвичай формального стилю.</a:t>
            </a:r>
            <a:endParaRPr lang="ru-RU" dirty="0"/>
          </a:p>
          <a:p>
            <a:r>
              <a:rPr lang="uk-UA" dirty="0"/>
              <a:t>В першому абзаці ми вводимо тему твору і висловлюємо думку чітко. Щоб привернути увагу читача, ми можемо звернутись до нього прямо, почавши з влучного або шокуючого твердження або задавши питання, наприклад: </a:t>
            </a:r>
            <a:r>
              <a:rPr lang="en-US" i="1" dirty="0"/>
              <a:t>Have you ever thought about what school will be like in fifty years from now</a:t>
            </a:r>
            <a:r>
              <a:rPr lang="uk-UA" i="1" dirty="0"/>
              <a:t>?</a:t>
            </a:r>
            <a:endParaRPr lang="ru-RU" dirty="0"/>
          </a:p>
          <a:p>
            <a:r>
              <a:rPr lang="uk-UA" dirty="0"/>
              <a:t>Тематичне речення вводить або підсумовує головну тему абзацу. Це допомагає читачеві зрозуміти, про що буде абзац. Далі ми використовуємо підтримуючі речення для забезпечення прикладів або причин своєї думки.</a:t>
            </a:r>
            <a:endParaRPr lang="ru-RU" dirty="0"/>
          </a:p>
          <a:p>
            <a:r>
              <a:rPr lang="uk-UA" dirty="0"/>
              <a:t>В другому і третьому абзацах  ми вводимо аргументи. Ми також пишемо причини або приклади, щоб підтримати нашу точку зору.</a:t>
            </a:r>
            <a:endParaRPr lang="ru-RU" dirty="0"/>
          </a:p>
          <a:p>
            <a:r>
              <a:rPr lang="uk-UA" dirty="0"/>
              <a:t>В четвертому абзаці  ми стисло презентуємо протилежну точку зору.</a:t>
            </a:r>
            <a:endParaRPr lang="ru-RU" dirty="0"/>
          </a:p>
          <a:p>
            <a:r>
              <a:rPr lang="uk-UA" dirty="0"/>
              <a:t>В останньому абзаці ми надаємо власну думку знову, вживаючи інші фрази, і підсумовуємо аргументи на її підтримку.</a:t>
            </a:r>
            <a:endParaRPr lang="ru-RU" dirty="0"/>
          </a:p>
          <a:p>
            <a:r>
              <a:rPr lang="uk-UA" b="1" i="1" dirty="0"/>
              <a:t>Корисні слова-зв’язки та фрази:</a:t>
            </a:r>
            <a:endParaRPr lang="ru-RU" dirty="0"/>
          </a:p>
          <a:p>
            <a:r>
              <a:rPr lang="en-US" b="1" dirty="0"/>
              <a:t>to give opinion: </a:t>
            </a:r>
            <a:r>
              <a:rPr lang="en-US" dirty="0"/>
              <a:t>In my opinion/view…; I believe/think/feel that…</a:t>
            </a:r>
            <a:endParaRPr lang="ru-RU" dirty="0"/>
          </a:p>
          <a:p>
            <a:r>
              <a:rPr lang="en-US" b="1" dirty="0"/>
              <a:t>to list arguments:</a:t>
            </a:r>
            <a:r>
              <a:rPr lang="en-US" dirty="0"/>
              <a:t> In the first place,…; Firstly,…; To begin with…</a:t>
            </a:r>
            <a:endParaRPr lang="ru-RU" dirty="0"/>
          </a:p>
          <a:p>
            <a:r>
              <a:rPr lang="en-US" b="1" dirty="0"/>
              <a:t>to add more arguments:</a:t>
            </a:r>
            <a:r>
              <a:rPr lang="en-US" dirty="0"/>
              <a:t> Also,…; Moreover,…; Secondly,…; Thirdly,…; Lastly,…</a:t>
            </a:r>
            <a:endParaRPr lang="ru-RU" dirty="0"/>
          </a:p>
          <a:p>
            <a:r>
              <a:rPr lang="en-US" b="1" dirty="0"/>
              <a:t>to present the opposing view:</a:t>
            </a:r>
            <a:r>
              <a:rPr lang="en-US" dirty="0"/>
              <a:t> On the other hand,…; Another argument against it is…; However,…</a:t>
            </a:r>
            <a:endParaRPr lang="ru-RU" dirty="0"/>
          </a:p>
          <a:p>
            <a:r>
              <a:rPr lang="en-US" b="1" dirty="0"/>
              <a:t>To give examples/explanations: </a:t>
            </a:r>
            <a:r>
              <a:rPr lang="en-US" dirty="0"/>
              <a:t>for example; such as; in other words</a:t>
            </a:r>
            <a:endParaRPr lang="ru-RU" dirty="0"/>
          </a:p>
          <a:p>
            <a:r>
              <a:rPr lang="en-US" b="1" dirty="0"/>
              <a:t>To conclude:</a:t>
            </a:r>
            <a:r>
              <a:rPr lang="en-US" dirty="0"/>
              <a:t> In conclusion,…; To sum up…</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75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13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артинки по запросу &quot;письмо&quo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1274" y="1554163"/>
            <a:ext cx="3553852" cy="4525962"/>
          </a:xfrm>
          <a:prstGeom prst="rect">
            <a:avLst/>
          </a:prstGeom>
          <a:noFill/>
          <a:ln>
            <a:noFill/>
          </a:ln>
        </p:spPr>
      </p:pic>
      <p:sp>
        <p:nvSpPr>
          <p:cNvPr id="6" name="Надпись 2"/>
          <p:cNvSpPr txBox="1">
            <a:spLocks noChangeArrowheads="1"/>
          </p:cNvSpPr>
          <p:nvPr/>
        </p:nvSpPr>
        <p:spPr bwMode="auto">
          <a:xfrm>
            <a:off x="3009292" y="1916832"/>
            <a:ext cx="3168352" cy="299502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1400" i="1" dirty="0">
                <a:effectLst/>
                <a:latin typeface="Cambria"/>
                <a:ea typeface="Calibri"/>
                <a:cs typeface="Times New Roman"/>
              </a:rPr>
              <a:t>………………</a:t>
            </a:r>
            <a:endParaRPr lang="ru-RU" sz="1100" dirty="0">
              <a:effectLst/>
              <a:latin typeface="Calibri"/>
              <a:ea typeface="Calibri"/>
              <a:cs typeface="Times New Roman"/>
            </a:endParaRPr>
          </a:p>
          <a:p>
            <a:pPr>
              <a:lnSpc>
                <a:spcPct val="115000"/>
              </a:lnSpc>
              <a:spcAft>
                <a:spcPts val="1000"/>
              </a:spcAft>
            </a:pPr>
            <a:r>
              <a:rPr lang="en-US" sz="1400" i="1" dirty="0">
                <a:effectLst/>
                <a:latin typeface="Cambria"/>
                <a:ea typeface="Calibri"/>
                <a:cs typeface="Times New Roman"/>
              </a:rPr>
              <a:t>I believe we will be healthier and </a:t>
            </a:r>
            <a:r>
              <a:rPr lang="en-US" sz="1400" i="1" dirty="0" smtClean="0">
                <a:effectLst/>
                <a:latin typeface="Cambria"/>
                <a:ea typeface="Calibri"/>
                <a:cs typeface="Times New Roman"/>
              </a:rPr>
              <a:t>our </a:t>
            </a:r>
            <a:r>
              <a:rPr lang="en-US" sz="1400" i="1" dirty="0">
                <a:effectLst/>
                <a:latin typeface="Cambria"/>
                <a:ea typeface="Calibri"/>
                <a:cs typeface="Times New Roman"/>
              </a:rPr>
              <a:t>lives will be easier in the future. Firstly, scientists will find cures for many diseases and we will live longer. Secondly, we might have robots to do all the work so we will have more free time. Finally, I think with GM foods there will be enough food for everyone.</a:t>
            </a:r>
            <a:endParaRPr lang="ru-RU" sz="1100" dirty="0">
              <a:effectLst/>
              <a:latin typeface="Calibri"/>
              <a:ea typeface="Calibri"/>
              <a:cs typeface="Times New Roman"/>
            </a:endParaRPr>
          </a:p>
          <a:p>
            <a:pPr>
              <a:lnSpc>
                <a:spcPct val="115000"/>
              </a:lnSpc>
              <a:spcAft>
                <a:spcPts val="1000"/>
              </a:spcAft>
            </a:pPr>
            <a:r>
              <a:rPr lang="en-US" sz="1400" i="1" dirty="0">
                <a:effectLst/>
                <a:latin typeface="Cambria"/>
                <a:ea typeface="Calibri"/>
                <a:cs typeface="Times New Roman"/>
              </a:rPr>
              <a:t>All in all, to me, the future will be better for everyone.</a:t>
            </a:r>
            <a:endParaRPr lang="ru-RU" sz="1100" dirty="0">
              <a:effectLst/>
              <a:latin typeface="Calibri"/>
              <a:ea typeface="Calibri"/>
              <a:cs typeface="Times New Roman"/>
            </a:endParaRPr>
          </a:p>
          <a:p>
            <a:pPr>
              <a:lnSpc>
                <a:spcPct val="115000"/>
              </a:lnSpc>
              <a:spcAft>
                <a:spcPts val="1000"/>
              </a:spcAft>
            </a:pPr>
            <a:r>
              <a:rPr lang="en-US" sz="1400" i="1" dirty="0">
                <a:effectLst/>
                <a:latin typeface="Cambria"/>
                <a:ea typeface="Calibri"/>
                <a:cs typeface="Times New Roman"/>
              </a:rPr>
              <a:t>(Lucy, 16)</a:t>
            </a:r>
            <a:endParaRPr lang="ru-RU" sz="1100" dirty="0">
              <a:effectLst/>
              <a:latin typeface="Calibri"/>
              <a:ea typeface="Calibri"/>
              <a:cs typeface="Times New Roman"/>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32" y="2362969"/>
            <a:ext cx="26098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95" y="2329631"/>
            <a:ext cx="26098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71" y="332656"/>
            <a:ext cx="690721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204317"/>
            <a:ext cx="7810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Картинки по запросу &quot;жизнь в будущем&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501" y="4869160"/>
            <a:ext cx="2598081" cy="173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0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smtClean="0">
                <a:effectLst/>
              </a:rPr>
              <a:t>Read the sentences below and say which are beginnings and which are endings.</a:t>
            </a:r>
            <a:r>
              <a:rPr lang="ru-RU" sz="2000" dirty="0" smtClean="0">
                <a:effectLst/>
              </a:rPr>
              <a:t/>
            </a:r>
            <a:br>
              <a:rPr lang="ru-RU" sz="2000" dirty="0" smtClean="0">
                <a:effectLst/>
              </a:rPr>
            </a:br>
            <a:endParaRPr lang="ru-RU" sz="2000" dirty="0"/>
          </a:p>
        </p:txBody>
      </p:sp>
      <p:sp>
        <p:nvSpPr>
          <p:cNvPr id="3" name="Объект 2"/>
          <p:cNvSpPr>
            <a:spLocks noGrp="1"/>
          </p:cNvSpPr>
          <p:nvPr>
            <p:ph sz="half" idx="1"/>
          </p:nvPr>
        </p:nvSpPr>
        <p:spPr>
          <a:xfrm>
            <a:off x="1043608" y="1556792"/>
            <a:ext cx="7128792" cy="4724400"/>
          </a:xfrm>
        </p:spPr>
        <p:txBody>
          <a:bodyPr>
            <a:normAutofit fontScale="92500" lnSpcReduction="20000"/>
          </a:bodyPr>
          <a:lstStyle/>
          <a:p>
            <a:pPr lvl="0" algn="just">
              <a:lnSpc>
                <a:spcPct val="107000"/>
              </a:lnSpc>
              <a:spcAft>
                <a:spcPts val="800"/>
              </a:spcAft>
              <a:buFont typeface="+mj-lt"/>
              <a:buAutoNum type="alphaLcParenR"/>
            </a:pPr>
            <a:r>
              <a:rPr lang="en-US" dirty="0" smtClean="0">
                <a:latin typeface="Times New Roman"/>
                <a:ea typeface="Calibri"/>
                <a:cs typeface="Times New Roman"/>
              </a:rPr>
              <a:t>All in all, I believe students will learn more from using a computer at home and will get a lot more work done.</a:t>
            </a:r>
            <a:endParaRPr lang="ru-RU" sz="2000" dirty="0" smtClean="0">
              <a:latin typeface="Calibri"/>
              <a:ea typeface="Calibri"/>
              <a:cs typeface="Times New Roman"/>
            </a:endParaRPr>
          </a:p>
          <a:p>
            <a:pPr lvl="0" algn="just">
              <a:lnSpc>
                <a:spcPct val="107000"/>
              </a:lnSpc>
              <a:spcAft>
                <a:spcPts val="800"/>
              </a:spcAft>
              <a:buFont typeface="+mj-lt"/>
              <a:buAutoNum type="alphaLcParenR"/>
            </a:pPr>
            <a:r>
              <a:rPr lang="en-US" dirty="0" smtClean="0">
                <a:latin typeface="Times New Roman"/>
                <a:ea typeface="Calibri"/>
                <a:cs typeface="Times New Roman"/>
              </a:rPr>
              <a:t>Will </a:t>
            </a:r>
            <a:r>
              <a:rPr lang="en-US" dirty="0">
                <a:latin typeface="Times New Roman"/>
                <a:ea typeface="Calibri"/>
                <a:cs typeface="Times New Roman"/>
              </a:rPr>
              <a:t>robots become our future teachers and break down during the lesson?</a:t>
            </a:r>
            <a:endParaRPr lang="ru-RU" sz="2000" dirty="0">
              <a:latin typeface="Calibri"/>
              <a:ea typeface="Calibri"/>
              <a:cs typeface="Times New Roman"/>
            </a:endParaRPr>
          </a:p>
          <a:p>
            <a:pPr lvl="0" algn="just">
              <a:lnSpc>
                <a:spcPct val="107000"/>
              </a:lnSpc>
              <a:spcAft>
                <a:spcPts val="800"/>
              </a:spcAft>
              <a:buFont typeface="+mj-lt"/>
              <a:buAutoNum type="alphaLcParenR"/>
            </a:pPr>
            <a:r>
              <a:rPr lang="en-US" dirty="0">
                <a:latin typeface="Times New Roman"/>
                <a:ea typeface="Calibri"/>
                <a:cs typeface="Times New Roman"/>
              </a:rPr>
              <a:t>Computers have changed the way we communicate forever.</a:t>
            </a:r>
            <a:endParaRPr lang="ru-RU" sz="2000" dirty="0">
              <a:latin typeface="Calibri"/>
              <a:ea typeface="Calibri"/>
              <a:cs typeface="Times New Roman"/>
            </a:endParaRPr>
          </a:p>
          <a:p>
            <a:pPr lvl="0" algn="just">
              <a:lnSpc>
                <a:spcPct val="107000"/>
              </a:lnSpc>
              <a:spcAft>
                <a:spcPts val="800"/>
              </a:spcAft>
              <a:buFont typeface="+mj-lt"/>
              <a:buAutoNum type="alphaLcParenR"/>
            </a:pPr>
            <a:r>
              <a:rPr lang="en-US" dirty="0">
                <a:latin typeface="Times New Roman"/>
                <a:ea typeface="Calibri"/>
                <a:cs typeface="Times New Roman"/>
              </a:rPr>
              <a:t>To sum up, I do not think every student will own a computer in the future, as some families will not be able to buy one because they are too expensive.</a:t>
            </a:r>
            <a:endParaRPr lang="ru-RU" sz="2000" dirty="0">
              <a:latin typeface="Calibri"/>
              <a:ea typeface="Calibri"/>
              <a:cs typeface="Times New Roman"/>
            </a:endParaRP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7810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87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lstStyle/>
          <a:p>
            <a:pPr algn="just">
              <a:lnSpc>
                <a:spcPct val="107000"/>
              </a:lnSpc>
              <a:spcAft>
                <a:spcPts val="800"/>
              </a:spcAft>
              <a:buClr>
                <a:srgbClr val="F0A22E"/>
              </a:buClr>
            </a:pPr>
            <a:r>
              <a:rPr lang="en-US" sz="2600" dirty="0">
                <a:solidFill>
                  <a:srgbClr val="4E3B30"/>
                </a:solidFill>
                <a:latin typeface="Times New Roman"/>
                <a:ea typeface="Calibri"/>
                <a:cs typeface="Times New Roman"/>
              </a:rPr>
              <a:t>Will robots become our future teachers and break down during the lesson?</a:t>
            </a:r>
            <a:endParaRPr lang="ru-RU" sz="1900" dirty="0">
              <a:solidFill>
                <a:srgbClr val="4E3B30"/>
              </a:solidFill>
              <a:latin typeface="Calibri"/>
              <a:ea typeface="Calibri"/>
              <a:cs typeface="Times New Roman"/>
            </a:endParaRPr>
          </a:p>
          <a:p>
            <a:pPr algn="just">
              <a:lnSpc>
                <a:spcPct val="107000"/>
              </a:lnSpc>
              <a:spcAft>
                <a:spcPts val="800"/>
              </a:spcAft>
              <a:buClr>
                <a:srgbClr val="F0A22E"/>
              </a:buClr>
            </a:pPr>
            <a:r>
              <a:rPr lang="en-US" sz="2600" dirty="0">
                <a:solidFill>
                  <a:srgbClr val="4E3B30"/>
                </a:solidFill>
                <a:latin typeface="Times New Roman"/>
                <a:ea typeface="Calibri"/>
                <a:cs typeface="Times New Roman"/>
              </a:rPr>
              <a:t>Computers have changed the way we communicate forever.</a:t>
            </a:r>
            <a:endParaRPr lang="ru-RU" sz="1900" dirty="0">
              <a:solidFill>
                <a:srgbClr val="4E3B30"/>
              </a:solidFill>
              <a:latin typeface="Calibri"/>
              <a:ea typeface="Calibri"/>
              <a:cs typeface="Times New Roman"/>
            </a:endParaRPr>
          </a:p>
          <a:p>
            <a:endParaRPr lang="ru-RU" dirty="0"/>
          </a:p>
        </p:txBody>
      </p:sp>
      <p:sp>
        <p:nvSpPr>
          <p:cNvPr id="4" name="Объект 3"/>
          <p:cNvSpPr>
            <a:spLocks noGrp="1"/>
          </p:cNvSpPr>
          <p:nvPr>
            <p:ph sz="half" idx="2"/>
          </p:nvPr>
        </p:nvSpPr>
        <p:spPr/>
        <p:txBody>
          <a:bodyPr/>
          <a:lstStyle/>
          <a:p>
            <a:pPr algn="just">
              <a:lnSpc>
                <a:spcPct val="107000"/>
              </a:lnSpc>
              <a:spcAft>
                <a:spcPts val="800"/>
              </a:spcAft>
              <a:buClr>
                <a:srgbClr val="F0A22E"/>
              </a:buClr>
            </a:pPr>
            <a:r>
              <a:rPr lang="en-US" sz="2600" dirty="0" smtClean="0">
                <a:solidFill>
                  <a:srgbClr val="4E3B30"/>
                </a:solidFill>
                <a:latin typeface="Times New Roman"/>
                <a:ea typeface="Calibri"/>
                <a:cs typeface="Times New Roman"/>
              </a:rPr>
              <a:t>All </a:t>
            </a:r>
            <a:r>
              <a:rPr lang="en-US" sz="2600" dirty="0">
                <a:solidFill>
                  <a:srgbClr val="4E3B30"/>
                </a:solidFill>
                <a:latin typeface="Times New Roman"/>
                <a:ea typeface="Calibri"/>
                <a:cs typeface="Times New Roman"/>
              </a:rPr>
              <a:t>in all, I believe students will learn more from using a computer at home and will get a lot more work done.</a:t>
            </a:r>
            <a:endParaRPr lang="ru-RU" sz="1900" dirty="0">
              <a:solidFill>
                <a:srgbClr val="4E3B30"/>
              </a:solidFill>
              <a:latin typeface="Calibri"/>
              <a:ea typeface="Calibri"/>
              <a:cs typeface="Times New Roman"/>
            </a:endParaRPr>
          </a:p>
          <a:p>
            <a:pPr algn="just">
              <a:lnSpc>
                <a:spcPct val="107000"/>
              </a:lnSpc>
              <a:spcAft>
                <a:spcPts val="800"/>
              </a:spcAft>
              <a:buClr>
                <a:srgbClr val="F0A22E"/>
              </a:buClr>
            </a:pPr>
            <a:r>
              <a:rPr lang="en-US" sz="2600" dirty="0">
                <a:solidFill>
                  <a:srgbClr val="4E3B30"/>
                </a:solidFill>
                <a:latin typeface="Times New Roman"/>
                <a:ea typeface="Calibri"/>
                <a:cs typeface="Times New Roman"/>
              </a:rPr>
              <a:t>To sum up, I do not think every student will own a computer in the future, as some families will not be able to buy one because they are too expensive.</a:t>
            </a:r>
            <a:endParaRPr lang="ru-RU" sz="1900" dirty="0">
              <a:solidFill>
                <a:srgbClr val="4E3B30"/>
              </a:solidFill>
              <a:latin typeface="Calibri"/>
              <a:ea typeface="Calibri"/>
              <a:cs typeface="Times New Roman"/>
            </a:endParaRP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04933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1720" y="1228110"/>
            <a:ext cx="1244251" cy="369332"/>
          </a:xfrm>
          <a:prstGeom prst="rect">
            <a:avLst/>
          </a:prstGeom>
          <a:noFill/>
        </p:spPr>
        <p:txBody>
          <a:bodyPr wrap="none" rtlCol="0">
            <a:spAutoFit/>
          </a:bodyPr>
          <a:lstStyle/>
          <a:p>
            <a:r>
              <a:rPr lang="en-US" dirty="0" smtClean="0">
                <a:solidFill>
                  <a:srgbClr val="C00000"/>
                </a:solidFill>
              </a:rPr>
              <a:t>beginnings</a:t>
            </a:r>
            <a:endParaRPr lang="ru-RU" dirty="0">
              <a:solidFill>
                <a:srgbClr val="C00000"/>
              </a:solidFill>
            </a:endParaRPr>
          </a:p>
        </p:txBody>
      </p:sp>
      <p:sp>
        <p:nvSpPr>
          <p:cNvPr id="7" name="TextBox 6"/>
          <p:cNvSpPr txBox="1"/>
          <p:nvPr/>
        </p:nvSpPr>
        <p:spPr>
          <a:xfrm>
            <a:off x="6372200" y="1285442"/>
            <a:ext cx="954107" cy="369332"/>
          </a:xfrm>
          <a:prstGeom prst="rect">
            <a:avLst/>
          </a:prstGeom>
          <a:noFill/>
        </p:spPr>
        <p:txBody>
          <a:bodyPr wrap="none" rtlCol="0">
            <a:spAutoFit/>
          </a:bodyPr>
          <a:lstStyle/>
          <a:p>
            <a:r>
              <a:rPr lang="en-US" dirty="0" smtClean="0">
                <a:solidFill>
                  <a:srgbClr val="C00000"/>
                </a:solidFill>
              </a:rPr>
              <a:t>endings</a:t>
            </a:r>
            <a:endParaRPr lang="ru-RU" dirty="0">
              <a:solidFill>
                <a:srgbClr val="C0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81128"/>
            <a:ext cx="2457450" cy="1857375"/>
          </a:xfrm>
          <a:prstGeom prst="rect">
            <a:avLst/>
          </a:prstGeom>
          <a:noFill/>
          <a:ln w="9525">
            <a:solidFill>
              <a:schemeClr val="accent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68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733256"/>
            <a:ext cx="8458200" cy="520700"/>
          </a:xfrm>
        </p:spPr>
        <p:txBody>
          <a:bodyPr>
            <a:noAutofit/>
          </a:bodyPr>
          <a:lstStyle/>
          <a:p>
            <a:pPr marL="228600">
              <a:lnSpc>
                <a:spcPct val="107000"/>
              </a:lnSpc>
              <a:spcAft>
                <a:spcPts val="800"/>
              </a:spcAft>
            </a:pPr>
            <a:r>
              <a:rPr lang="en-US" sz="1600" dirty="0">
                <a:solidFill>
                  <a:srgbClr val="C00000"/>
                </a:solidFill>
                <a:effectLst/>
                <a:latin typeface="Times New Roman" pitchFamily="18" charset="0"/>
                <a:ea typeface="Calibri"/>
                <a:cs typeface="Times New Roman" pitchFamily="18" charset="0"/>
              </a:rPr>
              <a:t>Look</a:t>
            </a:r>
            <a:r>
              <a:rPr lang="en-US" sz="1600" dirty="0">
                <a:effectLst/>
                <a:latin typeface="Times New Roman" pitchFamily="18" charset="0"/>
                <a:ea typeface="Calibri"/>
                <a:cs typeface="Times New Roman" pitchFamily="18" charset="0"/>
              </a:rPr>
              <a:t> at the three topic sentences below and </a:t>
            </a:r>
            <a:r>
              <a:rPr lang="en-US" sz="1600" dirty="0">
                <a:solidFill>
                  <a:srgbClr val="C00000"/>
                </a:solidFill>
                <a:effectLst/>
                <a:latin typeface="Times New Roman" pitchFamily="18" charset="0"/>
                <a:ea typeface="Calibri"/>
                <a:cs typeface="Times New Roman" pitchFamily="18" charset="0"/>
              </a:rPr>
              <a:t>match</a:t>
            </a:r>
            <a:r>
              <a:rPr lang="en-US" sz="1600" dirty="0">
                <a:effectLst/>
                <a:latin typeface="Times New Roman" pitchFamily="18" charset="0"/>
                <a:ea typeface="Calibri"/>
                <a:cs typeface="Times New Roman" pitchFamily="18" charset="0"/>
              </a:rPr>
              <a:t> them to the three texts.</a:t>
            </a:r>
            <a:r>
              <a:rPr lang="ru-RU" sz="1600" dirty="0">
                <a:effectLst/>
                <a:latin typeface="Times New Roman" pitchFamily="18" charset="0"/>
                <a:cs typeface="Times New Roman" pitchFamily="18" charset="0"/>
              </a:rPr>
              <a:t/>
            </a:r>
            <a:br>
              <a:rPr lang="ru-RU" sz="1600" dirty="0">
                <a:effectLst/>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3" name="Текст 2"/>
          <p:cNvSpPr>
            <a:spLocks noGrp="1"/>
          </p:cNvSpPr>
          <p:nvPr>
            <p:ph type="body" idx="2"/>
          </p:nvPr>
        </p:nvSpPr>
        <p:spPr/>
        <p:txBody>
          <a:bodyPr/>
          <a:lstStyle/>
          <a:p>
            <a:pPr marL="177800" algn="just">
              <a:lnSpc>
                <a:spcPct val="107000"/>
              </a:lnSpc>
              <a:spcAft>
                <a:spcPts val="800"/>
              </a:spcAft>
            </a:pPr>
            <a:r>
              <a:rPr lang="en-US" dirty="0">
                <a:latin typeface="Times New Roman"/>
                <a:ea typeface="Calibri"/>
              </a:rPr>
              <a:t>A Computers make learning easier and faster.</a:t>
            </a:r>
            <a:endParaRPr lang="ru-RU" dirty="0"/>
          </a:p>
          <a:p>
            <a:pPr marL="177800" algn="just">
              <a:lnSpc>
                <a:spcPct val="107000"/>
              </a:lnSpc>
              <a:spcAft>
                <a:spcPts val="800"/>
              </a:spcAft>
            </a:pPr>
            <a:r>
              <a:rPr lang="en-US" dirty="0">
                <a:latin typeface="Times New Roman"/>
                <a:ea typeface="Calibri"/>
              </a:rPr>
              <a:t>B Using a laptop at home is a good way to contact your teacher or other classmates any time of the day.</a:t>
            </a:r>
            <a:endParaRPr lang="ru-RU" dirty="0"/>
          </a:p>
          <a:p>
            <a:pPr marL="177800" algn="just">
              <a:lnSpc>
                <a:spcPct val="107000"/>
              </a:lnSpc>
              <a:spcAft>
                <a:spcPts val="800"/>
              </a:spcAft>
            </a:pPr>
            <a:r>
              <a:rPr lang="en-US" dirty="0">
                <a:latin typeface="Times New Roman"/>
                <a:ea typeface="Calibri"/>
              </a:rPr>
              <a:t>C Computers stop young people from making friends.</a:t>
            </a:r>
            <a:endParaRPr lang="ru-RU" dirty="0"/>
          </a:p>
          <a:p>
            <a:endParaRPr lang="ru-RU"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23928" y="692696"/>
            <a:ext cx="4582165" cy="118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276872"/>
            <a:ext cx="45815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861048"/>
            <a:ext cx="45815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3419872" y="764704"/>
            <a:ext cx="504056"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3059832" y="1520788"/>
            <a:ext cx="792088"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2267744" y="2420888"/>
            <a:ext cx="1584176" cy="1944216"/>
          </a:xfrm>
          <a:prstGeom prst="line">
            <a:avLst/>
          </a:prstGeom>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6632"/>
            <a:ext cx="7810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2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a:effectLst/>
              </a:rPr>
              <a:t>Underline the correct linking word or phrase. What does each of them express?</a:t>
            </a:r>
            <a:r>
              <a:rPr lang="ru-RU" sz="2400" dirty="0">
                <a:effectLst/>
              </a:rPr>
              <a:t/>
            </a:r>
            <a:br>
              <a:rPr lang="ru-RU" sz="2400" dirty="0">
                <a:effectLst/>
              </a:rPr>
            </a:br>
            <a:endParaRPr lang="ru-RU" sz="2400" dirty="0"/>
          </a:p>
        </p:txBody>
      </p:sp>
      <p:sp>
        <p:nvSpPr>
          <p:cNvPr id="3" name="Надпись 2"/>
          <p:cNvSpPr txBox="1">
            <a:spLocks noChangeArrowheads="1"/>
          </p:cNvSpPr>
          <p:nvPr/>
        </p:nvSpPr>
        <p:spPr bwMode="auto">
          <a:xfrm>
            <a:off x="179512" y="1196752"/>
            <a:ext cx="4284137" cy="5494025"/>
          </a:xfrm>
          <a:prstGeom prst="rect">
            <a:avLst/>
          </a:prstGeom>
          <a:gradFill rotWithShape="1">
            <a:gsLst>
              <a:gs pos="0">
                <a:srgbClr val="4BACC6">
                  <a:lumMod val="20000"/>
                  <a:lumOff val="8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It is believed that fast food is an easy solution for people who work long hours and have no time to cook.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1) In other words/ In my opinion</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however, eating fast food is unhealthy and expensive.</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2)</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To begin with/ Moreover</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fast food contains a lot of salt and fat. As a result, people who eat fast food usually put on a lot of weight.</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3)</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To sum up/ In addition</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fast food can cost a lot of money.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4)</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For example/ However,</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people spend three times more money on fast food than they would spend on homemade food.</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5) However/ Thirdly,</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ordering fast food saves people time and energy.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6) In other words/ All in all,</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they pick up the phone and order a meal without having to do the shopping and cooking themselves.</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7) In conclusion/Lastly,</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I believe that people should not eat fast food very often. It can be damaging to their health and it can cost them a lot of money.</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 name="Надпись 2"/>
          <p:cNvSpPr txBox="1">
            <a:spLocks noChangeArrowheads="1"/>
          </p:cNvSpPr>
          <p:nvPr/>
        </p:nvSpPr>
        <p:spPr bwMode="auto">
          <a:xfrm>
            <a:off x="4616049" y="1196752"/>
            <a:ext cx="4284137" cy="5494025"/>
          </a:xfrm>
          <a:prstGeom prst="rect">
            <a:avLst/>
          </a:prstGeom>
          <a:gradFill rotWithShape="1">
            <a:gsLst>
              <a:gs pos="0">
                <a:srgbClr val="4BACC6">
                  <a:lumMod val="20000"/>
                  <a:lumOff val="8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It is believed that fast food is an easy solution for people who work long hours and have no time to cook.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1) In other words/ </a:t>
            </a:r>
            <a:r>
              <a:rPr kumimoji="0" lang="en-US" sz="1400" b="1" i="0" u="sng" strike="noStrike" kern="0" cap="none" spc="0" normalizeH="0" baseline="0" noProof="0" dirty="0">
                <a:ln>
                  <a:noFill/>
                </a:ln>
                <a:solidFill>
                  <a:sysClr val="windowText" lastClr="000000"/>
                </a:solidFill>
                <a:effectLst/>
                <a:uLnTx/>
                <a:uFillTx/>
                <a:latin typeface="Cambria"/>
                <a:ea typeface="Calibri"/>
                <a:cs typeface="Times New Roman"/>
              </a:rPr>
              <a:t>In my opinion</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however, eating fast food is unhealthy and expensive.</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2)</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r>
              <a:rPr kumimoji="0" lang="en-US" sz="1400" b="1" i="0" u="sng" strike="noStrike" kern="0" cap="none" spc="0" normalizeH="0" baseline="0" noProof="0" dirty="0">
                <a:ln>
                  <a:noFill/>
                </a:ln>
                <a:solidFill>
                  <a:sysClr val="windowText" lastClr="000000"/>
                </a:solidFill>
                <a:effectLst/>
                <a:uLnTx/>
                <a:uFillTx/>
                <a:latin typeface="Cambria"/>
                <a:ea typeface="Calibri"/>
                <a:cs typeface="Times New Roman"/>
              </a:rPr>
              <a:t>To begin with</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 Moreover</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fast food contains a lot of salt and fat. As a result, people who eat fast food usually put on a lot of weight.</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3)</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To sum up/ </a:t>
            </a:r>
            <a:r>
              <a:rPr kumimoji="0" lang="en-US" sz="1400" b="1" i="0" u="sng" strike="noStrike" kern="0" cap="none" spc="0" normalizeH="0" baseline="0" noProof="0" dirty="0">
                <a:ln>
                  <a:noFill/>
                </a:ln>
                <a:solidFill>
                  <a:sysClr val="windowText" lastClr="000000"/>
                </a:solidFill>
                <a:effectLst/>
                <a:uLnTx/>
                <a:uFillTx/>
                <a:latin typeface="Cambria"/>
                <a:ea typeface="Calibri"/>
                <a:cs typeface="Times New Roman"/>
              </a:rPr>
              <a:t>In addition</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fast food can cost a lot of money.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4)</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r>
              <a:rPr kumimoji="0" lang="en-US" sz="1400" b="1" i="0" u="sng" strike="noStrike" kern="0" cap="none" spc="0" normalizeH="0" baseline="0" noProof="0" dirty="0">
                <a:ln>
                  <a:noFill/>
                </a:ln>
                <a:solidFill>
                  <a:sysClr val="windowText" lastClr="000000"/>
                </a:solidFill>
                <a:effectLst/>
                <a:uLnTx/>
                <a:uFillTx/>
                <a:latin typeface="Cambria"/>
                <a:ea typeface="Calibri"/>
                <a:cs typeface="Times New Roman"/>
              </a:rPr>
              <a:t>For example</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 However,</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people spend three times more money on fast food than they would spend on homemade food.</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5) </a:t>
            </a:r>
            <a:r>
              <a:rPr kumimoji="0" lang="en-US" sz="1400" b="1" i="0" u="sng" strike="noStrike" kern="0" cap="none" spc="0" normalizeH="0" baseline="0" noProof="0" dirty="0">
                <a:ln>
                  <a:noFill/>
                </a:ln>
                <a:solidFill>
                  <a:sysClr val="windowText" lastClr="000000"/>
                </a:solidFill>
                <a:effectLst/>
                <a:uLnTx/>
                <a:uFillTx/>
                <a:latin typeface="Cambria"/>
                <a:ea typeface="Calibri"/>
                <a:cs typeface="Times New Roman"/>
              </a:rPr>
              <a:t>However</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 Thirdly,</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ordering fast food saves people time and energy. </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6) </a:t>
            </a:r>
            <a:r>
              <a:rPr kumimoji="0" lang="en-US" sz="1400" b="1" i="0" u="sng" strike="noStrike" kern="0" cap="none" spc="0" normalizeH="0" baseline="0" noProof="0" dirty="0">
                <a:ln>
                  <a:noFill/>
                </a:ln>
                <a:solidFill>
                  <a:sysClr val="windowText" lastClr="000000"/>
                </a:solidFill>
                <a:effectLst/>
                <a:uLnTx/>
                <a:uFillTx/>
                <a:latin typeface="Cambria"/>
                <a:ea typeface="Calibri"/>
                <a:cs typeface="Times New Roman"/>
              </a:rPr>
              <a:t>In other words</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 All in all,</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they pick up the phone and order a meal without having to do the shopping and cooking themselves.</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7) </a:t>
            </a:r>
            <a:r>
              <a:rPr kumimoji="0" lang="en-US" sz="1400" b="1" i="0" u="sng" strike="noStrike" kern="0" cap="none" spc="0" normalizeH="0" baseline="0" noProof="0" dirty="0">
                <a:ln>
                  <a:noFill/>
                </a:ln>
                <a:solidFill>
                  <a:sysClr val="windowText" lastClr="000000"/>
                </a:solidFill>
                <a:effectLst/>
                <a:uLnTx/>
                <a:uFillTx/>
                <a:latin typeface="Cambria"/>
                <a:ea typeface="Calibri"/>
                <a:cs typeface="Times New Roman"/>
              </a:rPr>
              <a:t>In conclusion</a:t>
            </a:r>
            <a:r>
              <a:rPr kumimoji="0" lang="en-US" sz="1400" b="1" i="0" u="none" strike="noStrike" kern="0" cap="none" spc="0" normalizeH="0" baseline="0" noProof="0" dirty="0">
                <a:ln>
                  <a:noFill/>
                </a:ln>
                <a:solidFill>
                  <a:sysClr val="windowText" lastClr="000000"/>
                </a:solidFill>
                <a:effectLst/>
                <a:uLnTx/>
                <a:uFillTx/>
                <a:latin typeface="Cambria"/>
                <a:ea typeface="Calibri"/>
                <a:cs typeface="Times New Roman"/>
              </a:rPr>
              <a:t>/Lastly,</a:t>
            </a: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I believe that people should not eat fast food very often. It can be damaging to their health and it can cost them a lot of money.</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mbria"/>
                <a:ea typeface="Calibri"/>
                <a:cs typeface="Times New Roman"/>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387070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63957"/>
            <a:ext cx="7875984" cy="838200"/>
          </a:xfrm>
        </p:spPr>
        <p:txBody>
          <a:bodyPr>
            <a:noAutofit/>
          </a:bodyPr>
          <a:lstStyle/>
          <a:p>
            <a:pPr marL="990600" algn="just">
              <a:lnSpc>
                <a:spcPct val="107000"/>
              </a:lnSpc>
              <a:spcAft>
                <a:spcPts val="800"/>
              </a:spcAft>
            </a:pPr>
            <a:r>
              <a:rPr lang="en-US" sz="1800" dirty="0">
                <a:effectLst/>
                <a:latin typeface="Times New Roman"/>
                <a:ea typeface="Calibri"/>
              </a:rPr>
              <a:t>What do you think of the life in the future? </a:t>
            </a:r>
            <a:r>
              <a:rPr lang="en-US" sz="1800" dirty="0">
                <a:solidFill>
                  <a:srgbClr val="C00000"/>
                </a:solidFill>
                <a:effectLst/>
                <a:latin typeface="Times New Roman"/>
                <a:ea typeface="Calibri"/>
              </a:rPr>
              <a:t>Use the table </a:t>
            </a:r>
            <a:r>
              <a:rPr lang="en-US" sz="1800" dirty="0">
                <a:effectLst/>
                <a:latin typeface="Times New Roman"/>
                <a:ea typeface="Calibri"/>
              </a:rPr>
              <a:t>below and the prompts and </a:t>
            </a:r>
            <a:r>
              <a:rPr lang="en-US" sz="1800" dirty="0">
                <a:solidFill>
                  <a:srgbClr val="C00000"/>
                </a:solidFill>
                <a:effectLst/>
                <a:latin typeface="Times New Roman"/>
                <a:ea typeface="Calibri"/>
              </a:rPr>
              <a:t>rewrite</a:t>
            </a:r>
            <a:r>
              <a:rPr lang="en-US" sz="1800" dirty="0">
                <a:effectLst/>
                <a:latin typeface="Times New Roman"/>
                <a:ea typeface="Calibri"/>
              </a:rPr>
              <a:t> the sentences as in the example.</a:t>
            </a:r>
            <a:endParaRPr lang="ru-RU" sz="1800" dirty="0">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3072"/>
            <a:ext cx="864096" cy="61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196752"/>
            <a:ext cx="6084953" cy="143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500439"/>
            <a:ext cx="7571339" cy="260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558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115000"/>
              </a:lnSpc>
              <a:spcAft>
                <a:spcPts val="1000"/>
              </a:spcAft>
            </a:pPr>
            <a:r>
              <a:rPr lang="en-US" dirty="0">
                <a:solidFill>
                  <a:srgbClr val="C00000"/>
                </a:solidFill>
                <a:effectLst/>
                <a:latin typeface="Times New Roman"/>
                <a:ea typeface="Calibri"/>
                <a:cs typeface="Times New Roman"/>
              </a:rPr>
              <a:t>Writing (a short opinion article)</a:t>
            </a:r>
            <a:r>
              <a:rPr lang="ru-RU" sz="1600" dirty="0">
                <a:effectLst/>
                <a:latin typeface="Calibri"/>
                <a:ea typeface="Calibri"/>
                <a:cs typeface="Times New Roman"/>
              </a:rPr>
              <a:t/>
            </a:r>
            <a:br>
              <a:rPr lang="ru-RU" sz="1600" dirty="0">
                <a:effectLst/>
                <a:latin typeface="Calibri"/>
                <a:ea typeface="Calibri"/>
                <a:cs typeface="Times New Roman"/>
              </a:rPr>
            </a:br>
            <a:endParaRPr lang="ru-RU" dirty="0"/>
          </a:p>
        </p:txBody>
      </p:sp>
      <p:sp>
        <p:nvSpPr>
          <p:cNvPr id="3" name="Текст 2"/>
          <p:cNvSpPr>
            <a:spLocks noGrp="1"/>
          </p:cNvSpPr>
          <p:nvPr>
            <p:ph type="body" idx="2"/>
          </p:nvPr>
        </p:nvSpPr>
        <p:spPr/>
        <p:txBody>
          <a:bodyPr/>
          <a:lstStyle/>
          <a:p>
            <a:endParaRPr lang="ru-RU" dirty="0"/>
          </a:p>
        </p:txBody>
      </p:sp>
      <p:sp>
        <p:nvSpPr>
          <p:cNvPr id="4" name="Объект 3"/>
          <p:cNvSpPr>
            <a:spLocks noGrp="1"/>
          </p:cNvSpPr>
          <p:nvPr>
            <p:ph sz="half" idx="1"/>
          </p:nvPr>
        </p:nvSpPr>
        <p:spPr/>
        <p:txBody>
          <a:bodyPr>
            <a:normAutofit fontScale="70000" lnSpcReduction="20000"/>
          </a:bodyPr>
          <a:lstStyle/>
          <a:p>
            <a:pPr marL="810260">
              <a:lnSpc>
                <a:spcPct val="115000"/>
              </a:lnSpc>
              <a:spcAft>
                <a:spcPts val="1000"/>
              </a:spcAft>
            </a:pPr>
            <a:r>
              <a:rPr lang="en-US" dirty="0">
                <a:solidFill>
                  <a:srgbClr val="000000"/>
                </a:solidFill>
                <a:latin typeface="Times New Roman"/>
                <a:ea typeface="Calibri"/>
                <a:cs typeface="Times New Roman"/>
              </a:rPr>
              <a:t>Use your answers in exercise 5 to write a short article expressing your opinion about what life will be like in the future (40-60 words). Use the plan.</a:t>
            </a:r>
            <a:endParaRPr lang="ru-RU" sz="2400" dirty="0">
              <a:latin typeface="Calibri"/>
              <a:ea typeface="Calibri"/>
              <a:cs typeface="Times New Roman"/>
            </a:endParaRPr>
          </a:p>
          <a:p>
            <a:pPr marL="810260">
              <a:lnSpc>
                <a:spcPct val="115000"/>
              </a:lnSpc>
              <a:spcAft>
                <a:spcPts val="1000"/>
              </a:spcAft>
            </a:pPr>
            <a:r>
              <a:rPr lang="en-US" b="1" dirty="0">
                <a:solidFill>
                  <a:srgbClr val="000000"/>
                </a:solidFill>
                <a:latin typeface="Times New Roman"/>
                <a:ea typeface="Calibri"/>
                <a:cs typeface="Times New Roman"/>
              </a:rPr>
              <a:t>Introduction: Para 1:</a:t>
            </a:r>
            <a:r>
              <a:rPr lang="en-US" dirty="0">
                <a:solidFill>
                  <a:srgbClr val="000000"/>
                </a:solidFill>
                <a:latin typeface="Times New Roman"/>
                <a:ea typeface="Calibri"/>
                <a:cs typeface="Times New Roman"/>
              </a:rPr>
              <a:t> your opinion </a:t>
            </a:r>
            <a:r>
              <a:rPr lang="en-US" i="1" dirty="0">
                <a:solidFill>
                  <a:srgbClr val="000000"/>
                </a:solidFill>
                <a:latin typeface="Times New Roman"/>
                <a:ea typeface="Calibri"/>
                <a:cs typeface="Times New Roman"/>
              </a:rPr>
              <a:t>(In my opinion, life…)</a:t>
            </a:r>
            <a:endParaRPr lang="ru-RU" sz="2400" dirty="0">
              <a:latin typeface="Calibri"/>
              <a:ea typeface="Calibri"/>
              <a:cs typeface="Times New Roman"/>
            </a:endParaRPr>
          </a:p>
          <a:p>
            <a:pPr marL="810260">
              <a:lnSpc>
                <a:spcPct val="115000"/>
              </a:lnSpc>
              <a:spcAft>
                <a:spcPts val="1000"/>
              </a:spcAft>
            </a:pPr>
            <a:r>
              <a:rPr lang="en-US" b="1" dirty="0">
                <a:solidFill>
                  <a:srgbClr val="000000"/>
                </a:solidFill>
                <a:latin typeface="Times New Roman"/>
                <a:ea typeface="Calibri"/>
                <a:cs typeface="Times New Roman"/>
              </a:rPr>
              <a:t>Main body: Para 2:</a:t>
            </a:r>
            <a:r>
              <a:rPr lang="en-US" dirty="0">
                <a:solidFill>
                  <a:srgbClr val="000000"/>
                </a:solidFill>
                <a:latin typeface="Times New Roman"/>
                <a:ea typeface="Calibri"/>
                <a:cs typeface="Times New Roman"/>
              </a:rPr>
              <a:t> topic/supporting sentences </a:t>
            </a:r>
            <a:r>
              <a:rPr lang="en-US" i="1" dirty="0">
                <a:solidFill>
                  <a:srgbClr val="000000"/>
                </a:solidFill>
                <a:latin typeface="Times New Roman"/>
                <a:ea typeface="Calibri"/>
                <a:cs typeface="Times New Roman"/>
              </a:rPr>
              <a:t>(I believe…)</a:t>
            </a:r>
            <a:endParaRPr lang="ru-RU" sz="2400" dirty="0">
              <a:latin typeface="Calibri"/>
              <a:ea typeface="Calibri"/>
              <a:cs typeface="Times New Roman"/>
            </a:endParaRPr>
          </a:p>
          <a:p>
            <a:pPr marL="810260">
              <a:lnSpc>
                <a:spcPct val="115000"/>
              </a:lnSpc>
              <a:spcAft>
                <a:spcPts val="1000"/>
              </a:spcAft>
            </a:pPr>
            <a:r>
              <a:rPr lang="en-US" b="1" dirty="0">
                <a:solidFill>
                  <a:srgbClr val="000000"/>
                </a:solidFill>
                <a:latin typeface="Times New Roman"/>
                <a:ea typeface="Calibri"/>
                <a:cs typeface="Times New Roman"/>
              </a:rPr>
              <a:t>Conclusion: Para 3:</a:t>
            </a:r>
            <a:r>
              <a:rPr lang="en-US" dirty="0">
                <a:solidFill>
                  <a:srgbClr val="000000"/>
                </a:solidFill>
                <a:latin typeface="Times New Roman"/>
                <a:ea typeface="Calibri"/>
                <a:cs typeface="Times New Roman"/>
              </a:rPr>
              <a:t> </a:t>
            </a:r>
            <a:r>
              <a:rPr lang="en-US" i="1" dirty="0">
                <a:solidFill>
                  <a:srgbClr val="000000"/>
                </a:solidFill>
                <a:latin typeface="Times New Roman"/>
                <a:ea typeface="Calibri"/>
                <a:cs typeface="Times New Roman"/>
              </a:rPr>
              <a:t>(All in all, to me…)</a:t>
            </a:r>
            <a:endParaRPr lang="ru-RU" sz="2400" dirty="0">
              <a:latin typeface="Calibri"/>
              <a:ea typeface="Calibri"/>
              <a:cs typeface="Times New Roman"/>
            </a:endParaRPr>
          </a:p>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63876"/>
            <a:ext cx="854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90" y="692696"/>
            <a:ext cx="8588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140968"/>
            <a:ext cx="297633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103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TotalTime>
  <Words>1202</Words>
  <Application>Microsoft Office PowerPoint</Application>
  <PresentationFormat>Экран (4:3)</PresentationFormat>
  <Paragraphs>105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Life in the future Writing an opinion article</vt:lpstr>
      <vt:lpstr>Writing an opinion article</vt:lpstr>
      <vt:lpstr>Презентация PowerPoint</vt:lpstr>
      <vt:lpstr>Read the sentences below and say which are beginnings and which are endings. </vt:lpstr>
      <vt:lpstr>Презентация PowerPoint</vt:lpstr>
      <vt:lpstr>Look at the three topic sentences below and match them to the three texts. </vt:lpstr>
      <vt:lpstr>Underline the correct linking word or phrase. What does each of them express? </vt:lpstr>
      <vt:lpstr>What do you think of the life in the future? Use the table below and the prompts and rewrite the sentences as in the example.</vt:lpstr>
      <vt:lpstr>Writing (a short opinion article) </vt:lpstr>
      <vt:lpstr>Task 1.  Read the rubric. Then put a tick next to the things you should do</vt:lpstr>
      <vt:lpstr>Task 2. Read the following text and complete the sentences (1-6) with the reasons (A-F)</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future Writing an opinion article</dc:title>
  <dc:creator>Momot-PC</dc:creator>
  <cp:lastModifiedBy>Momot-PC</cp:lastModifiedBy>
  <cp:revision>6</cp:revision>
  <dcterms:created xsi:type="dcterms:W3CDTF">2020-02-09T15:08:26Z</dcterms:created>
  <dcterms:modified xsi:type="dcterms:W3CDTF">2020-02-09T16:04:46Z</dcterms:modified>
</cp:coreProperties>
</file>