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80" r:id="rId3"/>
    <p:sldId id="288" r:id="rId4"/>
    <p:sldId id="276" r:id="rId5"/>
    <p:sldId id="289" r:id="rId6"/>
    <p:sldId id="291" r:id="rId7"/>
    <p:sldId id="293" r:id="rId8"/>
    <p:sldId id="299" r:id="rId9"/>
    <p:sldId id="300" r:id="rId10"/>
    <p:sldId id="290" r:id="rId11"/>
    <p:sldId id="294" r:id="rId12"/>
    <p:sldId id="292" r:id="rId13"/>
    <p:sldId id="295" r:id="rId14"/>
    <p:sldId id="298" r:id="rId15"/>
    <p:sldId id="301" r:id="rId16"/>
    <p:sldId id="303" r:id="rId17"/>
    <p:sldId id="304" r:id="rId18"/>
    <p:sldId id="281" r:id="rId19"/>
    <p:sldId id="305" r:id="rId20"/>
    <p:sldId id="306" r:id="rId21"/>
    <p:sldId id="296" r:id="rId22"/>
    <p:sldId id="283" r:id="rId23"/>
    <p:sldId id="322" r:id="rId24"/>
    <p:sldId id="307" r:id="rId25"/>
    <p:sldId id="268" r:id="rId26"/>
    <p:sldId id="269" r:id="rId27"/>
    <p:sldId id="270" r:id="rId28"/>
    <p:sldId id="297" r:id="rId29"/>
    <p:sldId id="279" r:id="rId30"/>
    <p:sldId id="311" r:id="rId31"/>
    <p:sldId id="313" r:id="rId32"/>
    <p:sldId id="314" r:id="rId33"/>
    <p:sldId id="323" r:id="rId34"/>
    <p:sldId id="317" r:id="rId35"/>
    <p:sldId id="271" r:id="rId36"/>
    <p:sldId id="318" r:id="rId37"/>
    <p:sldId id="284" r:id="rId38"/>
    <p:sldId id="319" r:id="rId39"/>
    <p:sldId id="308" r:id="rId40"/>
    <p:sldId id="285" r:id="rId41"/>
    <p:sldId id="321" r:id="rId42"/>
    <p:sldId id="286" r:id="rId43"/>
    <p:sldId id="287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B9"/>
    <a:srgbClr val="FFE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8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7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5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9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3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0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8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8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9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0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0.wdp"/><Relationship Id="rId12" Type="http://schemas.openxmlformats.org/officeDocument/2006/relationships/image" Target="../media/image1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0.png"/><Relationship Id="rId11" Type="http://schemas.microsoft.com/office/2007/relationships/hdphoto" Target="../media/hdphoto32.wdp"/><Relationship Id="rId5" Type="http://schemas.openxmlformats.org/officeDocument/2006/relationships/image" Target="../media/image2.png"/><Relationship Id="rId10" Type="http://schemas.openxmlformats.org/officeDocument/2006/relationships/image" Target="../media/image42.png"/><Relationship Id="rId4" Type="http://schemas.openxmlformats.org/officeDocument/2006/relationships/image" Target="../media/image25.jpg"/><Relationship Id="rId9" Type="http://schemas.microsoft.com/office/2007/relationships/hdphoto" Target="../media/hdphoto3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ordwall.net/play/57611/846/759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3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microsoft.com/office/2007/relationships/hdphoto" Target="../media/hdphoto34.wdp"/><Relationship Id="rId4" Type="http://schemas.openxmlformats.org/officeDocument/2006/relationships/image" Target="../media/image25.jp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11" Type="http://schemas.microsoft.com/office/2007/relationships/hdphoto" Target="../media/hdphoto35.wdp"/><Relationship Id="rId5" Type="http://schemas.openxmlformats.org/officeDocument/2006/relationships/image" Target="../media/image2.png"/><Relationship Id="rId10" Type="http://schemas.openxmlformats.org/officeDocument/2006/relationships/image" Target="../media/image46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microsoft.com/office/2007/relationships/hdphoto" Target="../media/hdphoto34.wdp"/><Relationship Id="rId4" Type="http://schemas.openxmlformats.org/officeDocument/2006/relationships/image" Target="../media/image25.jp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microsoft.com/office/2007/relationships/hdphoto" Target="../media/hdphoto36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31.wdp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microsoft.com/office/2007/relationships/hdphoto" Target="../media/hdphoto32.wdp"/><Relationship Id="rId4" Type="http://schemas.openxmlformats.org/officeDocument/2006/relationships/image" Target="../media/image25.jp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ordwall.net/play/57675/187/992" TargetMode="External"/><Relationship Id="rId5" Type="http://schemas.openxmlformats.org/officeDocument/2006/relationships/image" Target="../media/image3.png"/><Relationship Id="rId10" Type="http://schemas.microsoft.com/office/2007/relationships/hdphoto" Target="../media/hdphoto37.wdp"/><Relationship Id="rId4" Type="http://schemas.openxmlformats.org/officeDocument/2006/relationships/image" Target="../media/image25.jp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10" Type="http://schemas.openxmlformats.org/officeDocument/2006/relationships/image" Target="../media/image44.png"/><Relationship Id="rId4" Type="http://schemas.openxmlformats.org/officeDocument/2006/relationships/image" Target="../media/image25.jpg"/><Relationship Id="rId9" Type="http://schemas.microsoft.com/office/2007/relationships/hdphoto" Target="../media/hdphoto3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microsoft.com/office/2007/relationships/hdphoto" Target="../media/hdphoto9.wdp"/><Relationship Id="rId10" Type="http://schemas.openxmlformats.org/officeDocument/2006/relationships/hyperlink" Target="https://wordwall.net/play/57599/360/686" TargetMode="External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4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50.jpe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ordwall.net/play/57676/200/334" TargetMode="External"/><Relationship Id="rId5" Type="http://schemas.openxmlformats.org/officeDocument/2006/relationships/image" Target="../media/image3.png"/><Relationship Id="rId10" Type="http://schemas.microsoft.com/office/2007/relationships/hdphoto" Target="../media/hdphoto37.wdp"/><Relationship Id="rId4" Type="http://schemas.openxmlformats.org/officeDocument/2006/relationships/image" Target="../media/image50.jpe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microsoft.com/office/2007/relationships/hdphoto" Target="../media/hdphoto39.wdp"/><Relationship Id="rId4" Type="http://schemas.openxmlformats.org/officeDocument/2006/relationships/image" Target="../media/image25.jp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58.png"/><Relationship Id="rId18" Type="http://schemas.microsoft.com/office/2007/relationships/hdphoto" Target="../media/hdphoto44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audio" Target="../media/media21.m4a"/><Relationship Id="rId16" Type="http://schemas.microsoft.com/office/2007/relationships/hdphoto" Target="../media/hdphoto43.wdp"/><Relationship Id="rId20" Type="http://schemas.microsoft.com/office/2007/relationships/hdphoto" Target="../media/hdphoto45.wdp"/><Relationship Id="rId1" Type="http://schemas.microsoft.com/office/2007/relationships/media" Target="../media/media21.m4a"/><Relationship Id="rId6" Type="http://schemas.microsoft.com/office/2007/relationships/hdphoto" Target="../media/hdphoto2.wdp"/><Relationship Id="rId11" Type="http://schemas.openxmlformats.org/officeDocument/2006/relationships/image" Target="../media/image56.png"/><Relationship Id="rId5" Type="http://schemas.openxmlformats.org/officeDocument/2006/relationships/image" Target="../media/image3.png"/><Relationship Id="rId15" Type="http://schemas.openxmlformats.org/officeDocument/2006/relationships/image" Target="../media/image59.png"/><Relationship Id="rId23" Type="http://schemas.openxmlformats.org/officeDocument/2006/relationships/image" Target="../media/image16.png"/><Relationship Id="rId10" Type="http://schemas.microsoft.com/office/2007/relationships/hdphoto" Target="../media/hdphoto41.wdp"/><Relationship Id="rId19" Type="http://schemas.openxmlformats.org/officeDocument/2006/relationships/image" Target="../media/image61.png"/><Relationship Id="rId4" Type="http://schemas.openxmlformats.org/officeDocument/2006/relationships/image" Target="../media/image25.jpg"/><Relationship Id="rId9" Type="http://schemas.openxmlformats.org/officeDocument/2006/relationships/image" Target="../media/image55.png"/><Relationship Id="rId14" Type="http://schemas.microsoft.com/office/2007/relationships/hdphoto" Target="../media/hdphoto42.wdp"/><Relationship Id="rId22" Type="http://schemas.microsoft.com/office/2007/relationships/hdphoto" Target="../media/hdphoto4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hyperlink" Target="https://wordwall.net/play/57680/234/448" TargetMode="External"/><Relationship Id="rId10" Type="http://schemas.microsoft.com/office/2007/relationships/hdphoto" Target="../media/hdphoto37.wdp"/><Relationship Id="rId4" Type="http://schemas.openxmlformats.org/officeDocument/2006/relationships/image" Target="../media/image50.jpe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25.jpg"/><Relationship Id="rId10" Type="http://schemas.microsoft.com/office/2007/relationships/hdphoto" Target="../media/hdphoto47.wdp"/><Relationship Id="rId4" Type="http://schemas.openxmlformats.org/officeDocument/2006/relationships/audio" Target="../media/audio1.wav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microsoft.com/office/2007/relationships/hdphoto" Target="../media/hdphoto48.wdp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07/relationships/hdphoto" Target="../media/hdphoto1.wdp"/><Relationship Id="rId11" Type="http://schemas.openxmlformats.org/officeDocument/2006/relationships/image" Target="../media/image65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hyperlink" Target="https://youtu.be/3_wh0GRvIpA" TargetMode="External"/><Relationship Id="rId4" Type="http://schemas.openxmlformats.org/officeDocument/2006/relationships/image" Target="../media/image25.jpg"/><Relationship Id="rId9" Type="http://schemas.openxmlformats.org/officeDocument/2006/relationships/image" Target="../media/image3.png"/><Relationship Id="rId14" Type="http://schemas.microsoft.com/office/2007/relationships/hdphoto" Target="../media/hdphoto3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cgGuuxKfkc8" TargetMode="External"/><Relationship Id="rId12" Type="http://schemas.openxmlformats.org/officeDocument/2006/relationships/image" Target="../media/image1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3.wdp"/><Relationship Id="rId11" Type="http://schemas.openxmlformats.org/officeDocument/2006/relationships/image" Target="../media/image68.jpeg"/><Relationship Id="rId5" Type="http://schemas.openxmlformats.org/officeDocument/2006/relationships/image" Target="../media/image4.png"/><Relationship Id="rId10" Type="http://schemas.openxmlformats.org/officeDocument/2006/relationships/image" Target="../media/image67.jpeg"/><Relationship Id="rId4" Type="http://schemas.openxmlformats.org/officeDocument/2006/relationships/image" Target="../media/image25.jpg"/><Relationship Id="rId9" Type="http://schemas.microsoft.com/office/2007/relationships/hdphoto" Target="../media/hdphoto4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microsoft.com/office/2007/relationships/hdphoto" Target="../media/hdphoto50.wdp"/><Relationship Id="rId4" Type="http://schemas.openxmlformats.org/officeDocument/2006/relationships/image" Target="../media/image25.jpg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png"/><Relationship Id="rId7" Type="http://schemas.microsoft.com/office/2007/relationships/hdphoto" Target="../media/hdphoto51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microsoft.com/office/2007/relationships/hdphoto" Target="../media/hdphoto5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J2AbBxrZhNk" TargetMode="Externa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76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07/relationships/hdphoto" Target="../media/hdphoto34.wdp"/><Relationship Id="rId11" Type="http://schemas.openxmlformats.org/officeDocument/2006/relationships/image" Target="../media/image3.png"/><Relationship Id="rId5" Type="http://schemas.openxmlformats.org/officeDocument/2006/relationships/image" Target="../media/image45.png"/><Relationship Id="rId10" Type="http://schemas.microsoft.com/office/2007/relationships/hdphoto" Target="../media/hdphoto3.wdp"/><Relationship Id="rId4" Type="http://schemas.openxmlformats.org/officeDocument/2006/relationships/image" Target="../media/image25.jpg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hyperlink" Target="https://learningapps.org/display?v=p9g16jo8c2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5.wdp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7.wdp"/><Relationship Id="rId18" Type="http://schemas.openxmlformats.org/officeDocument/2006/relationships/image" Target="../media/image31.png"/><Relationship Id="rId26" Type="http://schemas.microsoft.com/office/2007/relationships/hdphoto" Target="../media/hdphoto26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22.wdp"/><Relationship Id="rId7" Type="http://schemas.microsoft.com/office/2007/relationships/hdphoto" Target="../media/hdphoto19.wdp"/><Relationship Id="rId12" Type="http://schemas.openxmlformats.org/officeDocument/2006/relationships/image" Target="../media/image26.png"/><Relationship Id="rId17" Type="http://schemas.openxmlformats.org/officeDocument/2006/relationships/image" Target="../media/image20.png"/><Relationship Id="rId25" Type="http://schemas.openxmlformats.org/officeDocument/2006/relationships/image" Target="../media/image36.png"/><Relationship Id="rId2" Type="http://schemas.openxmlformats.org/officeDocument/2006/relationships/audio" Target="../media/media31.m4a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microsoft.com/office/2007/relationships/hdphoto" Target="../media/hdphoto18.wdp"/><Relationship Id="rId1" Type="http://schemas.microsoft.com/office/2007/relationships/media" Target="../media/media31.m4a"/><Relationship Id="rId6" Type="http://schemas.openxmlformats.org/officeDocument/2006/relationships/image" Target="../media/image28.png"/><Relationship Id="rId11" Type="http://schemas.microsoft.com/office/2007/relationships/hdphoto" Target="../media/hdphoto23.wdp"/><Relationship Id="rId24" Type="http://schemas.openxmlformats.org/officeDocument/2006/relationships/image" Target="../media/image19.png"/><Relationship Id="rId5" Type="http://schemas.openxmlformats.org/officeDocument/2006/relationships/image" Target="../media/image21.png"/><Relationship Id="rId15" Type="http://schemas.microsoft.com/office/2007/relationships/hdphoto" Target="../media/hdphoto20.wdp"/><Relationship Id="rId23" Type="http://schemas.microsoft.com/office/2007/relationships/hdphoto" Target="../media/hdphoto25.wdp"/><Relationship Id="rId28" Type="http://schemas.openxmlformats.org/officeDocument/2006/relationships/image" Target="../media/image27.png"/><Relationship Id="rId10" Type="http://schemas.openxmlformats.org/officeDocument/2006/relationships/image" Target="../media/image33.png"/><Relationship Id="rId19" Type="http://schemas.microsoft.com/office/2007/relationships/hdphoto" Target="../media/hdphoto21.wdp"/><Relationship Id="rId4" Type="http://schemas.openxmlformats.org/officeDocument/2006/relationships/image" Target="../media/image25.jpg"/><Relationship Id="rId9" Type="http://schemas.microsoft.com/office/2007/relationships/hdphoto" Target="../media/hdphoto24.wdp"/><Relationship Id="rId14" Type="http://schemas.openxmlformats.org/officeDocument/2006/relationships/image" Target="../media/image29.png"/><Relationship Id="rId22" Type="http://schemas.openxmlformats.org/officeDocument/2006/relationships/image" Target="../media/image35.png"/><Relationship Id="rId27" Type="http://schemas.openxmlformats.org/officeDocument/2006/relationships/image" Target="../media/image76.png"/><Relationship Id="rId30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76.png"/><Relationship Id="rId4" Type="http://schemas.openxmlformats.org/officeDocument/2006/relationships/image" Target="../media/image25.jpg"/><Relationship Id="rId9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5.jp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6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18" Type="http://schemas.openxmlformats.org/officeDocument/2006/relationships/image" Target="../media/image32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23.wdp"/><Relationship Id="rId7" Type="http://schemas.openxmlformats.org/officeDocument/2006/relationships/image" Target="../media/image27.png"/><Relationship Id="rId12" Type="http://schemas.microsoft.com/office/2007/relationships/hdphoto" Target="../media/hdphoto20.wdp"/><Relationship Id="rId17" Type="http://schemas.microsoft.com/office/2007/relationships/hdphoto" Target="../media/hdphoto21.wdp"/><Relationship Id="rId25" Type="http://schemas.microsoft.com/office/2007/relationships/hdphoto" Target="../media/hdphoto25.wdp"/><Relationship Id="rId33" Type="http://schemas.openxmlformats.org/officeDocument/2006/relationships/image" Target="../media/image16.png"/><Relationship Id="rId2" Type="http://schemas.openxmlformats.org/officeDocument/2006/relationships/audio" Target="../media/media4.m4a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29" Type="http://schemas.openxmlformats.org/officeDocument/2006/relationships/image" Target="../media/image37.png"/><Relationship Id="rId1" Type="http://schemas.microsoft.com/office/2007/relationships/media" Target="../media/media4.m4a"/><Relationship Id="rId6" Type="http://schemas.microsoft.com/office/2007/relationships/hdphoto" Target="../media/hdphoto17.wdp"/><Relationship Id="rId11" Type="http://schemas.openxmlformats.org/officeDocument/2006/relationships/image" Target="../media/image29.png"/><Relationship Id="rId24" Type="http://schemas.openxmlformats.org/officeDocument/2006/relationships/image" Target="../media/image35.png"/><Relationship Id="rId32" Type="http://schemas.microsoft.com/office/2007/relationships/hdphoto" Target="../media/hdphoto28.wdp"/><Relationship Id="rId5" Type="http://schemas.openxmlformats.org/officeDocument/2006/relationships/image" Target="../media/image26.png"/><Relationship Id="rId15" Type="http://schemas.openxmlformats.org/officeDocument/2006/relationships/image" Target="../media/image20.png"/><Relationship Id="rId23" Type="http://schemas.microsoft.com/office/2007/relationships/hdphoto" Target="../media/hdphoto24.wdp"/><Relationship Id="rId28" Type="http://schemas.microsoft.com/office/2007/relationships/hdphoto" Target="../media/hdphoto26.wdp"/><Relationship Id="rId10" Type="http://schemas.microsoft.com/office/2007/relationships/hdphoto" Target="../media/hdphoto19.wdp"/><Relationship Id="rId19" Type="http://schemas.microsoft.com/office/2007/relationships/hdphoto" Target="../media/hdphoto22.wdp"/><Relationship Id="rId31" Type="http://schemas.openxmlformats.org/officeDocument/2006/relationships/image" Target="../media/image38.png"/><Relationship Id="rId4" Type="http://schemas.openxmlformats.org/officeDocument/2006/relationships/image" Target="../media/image25.jpg"/><Relationship Id="rId9" Type="http://schemas.openxmlformats.org/officeDocument/2006/relationships/image" Target="../media/image28.png"/><Relationship Id="rId14" Type="http://schemas.openxmlformats.org/officeDocument/2006/relationships/image" Target="../media/image21.png"/><Relationship Id="rId22" Type="http://schemas.openxmlformats.org/officeDocument/2006/relationships/image" Target="../media/image34.png"/><Relationship Id="rId27" Type="http://schemas.openxmlformats.org/officeDocument/2006/relationships/image" Target="../media/image36.png"/><Relationship Id="rId30" Type="http://schemas.microsoft.com/office/2007/relationships/hdphoto" Target="../media/hdphoto2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microsoft.com/office/2007/relationships/hdphoto" Target="../media/hdphoto21.wdp"/><Relationship Id="rId18" Type="http://schemas.openxmlformats.org/officeDocument/2006/relationships/image" Target="../media/image33.png"/><Relationship Id="rId26" Type="http://schemas.microsoft.com/office/2007/relationships/hdphoto" Target="../media/hdphoto27.wdp"/><Relationship Id="rId3" Type="http://schemas.openxmlformats.org/officeDocument/2006/relationships/image" Target="../media/image26.png"/><Relationship Id="rId21" Type="http://schemas.microsoft.com/office/2007/relationships/hdphoto" Target="../media/hdphoto25.wdp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microsoft.com/office/2007/relationships/hdphoto" Target="../media/hdphoto24.wdp"/><Relationship Id="rId25" Type="http://schemas.openxmlformats.org/officeDocument/2006/relationships/image" Target="../media/image37.png"/><Relationship Id="rId2" Type="http://schemas.openxmlformats.org/officeDocument/2006/relationships/image" Target="../media/image25.jpg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openxmlformats.org/officeDocument/2006/relationships/image" Target="../media/image20.png"/><Relationship Id="rId24" Type="http://schemas.microsoft.com/office/2007/relationships/hdphoto" Target="../media/hdphoto26.wdp"/><Relationship Id="rId5" Type="http://schemas.openxmlformats.org/officeDocument/2006/relationships/image" Target="../media/image28.png"/><Relationship Id="rId15" Type="http://schemas.microsoft.com/office/2007/relationships/hdphoto" Target="../media/hdphoto22.wdp"/><Relationship Id="rId23" Type="http://schemas.openxmlformats.org/officeDocument/2006/relationships/image" Target="../media/image36.png"/><Relationship Id="rId28" Type="http://schemas.microsoft.com/office/2007/relationships/hdphoto" Target="../media/hdphoto28.wdp"/><Relationship Id="rId10" Type="http://schemas.openxmlformats.org/officeDocument/2006/relationships/image" Target="../media/image21.png"/><Relationship Id="rId19" Type="http://schemas.microsoft.com/office/2007/relationships/hdphoto" Target="../media/hdphoto23.wdp"/><Relationship Id="rId4" Type="http://schemas.microsoft.com/office/2007/relationships/hdphoto" Target="../media/hdphoto17.wdp"/><Relationship Id="rId9" Type="http://schemas.openxmlformats.org/officeDocument/2006/relationships/image" Target="../media/image30.png"/><Relationship Id="rId14" Type="http://schemas.openxmlformats.org/officeDocument/2006/relationships/image" Target="../media/image32.png"/><Relationship Id="rId22" Type="http://schemas.openxmlformats.org/officeDocument/2006/relationships/image" Target="../media/image19.png"/><Relationship Id="rId27" Type="http://schemas.openxmlformats.org/officeDocument/2006/relationships/image" Target="../media/image38.png"/><Relationship Id="rId30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5.jp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07480" y="2878699"/>
            <a:ext cx="77189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en-US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8000" b="1" cap="none" spc="0" dirty="0" err="1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</a:t>
            </a:r>
            <a:r>
              <a:rPr lang="ru-RU" sz="8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і, І</a:t>
            </a:r>
            <a:endParaRPr lang="ru-RU" sz="8000" b="1" cap="none" spc="0" dirty="0">
              <a:ln/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69" y="3064901"/>
            <a:ext cx="2505193" cy="3543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01" y="4295239"/>
            <a:ext cx="1635398" cy="2313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22" y="3100862"/>
            <a:ext cx="2341216" cy="3507674"/>
          </a:xfrm>
          <a:prstGeom prst="rect">
            <a:avLst/>
          </a:prstGeom>
        </p:spPr>
      </p:pic>
      <p:pic>
        <p:nvPicPr>
          <p:cNvPr id="17" name="Рисунок 1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05" l="1277" r="98298">
                        <a14:foregroundMark x1="28085" y1="16337" x2="40000" y2="76733"/>
                        <a14:foregroundMark x1="39574" y1="14851" x2="42128" y2="25248"/>
                        <a14:foregroundMark x1="10213" y1="25743" x2="21702" y2="39604"/>
                        <a14:foregroundMark x1="24681" y1="24752" x2="26809" y2="52970"/>
                        <a14:foregroundMark x1="55319" y1="20792" x2="48085" y2="35644"/>
                        <a14:foregroundMark x1="43404" y1="37624" x2="46809" y2="35644"/>
                        <a14:foregroundMark x1="28511" y1="18812" x2="30638" y2="19802"/>
                        <a14:foregroundMark x1="22979" y1="84653" x2="25106" y2="87624"/>
                        <a14:foregroundMark x1="34468" y1="87624" x2="40851" y2="89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54" y="223916"/>
            <a:ext cx="3483803" cy="29945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9" b="95415" l="3056" r="94861">
                        <a14:foregroundMark x1="68333" y1="27794" x2="83333" y2="45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" y="185343"/>
            <a:ext cx="2970318" cy="28795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47" y="221304"/>
            <a:ext cx="2997200" cy="29972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53286" r="100000">
                        <a14:foregroundMark x1="66143" y1="8721" x2="78714" y2="12016"/>
                        <a14:foregroundMark x1="69714" y1="18992" x2="74714" y2="22481"/>
                        <a14:foregroundMark x1="67143" y1="12984" x2="78000" y2="6008"/>
                        <a14:foregroundMark x1="84571" y1="81008" x2="98714" y2="90116"/>
                        <a14:foregroundMark x1="94501" y1="12181" x2="86975" y2="68173"/>
                        <a14:foregroundMark x1="84515" y1="32613" x2="92041" y2="78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6" t="-1041" b="-1"/>
          <a:stretch/>
        </p:blipFill>
        <p:spPr>
          <a:xfrm>
            <a:off x="5611457" y="4202138"/>
            <a:ext cx="1340290" cy="213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97" y="1341397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491683" y="268346"/>
            <a:ext cx="5470148" cy="2960420"/>
            <a:chOff x="0" y="168857"/>
            <a:chExt cx="5470148" cy="2960420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0630" y="1241908"/>
              <a:ext cx="53495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давайте пригадаємо, які звуки голосні?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68" l="532" r="99468">
                        <a14:foregroundMark x1="18972" y1="7048" x2="85638" y2="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16" y="946948"/>
            <a:ext cx="3944003" cy="5258671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857677" y="3659629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679" b="91745" l="250" r="50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3149873" y="480304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74" b="95956" l="3908" r="97158">
                        <a14:foregroundMark x1="46359" y1="27696" x2="51332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61" y="2481599"/>
            <a:ext cx="2928686" cy="424477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539881" y="277455"/>
            <a:ext cx="5494381" cy="2960420"/>
            <a:chOff x="78957" y="343591"/>
            <a:chExt cx="5494381" cy="2960420"/>
          </a:xfrm>
        </p:grpSpPr>
        <p:sp>
          <p:nvSpPr>
            <p:cNvPr id="13" name="Облако 12"/>
            <p:cNvSpPr/>
            <p:nvPr/>
          </p:nvSpPr>
          <p:spPr>
            <a:xfrm>
              <a:off x="78957" y="343591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23820" y="7156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Повітря вільно іде через рот.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Нема ніяких перешкод.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Співає, кличе голос мій.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Звук виходить голосний.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5410" y="40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7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439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23" y="1674587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793535" y="359797"/>
            <a:ext cx="9204904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0642" y="371787"/>
            <a:ext cx="95415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0"/>
                <a:solidFill>
                  <a:schemeClr val="bg1"/>
                </a:solidFill>
              </a:rPr>
              <a:t>Порахуйте, скільки букв О в кожному рядочку.</a:t>
            </a:r>
          </a:p>
          <a:p>
            <a:pPr algn="ctr"/>
            <a:r>
              <a:rPr lang="uk-UA" sz="2800" b="1" cap="none" spc="0" dirty="0" smtClean="0">
                <a:ln w="0"/>
                <a:solidFill>
                  <a:schemeClr val="bg1"/>
                </a:solidFill>
              </a:rPr>
              <a:t>Тисніть на Мудру сову, щоб перевірити себе.</a:t>
            </a:r>
            <a:endParaRPr lang="ru-RU" sz="28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12" name="Рисунок 11" descr="Счастливый школьный мультфильм сова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987" y="359797"/>
            <a:ext cx="1653939" cy="24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291765" y="2435285"/>
            <a:ext cx="581761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   о   л   а  є   О   м </a:t>
            </a:r>
          </a:p>
          <a:p>
            <a:pPr algn="ctr"/>
            <a:r>
              <a:rPr lang="uk-U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   я   о   д   е   с   о</a:t>
            </a:r>
          </a:p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   а   о   с   є   о   а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077374" y="2393927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195453" y="2466291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91335" y="251991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996227" y="3270746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195749" y="3255448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192867" y="333774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254201" y="4079158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886779" y="4133478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433758" y="4200733"/>
            <a:ext cx="914400" cy="914400"/>
          </a:xfrm>
          <a:prstGeom prst="ellips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192867" y="415557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965" y="4741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7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8" grpId="0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94802"/>
              <a:ext cx="534951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сьогодні до міста Алфавіт завітав гість.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Відгадайте загадку, хто він.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716" y="888166"/>
            <a:ext cx="3781631" cy="566574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691050" y="207473"/>
            <a:ext cx="6565784" cy="4300538"/>
            <a:chOff x="0" y="168857"/>
            <a:chExt cx="6565784" cy="4300538"/>
          </a:xfrm>
        </p:grpSpPr>
        <p:sp>
          <p:nvSpPr>
            <p:cNvPr id="10" name="Облако 9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16266" y="779568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uk-UA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 д</a:t>
              </a:r>
              <a:r>
                <a:rPr lang="ru-RU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 </a:t>
              </a:r>
              <a:r>
                <a:rPr lang="ru-RU" sz="2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Земл</a:t>
              </a:r>
              <a:r>
                <a:rPr lang="uk-UA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 дістався сам,</a:t>
              </a:r>
              <a:endPara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uk-UA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Весь космічний пил зібрав.</a:t>
              </a:r>
              <a:endPara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uk-UA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 пілота зорельота</a:t>
              </a:r>
              <a:endPara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uk-UA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Найважливіша робота -</a:t>
              </a:r>
              <a:endPara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uk-UA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Передати вам привіт</a:t>
              </a:r>
              <a:endPara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uk-UA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Від галактик і планет.</a:t>
              </a:r>
              <a:endPara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uk-UA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Інших я світів селянин </a:t>
              </a:r>
              <a:endPara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uk-UA" sz="2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Добрий я …. </a:t>
              </a:r>
              <a:endPara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" b="99511" l="147" r="99413">
                        <a14:foregroundMark x1="46334" y1="24829" x2="59531" y2="36755"/>
                        <a14:foregroundMark x1="24633" y1="93646" x2="32258" y2="93842"/>
                        <a14:foregroundMark x1="67449" y1="92766" x2="74194" y2="9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51" y="2451312"/>
            <a:ext cx="2706624" cy="4059936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1941" y="353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6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716" y="888166"/>
            <a:ext cx="3781631" cy="5665743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 rot="1486512">
            <a:off x="4867769" y="480867"/>
            <a:ext cx="4693853" cy="3794311"/>
          </a:xfrm>
          <a:prstGeom prst="wedgeEllipseCallou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12851" y="843644"/>
            <a:ext cx="438157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Привіт</a:t>
            </a:r>
            <a:r>
              <a:rPr lang="ru-RU" sz="32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2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друзі</a:t>
            </a:r>
            <a:r>
              <a:rPr lang="ru-RU" sz="32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r>
              <a:rPr lang="uk-U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sz="3200" b="1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32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Мене </a:t>
            </a:r>
            <a:r>
              <a:rPr lang="uk-U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звати </a:t>
            </a:r>
            <a:r>
              <a:rPr lang="uk-UA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Іо</a:t>
            </a:r>
            <a:r>
              <a:rPr lang="uk-UA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ru-RU" sz="3200" b="1" cap="none" spc="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32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 прилетів у це чарівне місто, щоб навчитися писати своє ім’я. Допоможете мені? </a:t>
            </a:r>
            <a:endParaRPr lang="ru-RU" sz="32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14085" y="348550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19" r="100000">
                        <a14:foregroundMark x1="36441" y1="91525" x2="39407" y2="91525"/>
                        <a14:foregroundMark x1="75000" y1="91243" x2="80085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0781" y="2154835"/>
            <a:ext cx="2997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454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9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716" y="888166"/>
            <a:ext cx="3781631" cy="566574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974532" y="153421"/>
            <a:ext cx="5610777" cy="4300538"/>
            <a:chOff x="-688306" y="-143530"/>
            <a:chExt cx="5610777" cy="4300538"/>
          </a:xfrm>
        </p:grpSpPr>
        <p:sp>
          <p:nvSpPr>
            <p:cNvPr id="7" name="Облако 6"/>
            <p:cNvSpPr/>
            <p:nvPr/>
          </p:nvSpPr>
          <p:spPr>
            <a:xfrm>
              <a:off x="-688306" y="-143530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427047" y="-4526"/>
              <a:ext cx="5349518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Діти, </a:t>
              </a:r>
            </a:p>
            <a:p>
              <a:pPr algn="ctr"/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допоможемо нашому гостю?</a:t>
              </a:r>
            </a:p>
            <a:p>
              <a:pPr algn="ctr"/>
              <a:r>
                <a:rPr lang="uk-UA" sz="3200" b="1" dirty="0" smtClean="0">
                  <a:solidFill>
                    <a:srgbClr val="0070C0"/>
                  </a:solidFill>
                </a:rPr>
                <a:t>Але перш ніж навчитися складати ім’я із букв, давайте з’ясуємо, які звуки</a:t>
              </a:r>
            </a:p>
            <a:p>
              <a:pPr algn="ctr"/>
              <a:r>
                <a:rPr lang="uk-UA" sz="3200" b="1" dirty="0" smtClean="0">
                  <a:solidFill>
                    <a:srgbClr val="0070C0"/>
                  </a:solidFill>
                </a:rPr>
                <a:t> в його імені?</a:t>
              </a:r>
              <a:endParaRPr lang="ru-RU" sz="32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" b="99511" l="147" r="99413">
                        <a14:foregroundMark x1="46334" y1="24829" x2="59531" y2="36755"/>
                        <a14:foregroundMark x1="24633" y1="93646" x2="32258" y2="93842"/>
                        <a14:foregroundMark x1="67449" y1="92766" x2="74194" y2="9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8208" y="2493973"/>
            <a:ext cx="2706624" cy="4059936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0937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878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4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найомств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95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2" y="263169"/>
            <a:ext cx="11416145" cy="620647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114305" y="379641"/>
            <a:ext cx="8732066" cy="58881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Спостереження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вимовою</a:t>
            </a:r>
            <a:r>
              <a:rPr lang="ru-RU" sz="2800" b="1" dirty="0">
                <a:solidFill>
                  <a:schemeClr val="bg1"/>
                </a:solidFill>
              </a:rPr>
              <a:t> звука</a:t>
            </a:r>
          </a:p>
        </p:txBody>
      </p:sp>
      <p:sp>
        <p:nvSpPr>
          <p:cNvPr id="25" name="Овал 24"/>
          <p:cNvSpPr/>
          <p:nvPr/>
        </p:nvSpPr>
        <p:spPr>
          <a:xfrm>
            <a:off x="8787849" y="3779168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9" b="91745" l="250" r="50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7973047" y="513232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42" y="1500673"/>
            <a:ext cx="3670769" cy="519236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2114304" y="824898"/>
            <a:ext cx="6031379" cy="6922306"/>
            <a:chOff x="-1" y="168856"/>
            <a:chExt cx="5664265" cy="6537328"/>
          </a:xfrm>
        </p:grpSpPr>
        <p:sp>
          <p:nvSpPr>
            <p:cNvPr id="15" name="Облако 14"/>
            <p:cNvSpPr/>
            <p:nvPr/>
          </p:nvSpPr>
          <p:spPr>
            <a:xfrm>
              <a:off x="-1" y="168856"/>
              <a:ext cx="5664265" cy="5541783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5913" y="573262"/>
              <a:ext cx="5540266" cy="61329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При вимові звука 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[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і</a:t>
              </a:r>
              <a:r>
                <a:rPr lang="en-US" sz="3200" b="1" dirty="0" smtClean="0">
                  <a:ln/>
                  <a:solidFill>
                    <a:schemeClr val="accent4"/>
                  </a:solidFill>
                </a:rPr>
                <a:t>]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повітря спокійно виходить,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 зустрічаючи перешкод.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Голосний, співучий звук.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Всім м’яким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одвічний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друг.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Після приголосних стане –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Кожний з них м’якеньким стане</a:t>
              </a:r>
            </a:p>
            <a:p>
              <a:pPr algn="ctr"/>
              <a:r>
                <a:rPr lang="uk-UA" sz="3200" b="1" i="1" dirty="0" smtClean="0">
                  <a:ln/>
                  <a:solidFill>
                    <a:schemeClr val="accent4"/>
                  </a:solidFill>
                </a:rPr>
                <a:t>                           В. </a:t>
              </a:r>
              <a:r>
                <a:rPr lang="uk-UA" sz="3200" b="1" i="1" dirty="0" err="1" smtClean="0">
                  <a:ln/>
                  <a:solidFill>
                    <a:schemeClr val="accent4"/>
                  </a:solidFill>
                </a:rPr>
                <a:t>Бутрім</a:t>
              </a:r>
              <a:endParaRPr lang="uk-UA" sz="3200" b="1" i="1" dirty="0" smtClean="0">
                <a:ln/>
                <a:solidFill>
                  <a:schemeClr val="accent4"/>
                </a:solidFill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Його позначаємо кружечком.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Колір його –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червоний.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 </a:t>
              </a:r>
              <a:endParaRPr lang="uk-UA" sz="3200" b="1" dirty="0">
                <a:ln/>
                <a:solidFill>
                  <a:schemeClr val="accent4"/>
                </a:solidFill>
              </a:endParaRPr>
            </a:p>
            <a:p>
              <a:pPr algn="ctr"/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270133" y="2266367"/>
            <a:ext cx="3216034" cy="4157408"/>
            <a:chOff x="4667249" y="3380691"/>
            <a:chExt cx="2140287" cy="310208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74" b="95956" l="3908" r="97158">
                          <a14:foregroundMark x1="46359" y1="27696" x2="51332" y2="3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49" y="3380691"/>
              <a:ext cx="2140287" cy="3102085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5624820" y="4423901"/>
              <a:ext cx="248779" cy="7578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2" name="Рисунок 21" descr="https://i.pinimg.com/originals/49/ef/84/49ef848c53627e28cee7d3c5c7bd1fa7.jpg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570" b="50662" l="2000" r="33143">
                        <a14:foregroundMark x1="7429" y1="45033" x2="25714" y2="45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39327" r="66672" b="48831"/>
          <a:stretch/>
        </p:blipFill>
        <p:spPr bwMode="auto">
          <a:xfrm>
            <a:off x="7973047" y="726076"/>
            <a:ext cx="2770721" cy="228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9854" y="421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0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Пропонуємо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97714" l="0" r="100000">
                        <a14:foregroundMark x1="34764" y1="92286" x2="41631" y2="91143"/>
                        <a14:foregroundMark x1="77253" y1="91143" x2="82403" y2="92000"/>
                        <a14:foregroundMark x1="18026" y1="51429" x2="20601" y2="5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19" y="2774265"/>
            <a:ext cx="2603829" cy="39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71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5" y="389861"/>
            <a:ext cx="11416145" cy="6206472"/>
          </a:xfrm>
          <a:prstGeom prst="rect">
            <a:avLst/>
          </a:prstGeom>
        </p:spPr>
      </p:pic>
      <p:pic>
        <p:nvPicPr>
          <p:cNvPr id="1026" name="Picture 2" descr="Звездное небо для детей - 80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6" y="389861"/>
            <a:ext cx="11519184" cy="62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6005324" y="1418026"/>
            <a:ext cx="5414962" cy="4300538"/>
            <a:chOff x="504856" y="90037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504856" y="90037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70300" y="1176186"/>
              <a:ext cx="5349518" cy="329320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Іо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підготував для вас космічну загадку.</a:t>
              </a:r>
            </a:p>
            <a:p>
              <a:pPr algn="ctr"/>
              <a:r>
                <a:rPr lang="ru-RU" sz="2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Небесні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ліхтарики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 заходом </a:t>
              </a:r>
              <a:r>
                <a:rPr lang="ru-RU" sz="2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сонця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запалюються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  <a:b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Світять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ніч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всю </a:t>
              </a:r>
              <a:r>
                <a:rPr lang="ru-RU" sz="2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безперервно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</a:t>
              </a:r>
              <a:r>
                <a:rPr lang="ru-RU" sz="2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зранку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– </a:t>
              </a:r>
              <a:r>
                <a:rPr lang="ru-RU" sz="28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вимикаються</a:t>
              </a:r>
              <a:r>
                <a:rPr lang="ru-RU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ru-RU" sz="2800" b="1" cap="none" spc="0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3782" y="524435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" b="98000" l="1288" r="98712">
                        <a14:foregroundMark x1="45064" y1="22857" x2="50215" y2="34571"/>
                        <a14:foregroundMark x1="24464" y1="91143" x2="31760" y2="91143"/>
                        <a14:foregroundMark x1="63519" y1="89429" x2="71674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90" y="2695957"/>
            <a:ext cx="2732027" cy="4103903"/>
          </a:xfrm>
          <a:prstGeom prst="rect">
            <a:avLst/>
          </a:prstGeom>
        </p:spPr>
      </p:pic>
      <p:pic>
        <p:nvPicPr>
          <p:cNvPr id="11" name="Рисунок 10" descr="Счастливый школьный мультфильм сова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856855" y="4959738"/>
            <a:ext cx="31795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err="1" smtClean="0">
                <a:ln/>
                <a:solidFill>
                  <a:schemeClr val="accent3"/>
                </a:solidFill>
                <a:effectLst/>
              </a:rPr>
              <a:t>Тисніть</a:t>
            </a:r>
            <a:r>
              <a:rPr lang="ru-RU" sz="2400" b="1" cap="none" spc="0" dirty="0" smtClean="0">
                <a:ln/>
                <a:solidFill>
                  <a:schemeClr val="accent3"/>
                </a:solidFill>
                <a:effectLst/>
              </a:rPr>
              <a:t> на </a:t>
            </a:r>
            <a:r>
              <a:rPr lang="ru-RU" sz="2400" b="1" cap="none" spc="0" dirty="0" err="1" smtClean="0">
                <a:ln/>
                <a:solidFill>
                  <a:schemeClr val="accent3"/>
                </a:solidFill>
                <a:effectLst/>
              </a:rPr>
              <a:t>Мудру</a:t>
            </a:r>
            <a:r>
              <a:rPr lang="ru-RU" sz="2400" b="1" cap="none" spc="0" dirty="0" smtClean="0">
                <a:ln/>
                <a:solidFill>
                  <a:schemeClr val="accent3"/>
                </a:solidFill>
                <a:effectLst/>
              </a:rPr>
              <a:t> Сову</a:t>
            </a:r>
            <a:endParaRPr lang="ru-RU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68900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4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23676" y="308430"/>
            <a:ext cx="8732066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Інструктаж</a:t>
            </a:r>
            <a:r>
              <a:rPr lang="ru-RU" sz="2800" b="1" dirty="0" smtClean="0">
                <a:solidFill>
                  <a:schemeClr val="bg1"/>
                </a:solidFill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</a:rPr>
              <a:t>діток</a:t>
            </a:r>
            <a:r>
              <a:rPr lang="ru-RU" sz="2800" b="1" dirty="0" smtClean="0">
                <a:solidFill>
                  <a:schemeClr val="bg1"/>
                </a:solidFill>
              </a:rPr>
              <a:t> і </a:t>
            </a:r>
            <a:r>
              <a:rPr lang="ru-RU" sz="2800" b="1" dirty="0" err="1" smtClean="0">
                <a:solidFill>
                  <a:schemeClr val="bg1"/>
                </a:solidFill>
              </a:rPr>
              <a:t>їхніх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помічників</a:t>
            </a:r>
            <a:r>
              <a:rPr lang="ru-RU" sz="2800" b="1" dirty="0" smtClean="0">
                <a:solidFill>
                  <a:schemeClr val="bg1"/>
                </a:solidFill>
              </a:rPr>
              <a:t> – </a:t>
            </a:r>
            <a:r>
              <a:rPr lang="ru-RU" sz="2800" b="1" dirty="0" err="1" smtClean="0">
                <a:solidFill>
                  <a:schemeClr val="bg1"/>
                </a:solidFill>
              </a:rPr>
              <a:t>батьків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4058" y="1140823"/>
            <a:ext cx="4663130" cy="53601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Любі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діти</a:t>
            </a:r>
            <a:r>
              <a:rPr lang="ru-RU" sz="2400" b="1" dirty="0" smtClean="0">
                <a:solidFill>
                  <a:schemeClr val="bg1"/>
                </a:solidFill>
              </a:rPr>
              <a:t>, на вас </a:t>
            </a:r>
            <a:r>
              <a:rPr lang="ru-RU" sz="2400" b="1" dirty="0" err="1" smtClean="0">
                <a:solidFill>
                  <a:schemeClr val="bg1"/>
                </a:solidFill>
              </a:rPr>
              <a:t>чекає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захоплююча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подорож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дивовижної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Країни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Звуків</a:t>
            </a:r>
            <a:r>
              <a:rPr lang="ru-RU" sz="2400" b="1" dirty="0" smtClean="0">
                <a:solidFill>
                  <a:schemeClr val="bg1"/>
                </a:solidFill>
              </a:rPr>
              <a:t> і Букв,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час </a:t>
            </a:r>
            <a:r>
              <a:rPr lang="ru-RU" sz="2400" b="1" dirty="0" err="1" smtClean="0">
                <a:solidFill>
                  <a:schemeClr val="bg1"/>
                </a:solidFill>
              </a:rPr>
              <a:t>якої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познайомитесь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голосними</a:t>
            </a:r>
            <a:r>
              <a:rPr lang="ru-RU" sz="2400" b="1" dirty="0" smtClean="0">
                <a:solidFill>
                  <a:schemeClr val="bg1"/>
                </a:solidFill>
              </a:rPr>
              <a:t> звуками і буквами, </a:t>
            </a:r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позначають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Навчитеся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читати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писати</a:t>
            </a:r>
            <a:r>
              <a:rPr lang="ru-RU" sz="2400" b="1" dirty="0" smtClean="0">
                <a:solidFill>
                  <a:schemeClr val="bg1"/>
                </a:solidFill>
              </a:rPr>
              <a:t>, будете </a:t>
            </a:r>
            <a:r>
              <a:rPr lang="ru-RU" sz="2400" b="1" dirty="0" err="1" smtClean="0">
                <a:solidFill>
                  <a:schemeClr val="bg1"/>
                </a:solidFill>
              </a:rPr>
              <a:t>досліджувати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явища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знаходити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відповіді</a:t>
            </a:r>
            <a:r>
              <a:rPr lang="ru-RU" sz="2400" b="1" dirty="0" smtClean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непрості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Попереду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багато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цікавих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ігор</a:t>
            </a:r>
            <a:r>
              <a:rPr lang="ru-RU" sz="2400" b="1" dirty="0" smtClean="0">
                <a:solidFill>
                  <a:schemeClr val="bg1"/>
                </a:solidFill>
              </a:rPr>
              <a:t> і загадок.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Вас </a:t>
            </a:r>
            <a:r>
              <a:rPr lang="ru-RU" sz="2400" b="1" dirty="0" err="1" smtClean="0">
                <a:solidFill>
                  <a:schemeClr val="bg1"/>
                </a:solidFill>
              </a:rPr>
              <a:t>будуть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супроводжувати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наші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герої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Познайомтеся</a:t>
            </a:r>
            <a:r>
              <a:rPr lang="ru-RU" sz="2400" b="1" dirty="0" smtClean="0">
                <a:solidFill>
                  <a:schemeClr val="bg1"/>
                </a:solidFill>
              </a:rPr>
              <a:t> з ними.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970822"/>
            <a:ext cx="729851" cy="1032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1886825"/>
            <a:ext cx="803421" cy="1136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>
                        <a14:foregroundMark x1="40314" y1="69686" x2="51832" y2="7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11" y="2919211"/>
            <a:ext cx="795767" cy="1192241"/>
          </a:xfrm>
          <a:prstGeom prst="rect">
            <a:avLst/>
          </a:prstGeom>
        </p:spPr>
      </p:pic>
      <p:pic>
        <p:nvPicPr>
          <p:cNvPr id="7" name="Рисунок 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19" y="4209399"/>
            <a:ext cx="649752" cy="97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i.pinimg.com/originals/e5/4b/d1/e54bd17f2f9293b409f1592daf05710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" b="99757" l="222" r="100000">
                        <a14:foregroundMark x1="37778" y1="20195" x2="41333" y2="40876"/>
                        <a14:foregroundMark x1="57111" y1="20925" x2="63333" y2="38443"/>
                        <a14:foregroundMark x1="60667" y1="69343" x2="88444" y2="66423"/>
                        <a14:foregroundMark x1="9111" y1="59124" x2="35111" y2="73479"/>
                        <a14:foregroundMark x1="32000" y1="61800" x2="38667" y2="70560"/>
                        <a14:foregroundMark x1="56667" y1="76399" x2="62667" y2="78102"/>
                        <a14:foregroundMark x1="30000" y1="97080" x2="69333" y2="97567"/>
                        <a14:foregroundMark x1="16667" y1="78832" x2="23778" y2="87591"/>
                        <a14:foregroundMark x1="36444" y1="84672" x2="58444" y2="82238"/>
                        <a14:foregroundMark x1="63111" y1="81752" x2="74000" y2="82968"/>
                        <a14:foregroundMark x1="39333" y1="77129" x2="43111" y2="77372"/>
                        <a14:foregroundMark x1="11111" y1="85401" x2="18667" y2="85401"/>
                        <a14:foregroundMark x1="55778" y1="25304" x2="62000" y2="4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51" y="5316032"/>
            <a:ext cx="664135" cy="6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91419" y="943582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хазяйка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країни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Мовознавії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секрети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рідної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вона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2275" y="1948870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Суржик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помічник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багато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цікавих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ігор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загадок.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нього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3276" y="3003073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Чарівник</a:t>
            </a:r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Алфавіт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познайовить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вас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їз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буквами,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писати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63276" y="4114789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Мудра Сова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допоможе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перевірити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ваші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загадки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запитання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2275" y="5256206"/>
            <a:ext cx="55833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Компік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перейти до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яку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Суржик, клацайте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52590" y="5990476"/>
            <a:ext cx="6186191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Щоб</a:t>
            </a:r>
            <a:r>
              <a:rPr lang="ru-RU" sz="2000" b="1" dirty="0" smtClean="0">
                <a:solidFill>
                  <a:schemeClr val="bg1"/>
                </a:solidFill>
              </a:rPr>
              <a:t> перейти на </a:t>
            </a:r>
            <a:r>
              <a:rPr lang="ru-RU" sz="2000" b="1" dirty="0" err="1" smtClean="0">
                <a:solidFill>
                  <a:schemeClr val="bg1"/>
                </a:solidFill>
              </a:rPr>
              <a:t>наступний</a:t>
            </a:r>
            <a:r>
              <a:rPr lang="ru-RU" sz="2000" b="1" dirty="0" smtClean="0">
                <a:solidFill>
                  <a:schemeClr val="bg1"/>
                </a:solidFill>
              </a:rPr>
              <a:t> слайд, клацайте на </a:t>
            </a:r>
            <a:r>
              <a:rPr lang="ru-RU" sz="2000" b="1" dirty="0" err="1" smtClean="0">
                <a:solidFill>
                  <a:schemeClr val="bg1"/>
                </a:solidFill>
              </a:rPr>
              <a:t>екран</a:t>
            </a:r>
            <a:r>
              <a:rPr lang="ru-RU" sz="2000" b="1" dirty="0" smtClean="0">
                <a:solidFill>
                  <a:schemeClr val="bg1"/>
                </a:solidFill>
              </a:rPr>
              <a:t>, але </a:t>
            </a:r>
            <a:r>
              <a:rPr lang="ru-RU" sz="2000" b="1" dirty="0" err="1" smtClean="0">
                <a:solidFill>
                  <a:schemeClr val="bg1"/>
                </a:solidFill>
              </a:rPr>
              <a:t>уникайте</a:t>
            </a:r>
            <a:r>
              <a:rPr lang="ru-RU" sz="2000" b="1" dirty="0" smtClean="0">
                <a:solidFill>
                  <a:schemeClr val="bg1"/>
                </a:solidFill>
              </a:rPr>
              <a:t> наших </a:t>
            </a:r>
            <a:r>
              <a:rPr lang="ru-RU" sz="2000" b="1" dirty="0" err="1" smtClean="0">
                <a:solidFill>
                  <a:schemeClr val="bg1"/>
                </a:solidFill>
              </a:rPr>
              <a:t>героїв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вездное небо для детей - 80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5" y="334687"/>
            <a:ext cx="11519184" cy="62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4" b="99511" l="147" r="99413">
                        <a14:foregroundMark x1="46334" y1="24829" x2="59531" y2="36755"/>
                        <a14:foregroundMark x1="24633" y1="93646" x2="32258" y2="93842"/>
                        <a14:foregroundMark x1="67449" y1="92766" x2="74194" y2="9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0719" y="2880287"/>
            <a:ext cx="2477364" cy="3716046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236376" y="981927"/>
            <a:ext cx="5440218" cy="2619401"/>
            <a:chOff x="504856" y="900377"/>
            <a:chExt cx="5440218" cy="4761558"/>
          </a:xfrm>
        </p:grpSpPr>
        <p:sp>
          <p:nvSpPr>
            <p:cNvPr id="6" name="Облако 5"/>
            <p:cNvSpPr/>
            <p:nvPr/>
          </p:nvSpPr>
          <p:spPr>
            <a:xfrm>
              <a:off x="504856" y="90037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95556" y="900377"/>
              <a:ext cx="5349518" cy="476155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Складіть звукову схему слова ЗІРКА</a:t>
              </a:r>
            </a:p>
            <a:p>
              <a:pPr algn="ctr"/>
              <a:r>
                <a:rPr lang="uk-UA" sz="2400" b="1" dirty="0" smtClean="0">
                  <a:ln/>
                  <a:solidFill>
                    <a:schemeClr val="accent4"/>
                  </a:solidFill>
                </a:rPr>
                <a:t>Мудра сова допоможе вам перевірити себе</a:t>
              </a:r>
              <a:endParaRPr lang="ru-RU" sz="2000" b="1" cap="none" spc="0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" name="Рисунок 7" descr="Счастливый школьный мультфильм сова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Группа 23"/>
          <p:cNvGrpSpPr/>
          <p:nvPr/>
        </p:nvGrpSpPr>
        <p:grpSpPr>
          <a:xfrm>
            <a:off x="6676594" y="3652600"/>
            <a:ext cx="4774440" cy="2171420"/>
            <a:chOff x="6347625" y="3603299"/>
            <a:chExt cx="4774440" cy="217142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6347625" y="3603299"/>
              <a:ext cx="4774440" cy="2171420"/>
              <a:chOff x="5924024" y="2489172"/>
              <a:chExt cx="4774440" cy="2171420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5924024" y="2489172"/>
                <a:ext cx="4774440" cy="2171420"/>
                <a:chOff x="-22742" y="758225"/>
                <a:chExt cx="5492890" cy="2960420"/>
              </a:xfrm>
            </p:grpSpPr>
            <p:sp>
              <p:nvSpPr>
                <p:cNvPr id="19" name="Облако 18"/>
                <p:cNvSpPr/>
                <p:nvPr/>
              </p:nvSpPr>
              <p:spPr>
                <a:xfrm>
                  <a:off x="-22742" y="758225"/>
                  <a:ext cx="5414962" cy="2960420"/>
                </a:xfrm>
                <a:prstGeom prst="cloud">
                  <a:avLst/>
                </a:prstGeom>
                <a:solidFill>
                  <a:schemeClr val="bg1">
                    <a:alpha val="81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0" name="Прямоугольник 19"/>
                <p:cNvSpPr/>
                <p:nvPr/>
              </p:nvSpPr>
              <p:spPr>
                <a:xfrm>
                  <a:off x="120630" y="1241907"/>
                  <a:ext cx="5349518" cy="79725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algn="ctr"/>
                  <a:endParaRPr lang="ru-RU" sz="3200" b="1" cap="none" spc="0" dirty="0">
                    <a:ln/>
                    <a:solidFill>
                      <a:schemeClr val="accent4"/>
                    </a:solidFill>
                    <a:effectLst/>
                  </a:endParaRPr>
                </a:p>
              </p:txBody>
            </p:sp>
          </p:grpSp>
          <p:sp>
            <p:nvSpPr>
              <p:cNvPr id="11" name="Прямоугольник 10"/>
              <p:cNvSpPr/>
              <p:nvPr/>
            </p:nvSpPr>
            <p:spPr>
              <a:xfrm>
                <a:off x="6282346" y="3249284"/>
                <a:ext cx="1616470" cy="716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8079957" y="3233555"/>
                <a:ext cx="1895755" cy="71643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7139794" y="3410934"/>
                <a:ext cx="410699" cy="38188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9500816" y="3402741"/>
                <a:ext cx="410699" cy="38188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8152931" y="3456174"/>
                <a:ext cx="550540" cy="2435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158217" y="2711154"/>
                <a:ext cx="730688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500" dirty="0"/>
                  <a:t>´</a:t>
                </a:r>
              </a:p>
            </p:txBody>
          </p:sp>
        </p:grpSp>
        <p:sp>
          <p:nvSpPr>
            <p:cNvPr id="21" name="Прямоугольник 20"/>
            <p:cNvSpPr/>
            <p:nvPr/>
          </p:nvSpPr>
          <p:spPr>
            <a:xfrm>
              <a:off x="6832851" y="4454250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830324" y="4686504"/>
              <a:ext cx="550540" cy="173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9203558" y="4581028"/>
              <a:ext cx="550540" cy="2435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625" y="519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Звездное небо для детей - 80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7" y="277455"/>
            <a:ext cx="11519184" cy="62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97714" l="0" r="100000">
                        <a14:foregroundMark x1="34764" y1="92286" x2="41631" y2="91143"/>
                        <a14:foregroundMark x1="77253" y1="91143" x2="82403" y2="92000"/>
                        <a14:foregroundMark x1="18026" y1="51429" x2="20601" y2="5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51" y="2851848"/>
            <a:ext cx="2505355" cy="37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169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Звездное небо для детей - 80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5" y="334687"/>
            <a:ext cx="11519184" cy="62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4" b="99511" l="147" r="99413">
                        <a14:foregroundMark x1="46334" y1="24829" x2="59531" y2="36755"/>
                        <a14:foregroundMark x1="24633" y1="93646" x2="32258" y2="93842"/>
                        <a14:foregroundMark x1="67449" y1="92766" x2="74194" y2="9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6333" y="2719970"/>
            <a:ext cx="2477364" cy="37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39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Звездное небо для детей - 80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5" y="334687"/>
            <a:ext cx="11519184" cy="62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72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укви І, і _ #чатурок _ Українська мова 1 клас _ Нова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011315" y="1188960"/>
            <a:ext cx="6778145" cy="529496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 smtClean="0"/>
          </a:p>
          <a:p>
            <a:r>
              <a:rPr lang="ru-RU" sz="2800" b="1" dirty="0" smtClean="0"/>
              <a:t>Буква І худа, як </a:t>
            </a:r>
            <a:r>
              <a:rPr lang="ru-RU" sz="2800" b="1" dirty="0" err="1" smtClean="0"/>
              <a:t>спиця</a:t>
            </a:r>
            <a:r>
              <a:rPr lang="ru-RU" sz="2800" b="1" dirty="0" smtClean="0"/>
              <a:t>,</a:t>
            </a:r>
          </a:p>
          <a:p>
            <a:r>
              <a:rPr lang="uk-UA" sz="2800" b="1" dirty="0" smtClean="0"/>
              <a:t>Ніби цифра одиниця.</a:t>
            </a:r>
            <a:endParaRPr lang="ru-RU" sz="2800" b="1" dirty="0" smtClean="0"/>
          </a:p>
          <a:p>
            <a:r>
              <a:rPr lang="uk-UA" sz="2800" dirty="0"/>
              <a:t> </a:t>
            </a:r>
            <a:r>
              <a:rPr lang="uk-UA" sz="2800" dirty="0" smtClean="0"/>
              <a:t>                                 </a:t>
            </a:r>
            <a:r>
              <a:rPr lang="uk-UA" sz="2800" i="1" dirty="0" smtClean="0"/>
              <a:t>В. </a:t>
            </a:r>
            <a:r>
              <a:rPr lang="uk-UA" sz="2800" i="1" dirty="0" err="1" smtClean="0"/>
              <a:t>Бутрім</a:t>
            </a:r>
            <a:endParaRPr lang="uk-UA" sz="2800" i="1" dirty="0" smtClean="0"/>
          </a:p>
          <a:p>
            <a:r>
              <a:rPr lang="uk-UA" sz="2800" b="1" dirty="0"/>
              <a:t>Мов кілочок, буква </a:t>
            </a:r>
            <a:r>
              <a:rPr lang="uk-UA" sz="2800" b="1" dirty="0" smtClean="0"/>
              <a:t>і</a:t>
            </a:r>
            <a:endParaRPr lang="ru-RU" sz="2800" b="1" dirty="0"/>
          </a:p>
          <a:p>
            <a:r>
              <a:rPr lang="uk-UA" sz="2800" b="1" dirty="0" smtClean="0"/>
              <a:t> </a:t>
            </a:r>
            <a:r>
              <a:rPr lang="uk-UA" sz="2800" b="1" dirty="0"/>
              <a:t>З шапкою на </a:t>
            </a:r>
            <a:r>
              <a:rPr lang="uk-UA" sz="2800" b="1" dirty="0" smtClean="0"/>
              <a:t>голові…</a:t>
            </a:r>
            <a:endParaRPr lang="ru-RU" sz="2800" b="1" dirty="0"/>
          </a:p>
          <a:p>
            <a:r>
              <a:rPr lang="uk-UA" sz="2800" b="1" dirty="0" smtClean="0"/>
              <a:t>Чи </a:t>
            </a:r>
            <a:r>
              <a:rPr lang="uk-UA" sz="2800" b="1" dirty="0"/>
              <a:t>не шапка то, а крапка, </a:t>
            </a:r>
            <a:endParaRPr lang="uk-UA" sz="2800" b="1" dirty="0" smtClean="0"/>
          </a:p>
          <a:p>
            <a:r>
              <a:rPr lang="uk-UA" sz="2800" b="1" dirty="0" smtClean="0"/>
              <a:t>у </a:t>
            </a:r>
            <a:r>
              <a:rPr lang="uk-UA" sz="2800" b="1" dirty="0"/>
              <a:t>малої букви і?</a:t>
            </a:r>
            <a:endParaRPr lang="ru-RU" sz="2800" b="1" dirty="0"/>
          </a:p>
          <a:p>
            <a:r>
              <a:rPr lang="uk-UA" sz="2800" b="1" dirty="0" smtClean="0"/>
              <a:t>А </a:t>
            </a:r>
            <a:r>
              <a:rPr lang="uk-UA" sz="2800" b="1" dirty="0"/>
              <a:t>велика личко мила, </a:t>
            </a:r>
            <a:endParaRPr lang="ru-RU" sz="2800" b="1" dirty="0"/>
          </a:p>
          <a:p>
            <a:r>
              <a:rPr lang="uk-UA" sz="2800" b="1" dirty="0" smtClean="0"/>
              <a:t>Певно</a:t>
            </a:r>
            <a:r>
              <a:rPr lang="uk-UA" sz="2800" b="1" dirty="0"/>
              <a:t>, шапку загубила.</a:t>
            </a:r>
            <a:endParaRPr lang="ru-RU" sz="2800" b="1" dirty="0"/>
          </a:p>
          <a:p>
            <a:r>
              <a:rPr lang="uk-UA" sz="2800" b="1" dirty="0" smtClean="0"/>
              <a:t> </a:t>
            </a:r>
            <a:r>
              <a:rPr lang="uk-UA" sz="2800" b="1" dirty="0"/>
              <a:t>Отакі вони чудні</a:t>
            </a:r>
            <a:endParaRPr lang="ru-RU" sz="2800" b="1" dirty="0"/>
          </a:p>
          <a:p>
            <a:r>
              <a:rPr lang="uk-UA" sz="2800" b="1" dirty="0"/>
              <a:t> </a:t>
            </a:r>
            <a:r>
              <a:rPr lang="uk-UA" sz="2800" b="1" dirty="0" smtClean="0"/>
              <a:t>Дві </a:t>
            </a:r>
            <a:r>
              <a:rPr lang="uk-UA" sz="2800" b="1" dirty="0"/>
              <a:t>сестриці – букви – І –і</a:t>
            </a:r>
            <a:r>
              <a:rPr lang="uk-UA" sz="2800" b="1" dirty="0" smtClean="0"/>
              <a:t>.</a:t>
            </a:r>
          </a:p>
          <a:p>
            <a:r>
              <a:rPr lang="uk-UA" sz="2800" dirty="0"/>
              <a:t> </a:t>
            </a:r>
            <a:r>
              <a:rPr lang="uk-UA" sz="2800" dirty="0" smtClean="0"/>
              <a:t>                                    </a:t>
            </a:r>
            <a:r>
              <a:rPr lang="uk-UA" sz="2800" i="1" dirty="0" smtClean="0"/>
              <a:t>С. Жупанин</a:t>
            </a:r>
            <a:endParaRPr lang="ru-RU" sz="2800" i="1" dirty="0"/>
          </a:p>
          <a:p>
            <a:endParaRPr lang="ru-RU" sz="2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22" y="1415143"/>
            <a:ext cx="3395804" cy="508768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014826" y="323600"/>
            <a:ext cx="9975781" cy="865360"/>
            <a:chOff x="955709" y="514351"/>
            <a:chExt cx="9975781" cy="865360"/>
          </a:xfrm>
        </p:grpSpPr>
        <p:sp>
          <p:nvSpPr>
            <p:cNvPr id="7" name="Скругленная прямоугольная выноска 6"/>
            <p:cNvSpPr/>
            <p:nvPr/>
          </p:nvSpPr>
          <p:spPr>
            <a:xfrm flipH="1">
              <a:off x="955709" y="514351"/>
              <a:ext cx="9975781" cy="865360"/>
            </a:xfrm>
            <a:prstGeom prst="wedgeRoundRectCallout">
              <a:avLst>
                <a:gd name="adj1" fmla="val -19150"/>
                <a:gd name="adj2" fmla="val 92262"/>
                <a:gd name="adj3" fmla="val 16667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172818" y="600075"/>
              <a:ext cx="954156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3200" b="1" dirty="0" smtClean="0">
                  <a:ln w="0"/>
                  <a:solidFill>
                    <a:schemeClr val="bg1"/>
                  </a:solidFill>
                </a:rPr>
                <a:t>Знайомимось з буквою І.</a:t>
              </a:r>
              <a:endParaRPr lang="ru-RU" sz="3200" b="1" cap="none" spc="0" dirty="0">
                <a:ln w="0"/>
                <a:solidFill>
                  <a:schemeClr val="bg1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7153427" y="3380691"/>
            <a:ext cx="175561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600" b="1" cap="none" spc="0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16600" b="1" cap="none" spc="0" dirty="0" err="1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endParaRPr lang="ru-RU" sz="16600" b="1" cap="none" spc="0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49" b="95415" l="3056" r="94861">
                        <a14:foregroundMark x1="68333" y1="27794" x2="83333" y2="45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2" y="3623272"/>
            <a:ext cx="2970318" cy="2879558"/>
          </a:xfrm>
          <a:prstGeom prst="rect">
            <a:avLst/>
          </a:prstGeom>
        </p:spPr>
      </p:pic>
      <p:pic>
        <p:nvPicPr>
          <p:cNvPr id="2050" name="Picture 2" descr="Шапочка Вязаная Шапка скачать бесплатно - Шапочка вязаная шапка шляпа клип  - Чулок Кепка Клипар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" b="99231" l="0" r="98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0557">
            <a:off x="2257733" y="3814267"/>
            <a:ext cx="821907" cy="8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Шапочка Вязаная Шапка скачать бесплатно - Шапочка вязаная шапка шляпа клип  - Чулок Кепка Клипарт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" b="99231" l="0" r="98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7614">
            <a:off x="583623" y="3001266"/>
            <a:ext cx="1244011" cy="12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1935" y="430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130" y="3097247"/>
            <a:ext cx="2763805" cy="3909447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 err="1" smtClean="0">
                <a:solidFill>
                  <a:schemeClr val="bg1"/>
                </a:solidFill>
              </a:rPr>
              <a:t>що</a:t>
            </a:r>
            <a:r>
              <a:rPr lang="ru-RU" sz="2800" b="1" dirty="0" smtClean="0">
                <a:solidFill>
                  <a:schemeClr val="bg1"/>
                </a:solidFill>
              </a:rPr>
              <a:t> схожа буква І?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sm43.ru/image/cache/data-gvozdi-4029-63-228x228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96930" l="2632" r="9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37919">
            <a:off x="5406845" y="1499598"/>
            <a:ext cx="21717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img10.proshkolu.ru/content/media/pic/std/4000000/3481000/3480708-e8e0674623ff139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53" b="87147" l="3542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624" b="14879"/>
          <a:stretch/>
        </p:blipFill>
        <p:spPr bwMode="auto">
          <a:xfrm rot="21148934">
            <a:off x="499573" y="4922472"/>
            <a:ext cx="3261820" cy="162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renders-graphiques.fr/image/upload/normal/Cartoon_papeterie_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5" t="1" r="1" b="57131"/>
          <a:stretch/>
        </p:blipFill>
        <p:spPr bwMode="auto">
          <a:xfrm>
            <a:off x="1917807" y="2363069"/>
            <a:ext cx="1272191" cy="293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3.bp.blogspot.com/-SCSHUOvTxoc/UFG6bVUpt4I/AAAAAAAAE1Q/kTkgzvs9tjY/s640/clipart-kistochki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9" r="38783"/>
          <a:stretch/>
        </p:blipFill>
        <p:spPr bwMode="auto">
          <a:xfrm rot="21263199">
            <a:off x="5656870" y="3298217"/>
            <a:ext cx="872197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elektriktorg.ru/published/publicdata/ITOELEKMAIN/attachments/SC/products_pictures/%D0%B1%D0%BE%D0%BB%D1%820z_enl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1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5681">
            <a:off x="-596378" y="1969444"/>
            <a:ext cx="2857501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renders-graphiques.fr/image/upload/normal/Cartoon_papeterie_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r="31696" b="64597"/>
          <a:stretch/>
        </p:blipFill>
        <p:spPr bwMode="auto">
          <a:xfrm>
            <a:off x="3693545" y="1169668"/>
            <a:ext cx="1174079" cy="31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Новогодняя свеча, праздничные свечи. рождество, новый год эскиз рисунок.  векторная иллюстрация | Премиум векторы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863" b="88978" l="24601" r="76677">
                        <a14:foregroundMark x1="51597" y1="46645" x2="53674" y2="47444"/>
                        <a14:foregroundMark x1="49361" y1="22364" x2="48083" y2="25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1264" r="24617" b="11913"/>
          <a:stretch/>
        </p:blipFill>
        <p:spPr bwMode="auto">
          <a:xfrm>
            <a:off x="7244589" y="3620950"/>
            <a:ext cx="1821167" cy="276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47" b="94915" l="2119" r="94915">
                        <a14:foregroundMark x1="33898" y1="26271" x2="36017" y2="31780"/>
                        <a14:foregroundMark x1="44915" y1="26271" x2="51271" y2="29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99" y="352505"/>
            <a:ext cx="2997200" cy="2997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87" y="773358"/>
            <a:ext cx="2409910" cy="42786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175" b="97732" l="8881" r="92185">
                        <a14:foregroundMark x1="57194" y1="37415" x2="63233" y2="25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89" y="3821603"/>
            <a:ext cx="3530930" cy="2765791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2372" y="419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003789" y="331797"/>
            <a:ext cx="6232570" cy="71074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Створи букву І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560" y="1717999"/>
            <a:ext cx="3174513" cy="4756142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10" y="1933152"/>
            <a:ext cx="780415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7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Звездное небо для детей - 80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7" y="277455"/>
            <a:ext cx="11519184" cy="62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Пропоную цікаву гру!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074" name="Picture 2" descr="https://i.pinimg.com/originals/e5/4b/d1/e54bd17f2f9293b409f1592daf05710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966" y="818184"/>
            <a:ext cx="609600" cy="60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97714" l="0" r="100000">
                        <a14:foregroundMark x1="34764" y1="92286" x2="41631" y2="91143"/>
                        <a14:foregroundMark x1="77253" y1="91143" x2="82403" y2="92000"/>
                        <a14:foregroundMark x1="18026" y1="51429" x2="20601" y2="5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751" y="2851848"/>
            <a:ext cx="2505355" cy="37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60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954154" y="600075"/>
            <a:ext cx="9975781" cy="1077217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2818" y="600075"/>
            <a:ext cx="954156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тепер ми зможемо надрукувати і прочитати ім’я нашого космічного друга 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6973" y="2912482"/>
            <a:ext cx="57740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</a:t>
            </a:r>
            <a:endParaRPr lang="ru-RU" sz="11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4433" y="2912482"/>
            <a:ext cx="97815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endParaRPr lang="ru-RU" sz="11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4" b="99511" l="147" r="99413">
                        <a14:foregroundMark x1="46334" y1="24829" x2="59531" y2="36755"/>
                        <a14:foregroundMark x1="24633" y1="93646" x2="32258" y2="93842"/>
                        <a14:foregroundMark x1="67449" y1="92766" x2="74194" y2="9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1143" y="3126019"/>
            <a:ext cx="2386169" cy="35792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11" y="1654344"/>
            <a:ext cx="4512655" cy="464067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9354" y="484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1638 -0.000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-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18334 -0.003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7528" y="332656"/>
            <a:ext cx="8496944" cy="720080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47528" y="1196752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Ілюстративний матеріал &quot;Мовка і Суржик&quot; | Ілюстрації. НУ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465"/>
            <a:ext cx="12192000" cy="69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168857"/>
            <a:ext cx="5414962" cy="4300538"/>
            <a:chOff x="0" y="168857"/>
            <a:chExt cx="5414962" cy="4300538"/>
          </a:xfrm>
        </p:grpSpPr>
        <p:sp>
          <p:nvSpPr>
            <p:cNvPr id="2" name="Облако 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722" y="70958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Добрий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день,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мої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любі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першокласнички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Сьогодні ми з вами продовжуємо  подорож у чарівну Країну Звуків і Букв 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382240" y="457200"/>
            <a:ext cx="2331166" cy="6046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401" y="19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7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567043" y="510538"/>
            <a:ext cx="5442666" cy="3200851"/>
            <a:chOff x="-32722" y="168857"/>
            <a:chExt cx="5442666" cy="3200851"/>
          </a:xfrm>
        </p:grpSpPr>
        <p:sp>
          <p:nvSpPr>
            <p:cNvPr id="5" name="Облако 4"/>
            <p:cNvSpPr/>
            <p:nvPr/>
          </p:nvSpPr>
          <p:spPr>
            <a:xfrm>
              <a:off x="-32722" y="168857"/>
              <a:ext cx="5414962" cy="3200851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0426" y="302458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Дякую, 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Запрошую вас на зоряну прогулянку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. Клацніть на НЛО, щоб перейти за посиланням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686"/>
            <a:ext cx="3670769" cy="5192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18" y="172778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8" y="2881625"/>
            <a:ext cx="2928938" cy="4143031"/>
          </a:xfrm>
          <a:prstGeom prst="rect">
            <a:avLst/>
          </a:prstGeom>
        </p:spPr>
      </p:pic>
      <p:pic>
        <p:nvPicPr>
          <p:cNvPr id="1026" name="Picture 2" descr="Мультфильм Неопознанный летающий объект, Цветной мультфильм НЛО,  Мультипликационный персонаж, цвет Всплеск, шляпа png | PNGWi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3" b="99742" l="1087" r="100000">
                        <a14:foregroundMark x1="30326" y1="42655" x2="54891" y2="27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809" y="3248656"/>
            <a:ext cx="3713659" cy="313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119" r="100000">
                        <a14:foregroundMark x1="36441" y1="91525" x2="39407" y2="91525"/>
                        <a14:foregroundMark x1="75000" y1="91243" x2="80085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9244" y="2883896"/>
            <a:ext cx="2489088" cy="3733632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23374" y="510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833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15617" y="449744"/>
            <a:ext cx="11068319" cy="1770274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1727785"/>
            <a:ext cx="3174513" cy="47561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5618" y="650567"/>
            <a:ext cx="1106831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Діти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, а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тепер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будемо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вчитися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писати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Сьогодні ми навчимося писати маленьку і велику букви і, І</a:t>
            </a:r>
          </a:p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Клацайте на зошит, щоб перейти на відео.</a:t>
            </a:r>
            <a:endParaRPr lang="ru-RU" sz="3200" b="1" cap="none" spc="0" dirty="0" smtClean="0">
              <a:ln w="0"/>
              <a:solidFill>
                <a:schemeClr val="bg1"/>
              </a:solidFill>
            </a:endParaRPr>
          </a:p>
          <a:p>
            <a:pPr algn="ctr"/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9" name="Рисунок 8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52" l="0" r="100000">
                        <a14:foregroundMark x1="60106" y1="18688" x2="81560" y2="40842"/>
                        <a14:foregroundMark x1="40426" y1="65347" x2="75177" y2="82797"/>
                        <a14:foregroundMark x1="18617" y1="6188" x2="24645" y2="495"/>
                        <a14:foregroundMark x1="58865" y1="2847" x2="66489" y2="4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9" y="3658222"/>
            <a:ext cx="1972398" cy="282570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5" b="15389"/>
          <a:stretch/>
        </p:blipFill>
        <p:spPr bwMode="auto">
          <a:xfrm>
            <a:off x="4031216" y="3945455"/>
            <a:ext cx="2363963" cy="22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7349"/>
          <a:stretch/>
        </p:blipFill>
        <p:spPr bwMode="auto">
          <a:xfrm>
            <a:off x="6395179" y="2382246"/>
            <a:ext cx="3287404" cy="391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9437" y="579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87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014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80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722541"/>
              <a:ext cx="5349518" cy="267765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І – це ще й окреме слово,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Ось дивись: сад і діброва,</a:t>
              </a:r>
            </a:p>
            <a:p>
              <a:pPr algn="ctr"/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Пес і кіт, вода і мило,</a:t>
              </a: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Ніч і день, мішок і шило.</a:t>
              </a:r>
              <a:endParaRPr lang="uk-UA" sz="2800" b="1" dirty="0">
                <a:ln/>
                <a:solidFill>
                  <a:schemeClr val="accent4"/>
                </a:solidFill>
              </a:endParaRPr>
            </a:p>
            <a:p>
              <a:pPr algn="ctr"/>
              <a:r>
                <a:rPr lang="uk-UA" sz="2800" i="1" cap="none" spc="0" dirty="0" smtClean="0">
                  <a:ln/>
                  <a:solidFill>
                    <a:schemeClr val="accent4"/>
                  </a:solidFill>
                  <a:effectLst/>
                </a:rPr>
                <a:t>                            В. </a:t>
              </a:r>
              <a:r>
                <a:rPr lang="uk-UA" sz="2800" i="1" cap="none" spc="0" dirty="0" err="1" smtClean="0">
                  <a:ln/>
                  <a:solidFill>
                    <a:schemeClr val="accent4"/>
                  </a:solidFill>
                  <a:effectLst/>
                </a:rPr>
                <a:t>Бутрім</a:t>
              </a:r>
              <a:endParaRPr lang="uk-UA" sz="2800" i="1" cap="none" spc="0" dirty="0" smtClean="0">
                <a:ln/>
                <a:solidFill>
                  <a:schemeClr val="accent4"/>
                </a:solidFill>
                <a:effectLst/>
              </a:endParaRPr>
            </a:p>
            <a:p>
              <a:pPr algn="ctr"/>
              <a:r>
                <a:rPr lang="uk-UA" sz="2800" b="1" dirty="0" smtClean="0">
                  <a:ln/>
                  <a:solidFill>
                    <a:schemeClr val="accent4"/>
                  </a:solidFill>
                </a:rPr>
                <a:t>Подивіться на модель речення.</a:t>
              </a:r>
              <a:r>
                <a:rPr lang="uk-UA" sz="28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28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8" name="Облако 7"/>
          <p:cNvSpPr/>
          <p:nvPr/>
        </p:nvSpPr>
        <p:spPr>
          <a:xfrm>
            <a:off x="3465856" y="3287391"/>
            <a:ext cx="7996403" cy="3194552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094445" y="4657057"/>
            <a:ext cx="2120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/>
              <a:t>і        –  </a:t>
            </a:r>
            <a:endParaRPr lang="ru-RU" sz="5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291190" y="4739720"/>
            <a:ext cx="2469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_______ </a:t>
            </a:r>
            <a:r>
              <a:rPr lang="uk-UA" sz="4000" dirty="0"/>
              <a:t>.</a:t>
            </a:r>
            <a:endParaRPr lang="ru-RU" sz="4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41" y="3371430"/>
            <a:ext cx="1936682" cy="25712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9" y="3776233"/>
            <a:ext cx="1811097" cy="201062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9612" y="462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186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954155" y="600076"/>
            <a:ext cx="9975781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2818" y="600075"/>
            <a:ext cx="9541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складіть речення за малюнками і </a:t>
            </a:r>
            <a:r>
              <a:rPr lang="uk-UA" sz="3200" b="1" dirty="0" smtClean="0">
                <a:ln w="0"/>
                <a:solidFill>
                  <a:schemeClr val="bg1"/>
                </a:solidFill>
              </a:rPr>
              <a:t>схемою</a:t>
            </a:r>
            <a:r>
              <a:rPr lang="uk-UA" sz="3200" b="1" dirty="0" smtClean="0">
                <a:ln w="0"/>
                <a:solidFill>
                  <a:schemeClr val="bg1"/>
                </a:solidFill>
              </a:rPr>
              <a:t>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87" y="2733545"/>
            <a:ext cx="1426617" cy="22199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" b="92659" l="6738" r="91844">
                        <a14:foregroundMark x1="36525" y1="33605" x2="39539" y2="42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5" y="2736054"/>
            <a:ext cx="1901915" cy="20671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95450" y="3359694"/>
            <a:ext cx="2522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/>
              <a:t>і          –  </a:t>
            </a:r>
            <a:endParaRPr lang="ru-RU" sz="5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80633" y="3359694"/>
            <a:ext cx="2469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_______ </a:t>
            </a:r>
            <a:r>
              <a:rPr lang="uk-UA" sz="4000" dirty="0"/>
              <a:t>.</a:t>
            </a:r>
            <a:endParaRPr lang="ru-RU" sz="4000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51754" y="551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732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6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 flipH="1">
            <a:off x="954155" y="600076"/>
            <a:ext cx="9975781" cy="865360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5" y="1300317"/>
            <a:ext cx="7540339" cy="55576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2818" y="600075"/>
            <a:ext cx="9541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0"/>
                <a:solidFill>
                  <a:schemeClr val="bg1"/>
                </a:solidFill>
              </a:rPr>
              <a:t>Діти, складіть речення за малюнками і </a:t>
            </a:r>
            <a:r>
              <a:rPr lang="uk-UA" sz="3200" b="1" dirty="0" smtClean="0">
                <a:ln w="0"/>
                <a:solidFill>
                  <a:schemeClr val="bg1"/>
                </a:solidFill>
              </a:rPr>
              <a:t>схемою</a:t>
            </a:r>
            <a:r>
              <a:rPr lang="uk-UA" sz="3200" b="1" dirty="0" smtClean="0">
                <a:ln w="0"/>
                <a:solidFill>
                  <a:schemeClr val="bg1"/>
                </a:solidFill>
              </a:rPr>
              <a:t>.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95450" y="3310517"/>
            <a:ext cx="2522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/>
              <a:t>і          –  </a:t>
            </a:r>
            <a:endParaRPr lang="ru-RU" sz="5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80633" y="3310517"/>
            <a:ext cx="2469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_______ </a:t>
            </a:r>
            <a:r>
              <a:rPr lang="uk-UA" sz="4000" dirty="0"/>
              <a:t>.</a:t>
            </a:r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619" l="0" r="97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11" y="3046164"/>
            <a:ext cx="1758322" cy="21623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614" l="0" r="98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5" y="2928919"/>
            <a:ext cx="2059682" cy="16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щоб краще запам’ятати те, про що ви сьогодні дізналися в Країні Звуків і Букв, самостійно попрацюйте із Буквариком.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Букварик, щоб перейти на відео.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57" y="1561077"/>
            <a:ext cx="3174513" cy="4756142"/>
          </a:xfrm>
          <a:prstGeom prst="rect">
            <a:avLst/>
          </a:prstGeom>
        </p:spPr>
      </p:pic>
      <p:pic>
        <p:nvPicPr>
          <p:cNvPr id="9" name="Picture 2" descr="вашуленко українська мова буквар 1 клас частина 1 купить цена купити ціна  &quot;Освіта&quot; НУШ нова українська школа купити Ціна (цена) 241.50грн. | придбати  купити (купить) вашуленко українська мова буквар 1 клас частина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16" y="3846465"/>
            <a:ext cx="1770484" cy="235541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6333" y="396357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53" y="3939148"/>
            <a:ext cx="180457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2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567043" y="510538"/>
            <a:ext cx="5438038" cy="3200851"/>
            <a:chOff x="-32722" y="168857"/>
            <a:chExt cx="5438038" cy="3200851"/>
          </a:xfrm>
        </p:grpSpPr>
        <p:sp>
          <p:nvSpPr>
            <p:cNvPr id="4" name="Облако 3"/>
            <p:cNvSpPr/>
            <p:nvPr/>
          </p:nvSpPr>
          <p:spPr>
            <a:xfrm>
              <a:off x="-32722" y="168857"/>
              <a:ext cx="5414962" cy="3200851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5798" y="322720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нашому другу </a:t>
              </a:r>
              <a:r>
                <a:rPr lang="uk-UA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Іо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час повертатися.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Він дуже вдячний, що ви йому допомогли.</a:t>
              </a:r>
            </a:p>
            <a:p>
              <a:pPr algn="ctr"/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Іо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 обов’язково прилетить ще до нас.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" b="99511" l="147" r="99413">
                        <a14:foregroundMark x1="46334" y1="24829" x2="59531" y2="36755"/>
                        <a14:foregroundMark x1="24633" y1="93646" x2="32258" y2="93842"/>
                        <a14:foregroundMark x1="67449" y1="92766" x2="74194" y2="95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1872" y="2881625"/>
            <a:ext cx="2477364" cy="3716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686"/>
            <a:ext cx="3670769" cy="5192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62" y="2916164"/>
            <a:ext cx="2928938" cy="4143031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1703" y="579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924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Бажаєте дізнатися, куди полетів </a:t>
              </a:r>
              <a:r>
                <a:rPr lang="uk-UA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Іо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?</a:t>
              </a:r>
              <a:endParaRPr lang="uk-UA" sz="3200" b="1" cap="none" spc="0" dirty="0" smtClean="0">
                <a:ln/>
                <a:solidFill>
                  <a:schemeClr val="accent4"/>
                </a:solidFill>
                <a:effectLst/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8982" y="51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720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332508"/>
            <a:ext cx="11485417" cy="6280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8" b="89865" l="4263" r="95737">
                        <a14:backgroundMark x1="44583" y1="27027" x2="44583" y2="29505"/>
                        <a14:backgroundMark x1="67140" y1="27027" x2="70160" y2="2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927" y="4350510"/>
            <a:ext cx="2494395" cy="1967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4211781"/>
            <a:ext cx="2770909" cy="2770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62" b="89749" l="533" r="99112">
                        <a14:backgroundMark x1="23446" y1="41230" x2="23268" y2="44875"/>
                        <a14:backgroundMark x1="20249" y1="37813" x2="22913" y2="38952"/>
                        <a14:backgroundMark x1="20959" y1="39180" x2="20959" y2="41686"/>
                        <a14:backgroundMark x1="41208" y1="32346" x2="43694" y2="32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4350510"/>
            <a:ext cx="2605232" cy="2031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62" b="89749" l="533" r="99112">
                        <a14:backgroundMark x1="23446" y1="41230" x2="23268" y2="44875"/>
                        <a14:backgroundMark x1="20249" y1="37813" x2="22913" y2="38952"/>
                        <a14:backgroundMark x1="20959" y1="39180" x2="20959" y2="41686"/>
                        <a14:backgroundMark x1="41208" y1="32346" x2="43694" y2="32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27" y="4581518"/>
            <a:ext cx="2605232" cy="2031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955" y="3762469"/>
            <a:ext cx="870577" cy="870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89" b="9166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12" y="3871620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2666071"/>
            <a:ext cx="2456214" cy="36516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-37231"/>
            <a:ext cx="5414962" cy="4300538"/>
            <a:chOff x="0" y="168857"/>
            <a:chExt cx="5414962" cy="4300538"/>
          </a:xfrm>
        </p:grpSpPr>
        <p:sp>
          <p:nvSpPr>
            <p:cNvPr id="11" name="Облако 10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722" y="101293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Під час </a:t>
              </a:r>
              <a:r>
                <a:rPr lang="uk-UA" sz="3200" b="1" cap="none" spc="0" smtClean="0">
                  <a:ln/>
                  <a:solidFill>
                    <a:schemeClr val="accent4"/>
                  </a:solidFill>
                  <a:effectLst/>
                </a:rPr>
                <a:t>минулих зустрічей 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ми з вами познайомились із мудрим чарівником Алфавітом і завітали у місто, назване на його честь.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79759" y="502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1016260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сподобалась вам наша сьогоднішня подорож? 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 якою буквою ми познайомились?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Який звук вона 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позначає?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0493" y="515258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65" y="3679524"/>
            <a:ext cx="180457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242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5" b="95268" l="532" r="97872">
                        <a14:foregroundMark x1="33333" y1="45741" x2="47695" y2="76972"/>
                        <a14:foregroundMark x1="56383" y1="41640" x2="69858" y2="72871"/>
                        <a14:foregroundMark x1="16489" y1="89590" x2="82624" y2="8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060" l="709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82" y1="95268" x2="98759" y2="92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6152251" y="737034"/>
            <a:ext cx="5414962" cy="2212967"/>
            <a:chOff x="0" y="168857"/>
            <a:chExt cx="5414962" cy="4300538"/>
          </a:xfrm>
        </p:grpSpPr>
        <p:sp>
          <p:nvSpPr>
            <p:cNvPr id="58" name="Облако 57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 якому будиночку мешкає літера І, як ви гадаєте?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04" y="3743301"/>
            <a:ext cx="1440188" cy="2238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8688" y1="64669" x2="24113" y2="96215"/>
                        <a14:foregroundMark x1="4433" y1="75394" x2="9752" y2="95268"/>
                        <a14:foregroundMark x1="90780" y1="67823" x2="97695" y2="9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91" y="5539745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65" y="5528294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03" y="5549815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37" y="5543336"/>
            <a:ext cx="420763" cy="367682"/>
          </a:xfrm>
          <a:prstGeom prst="rect">
            <a:avLst/>
          </a:prstGeom>
        </p:spPr>
      </p:pic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814705" y="432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1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60251" y="1428237"/>
              <a:ext cx="466960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Дітки, оберіть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смайлик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який відповідає вашому настрою на нашій зустрічі!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7" y="1796203"/>
            <a:ext cx="3174513" cy="47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257" y="1454448"/>
            <a:ext cx="3670769" cy="5192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73" y="3252422"/>
            <a:ext cx="2593917" cy="3669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01" y="553396"/>
            <a:ext cx="6101903" cy="6091084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2205" y="561152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45" y="3598938"/>
            <a:ext cx="180457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418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1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682241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ви гарно попрацювали!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Молодці!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Чекаємо вас на наступній зустрічі у Країні Звуків і Букв!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650" y="396357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96" y="3689175"/>
            <a:ext cx="180457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803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2" y="221671"/>
            <a:ext cx="11778769" cy="6422017"/>
          </a:xfrm>
          <a:prstGeom prst="rect">
            <a:avLst/>
          </a:prstGeom>
        </p:spPr>
      </p:pic>
      <p:pic>
        <p:nvPicPr>
          <p:cNvPr id="2050" name="Picture 2" descr="мультимедійна презентація до уроку читання в 1 клас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47" y="1044460"/>
            <a:ext cx="5340119" cy="400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711973" y="221671"/>
            <a:ext cx="6135625" cy="2423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dirty="0" err="1"/>
              <a:t>Це</a:t>
            </a:r>
            <a:r>
              <a:rPr lang="ru-RU" sz="3500" dirty="0"/>
              <a:t> </a:t>
            </a:r>
            <a:r>
              <a:rPr lang="ru-RU" sz="3500" dirty="0" err="1"/>
              <a:t>місто</a:t>
            </a:r>
            <a:r>
              <a:rPr lang="ru-RU" sz="3500" dirty="0"/>
              <a:t> </a:t>
            </a:r>
            <a:r>
              <a:rPr lang="ru-RU" sz="3500" dirty="0" err="1"/>
              <a:t>Алфавітом</a:t>
            </a:r>
            <a:r>
              <a:rPr lang="ru-RU" sz="3500" dirty="0"/>
              <a:t> </a:t>
            </a:r>
            <a:r>
              <a:rPr lang="ru-RU" sz="3500" dirty="0" err="1"/>
              <a:t>звуть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 err="1"/>
              <a:t>Усі</a:t>
            </a:r>
            <a:r>
              <a:rPr lang="ru-RU" sz="3500" dirty="0"/>
              <a:t> там </a:t>
            </a:r>
            <a:r>
              <a:rPr lang="ru-RU" sz="3500" dirty="0" err="1"/>
              <a:t>літери</a:t>
            </a:r>
            <a:r>
              <a:rPr lang="ru-RU" sz="3500" dirty="0"/>
              <a:t> </a:t>
            </a:r>
            <a:r>
              <a:rPr lang="ru-RU" sz="3500" dirty="0" err="1"/>
              <a:t>живуть</a:t>
            </a:r>
            <a:r>
              <a:rPr lang="ru-RU" sz="3500" dirty="0"/>
              <a:t>.</a:t>
            </a:r>
          </a:p>
          <a:p>
            <a:pPr algn="just"/>
            <a:r>
              <a:rPr lang="ru-RU" sz="3500" dirty="0" err="1"/>
              <a:t>Щасливо</a:t>
            </a:r>
            <a:r>
              <a:rPr lang="ru-RU" sz="3500" dirty="0"/>
              <a:t> й дружно, як </a:t>
            </a:r>
            <a:r>
              <a:rPr lang="ru-RU" sz="3500" dirty="0" err="1"/>
              <a:t>сім’я</a:t>
            </a:r>
            <a:r>
              <a:rPr lang="ru-RU" sz="3500" dirty="0"/>
              <a:t>,</a:t>
            </a:r>
          </a:p>
          <a:p>
            <a:pPr algn="just"/>
            <a:r>
              <a:rPr lang="ru-RU" sz="3500" dirty="0" err="1"/>
              <a:t>Їх</a:t>
            </a:r>
            <a:r>
              <a:rPr lang="ru-RU" sz="3500" dirty="0"/>
              <a:t> 33 — </a:t>
            </a:r>
            <a:r>
              <a:rPr lang="ru-RU" sz="3500" dirty="0" err="1"/>
              <a:t>від</a:t>
            </a:r>
            <a:r>
              <a:rPr lang="ru-RU" sz="3500" dirty="0"/>
              <a:t> А до Я.</a:t>
            </a:r>
            <a:endParaRPr lang="ru-RU" sz="3500" i="1" dirty="0"/>
          </a:p>
        </p:txBody>
      </p:sp>
      <p:pic>
        <p:nvPicPr>
          <p:cNvPr id="2052" name="Picture 4" descr="Блог учителя початкових класів Слабченко Валентини Петрівни: Вивчаємо  алфавіт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00" y1="11290" x2="18200" y2="29032"/>
                        <a14:foregroundMark x1="13200" y1="26882" x2="6800" y2="84409"/>
                        <a14:foregroundMark x1="3000" y1="31720" x2="4800" y2="38710"/>
                        <a14:foregroundMark x1="2200" y1="25806" x2="5400" y2="30645"/>
                        <a14:foregroundMark x1="2200" y1="29032" x2="200" y2="36022"/>
                        <a14:foregroundMark x1="22000" y1="45699" x2="29600" y2="62903"/>
                        <a14:foregroundMark x1="23600" y1="74731" x2="29800" y2="83871"/>
                        <a14:foregroundMark x1="42000" y1="13441" x2="44000" y2="22043"/>
                        <a14:foregroundMark x1="72200" y1="11290" x2="74400" y2="76882"/>
                        <a14:foregroundMark x1="74400" y1="10215" x2="88600" y2="15054"/>
                        <a14:foregroundMark x1="77800" y1="39247" x2="87600" y2="39247"/>
                        <a14:foregroundMark x1="88200" y1="40323" x2="90800" y2="58602"/>
                        <a14:foregroundMark x1="74600" y1="74731" x2="88600" y2="68280"/>
                        <a14:foregroundMark x1="88800" y1="75806" x2="88600" y2="92473"/>
                        <a14:foregroundMark x1="74800" y1="76882" x2="77800" y2="93011"/>
                        <a14:foregroundMark x1="66800" y1="58602" x2="70200" y2="41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49">
            <a:off x="4367995" y="4088805"/>
            <a:ext cx="47625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26" y="2527525"/>
            <a:ext cx="2456214" cy="36516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547" y="434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60" l="709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88" y1="64669" x2="24113" y2="96215"/>
                        <a14:foregroundMark x1="4433" y1="75394" x2="9752" y2="95268"/>
                        <a14:foregroundMark x1="90780" y1="67823" x2="97695" y2="9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55" b="95268" l="532" r="97872">
                        <a14:foregroundMark x1="33333" y1="45741" x2="47695" y2="76972"/>
                        <a14:foregroundMark x1="56383" y1="41640" x2="69858" y2="72871"/>
                        <a14:foregroundMark x1="16489" y1="89590" x2="82624" y2="8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82" y1="95268" x2="98759" y2="92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7" y="5575922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0" y="5562802"/>
            <a:ext cx="420763" cy="3676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46892" y1="29483" x2="60568" y2="29483"/>
                        <a14:foregroundMark x1="29485" y1="82586" x2="49201" y2="83621"/>
                        <a14:foregroundMark x1="58792" y1="79655" x2="76199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3371" y="4063280"/>
            <a:ext cx="2480100" cy="255498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2" y="5557837"/>
            <a:ext cx="420763" cy="367682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6326856" y="587146"/>
            <a:ext cx="5414962" cy="2212967"/>
            <a:chOff x="0" y="168857"/>
            <a:chExt cx="5414962" cy="4300538"/>
          </a:xfrm>
        </p:grpSpPr>
        <p:sp>
          <p:nvSpPr>
            <p:cNvPr id="52" name="Облако 5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З якими буквами ми вже  познайомилися з вами?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62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3888960" y="4366376"/>
            <a:ext cx="1566995" cy="195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34959" y="442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4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60" l="709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5" b="95268" l="532" r="97872">
                        <a14:foregroundMark x1="33333" y1="45741" x2="47695" y2="76972"/>
                        <a14:foregroundMark x1="56383" y1="41640" x2="69858" y2="72871"/>
                        <a14:foregroundMark x1="16489" y1="89590" x2="82624" y2="8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82" y1="95268" x2="98759" y2="92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9" y="2660073"/>
            <a:ext cx="1528001" cy="2289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46892" y1="29483" x2="60568" y2="29483"/>
                        <a14:foregroundMark x1="29485" y1="82586" x2="49201" y2="83621"/>
                        <a14:foregroundMark x1="58792" y1="79655" x2="76199" y2="8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3371" y="4063280"/>
            <a:ext cx="2480100" cy="2554989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6317627" y="529715"/>
            <a:ext cx="5414962" cy="2212967"/>
            <a:chOff x="0" y="168857"/>
            <a:chExt cx="5414962" cy="4300538"/>
          </a:xfrm>
        </p:grpSpPr>
        <p:sp>
          <p:nvSpPr>
            <p:cNvPr id="52" name="Облако 5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2722" y="1012935"/>
              <a:ext cx="5349518" cy="20933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 якому будиночку вони мешкають?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62" name="Picture 2" descr="Картинки про букву О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037" l="7800" r="90400">
                        <a14:foregroundMark x1="21800" y1="88632" x2="46200" y2="87283"/>
                        <a14:foregroundMark x1="35400" y1="80347" x2="45200" y2="81310"/>
                        <a14:foregroundMark x1="28600" y1="92486" x2="42200" y2="92486"/>
                        <a14:foregroundMark x1="53800" y1="84200" x2="68200" y2="9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5" r="8018"/>
          <a:stretch/>
        </p:blipFill>
        <p:spPr bwMode="auto">
          <a:xfrm>
            <a:off x="3888960" y="4366376"/>
            <a:ext cx="1566995" cy="195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8688" y1="64669" x2="24113" y2="96215"/>
                        <a14:foregroundMark x1="4433" y1="75394" x2="9752" y2="95268"/>
                        <a14:foregroundMark x1="90780" y1="67823" x2="97695" y2="96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7" y="5575922"/>
            <a:ext cx="420763" cy="3676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03" y="5557837"/>
            <a:ext cx="420763" cy="367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5" y="5549815"/>
            <a:ext cx="420763" cy="3676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5" y="5552172"/>
            <a:ext cx="420763" cy="3676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0" y="5562802"/>
            <a:ext cx="420763" cy="36768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308" y1="5458" x2="5231" y2="96831"/>
                        <a14:foregroundMark x1="4615" y1="98944" x2="95846" y2="96831"/>
                        <a14:foregroundMark x1="98615" y1="4225" x2="95846" y2="94718"/>
                        <a14:foregroundMark x1="5385" y1="4225" x2="94615" y2="4049"/>
                        <a14:foregroundMark x1="6615" y1="9507" x2="12769" y2="88204"/>
                        <a14:foregroundMark x1="37077" y1="93838" x2="92769" y2="48944"/>
                        <a14:foregroundMark x1="46769" y1="51056" x2="94000" y2="8451"/>
                        <a14:foregroundMark x1="8923" y1="12852" x2="86154" y2="12148"/>
                        <a14:foregroundMark x1="18308" y1="9155" x2="76154" y2="7923"/>
                        <a14:foregroundMark x1="41385" y1="6338" x2="48000" y2="6514"/>
                        <a14:foregroundMark x1="47692" y1="14789" x2="47538" y2="45775"/>
                        <a14:foregroundMark x1="55538" y1="14261" x2="58923" y2="14085"/>
                        <a14:foregroundMark x1="54923" y1="53169" x2="56000" y2="58979"/>
                        <a14:foregroundMark x1="56769" y1="90493" x2="87231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02" y="5557837"/>
            <a:ext cx="420763" cy="36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479827" y="446432"/>
            <a:ext cx="5841945" cy="4300538"/>
            <a:chOff x="-688306" y="-143530"/>
            <a:chExt cx="5841945" cy="4300538"/>
          </a:xfrm>
        </p:grpSpPr>
        <p:sp>
          <p:nvSpPr>
            <p:cNvPr id="5" name="Облако 4"/>
            <p:cNvSpPr/>
            <p:nvPr/>
          </p:nvSpPr>
          <p:spPr>
            <a:xfrm>
              <a:off x="-688306" y="-143530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95879" y="781958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Букви можна друкувати,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можна бачити й писати,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почути – аніяк!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 лише умовний знак</a:t>
              </a:r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  <a:p>
              <a:pPr algn="just"/>
              <a:r>
                <a:rPr lang="uk-UA" sz="3200" i="1" dirty="0">
                  <a:solidFill>
                    <a:srgbClr val="0070C0"/>
                  </a:solidFill>
                </a:rPr>
                <a:t> </a:t>
              </a:r>
              <a:r>
                <a:rPr lang="uk-UA" sz="3200" i="1" dirty="0" smtClean="0">
                  <a:solidFill>
                    <a:srgbClr val="0070C0"/>
                  </a:solidFill>
                </a:rPr>
                <a:t>                             В. </a:t>
              </a:r>
              <a:r>
                <a:rPr lang="uk-UA" sz="3200" i="1" dirty="0" err="1" smtClean="0">
                  <a:solidFill>
                    <a:srgbClr val="0070C0"/>
                  </a:solidFill>
                </a:rPr>
                <a:t>Бутрім</a:t>
              </a:r>
              <a:endParaRPr lang="ru-RU" sz="3200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70227" y="348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056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996538" y="277455"/>
            <a:ext cx="4957763" cy="2122845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547834"/>
              <a:ext cx="5349518" cy="118465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Пам’ятайте, друзі!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 descr="https://i.pinimg.com/originals/b3/ce/0e/b3ce0e4ca2c347a9a333bd7b6ee86022.jpg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77" y="1875876"/>
            <a:ext cx="3615602" cy="469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5693" y="277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406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2637</TotalTime>
  <Words>1045</Words>
  <Application>Microsoft Office PowerPoint</Application>
  <PresentationFormat>Широкоэкранный</PresentationFormat>
  <Paragraphs>159</Paragraphs>
  <Slides>43</Slides>
  <Notes>0</Notes>
  <HiddenSlides>0</HiddenSlides>
  <MMClips>38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 Бурцева</dc:creator>
  <cp:lastModifiedBy>Оля Бурцева</cp:lastModifiedBy>
  <cp:revision>67</cp:revision>
  <dcterms:created xsi:type="dcterms:W3CDTF">2023-06-12T09:21:15Z</dcterms:created>
  <dcterms:modified xsi:type="dcterms:W3CDTF">2023-07-27T09:21:16Z</dcterms:modified>
</cp:coreProperties>
</file>