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54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44855" y="2198902"/>
            <a:ext cx="7751162" cy="1470025"/>
          </a:xfrm>
          <a:scene3d>
            <a:camera prst="isometricOffAxis1Right"/>
            <a:lightRig rig="threePt" dir="t"/>
          </a:scene3d>
        </p:spPr>
        <p:txBody>
          <a:bodyPr>
            <a:noAutofit/>
          </a:bodyPr>
          <a:lstStyle/>
          <a:p>
            <a:pPr>
              <a:defRPr/>
            </a:pPr>
            <a:r>
              <a:rPr lang="uk-UA" sz="6000" b="1" dirty="0">
                <a:solidFill>
                  <a:schemeClr val="tx1"/>
                </a:solidFill>
                <a:latin typeface="Mistral" pitchFamily="66" charset="0"/>
              </a:rPr>
              <a:t>Василь Андрійович Симоненко</a:t>
            </a:r>
            <a:endParaRPr lang="uk-UA" sz="6000" b="1" dirty="0">
              <a:solidFill>
                <a:schemeClr val="tx1"/>
              </a:solidFill>
              <a:latin typeface="Mistral" pitchFamily="66" charset="0"/>
            </a:endParaRPr>
          </a:p>
        </p:txBody>
      </p:sp>
      <p:pic>
        <p:nvPicPr>
          <p:cNvPr id="8" name="Рисунок 7" descr="‘Ё¬®­Ґ­Є®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03319" y="769470"/>
            <a:ext cx="3576939" cy="531018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scene3d>
            <a:camera prst="perspectiveLeft"/>
            <a:lightRig rig="threePt" dir="t"/>
          </a:scene3d>
        </p:spPr>
      </p:pic>
      <p:sp>
        <p:nvSpPr>
          <p:cNvPr id="9" name="TextBox 8"/>
          <p:cNvSpPr txBox="1"/>
          <p:nvPr/>
        </p:nvSpPr>
        <p:spPr>
          <a:xfrm rot="20721578">
            <a:off x="3856727" y="4045738"/>
            <a:ext cx="1773242" cy="64633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3600" b="1" dirty="0">
                <a:latin typeface="Mistral" pitchFamily="66" charset="0"/>
              </a:rPr>
              <a:t>1935-1963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4717681"/>
      </p:ext>
    </p:extLst>
  </p:cSld>
  <p:clrMapOvr>
    <a:masterClrMapping/>
  </p:clrMapOvr>
  <p:transition advTm="3797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050688" y="1254671"/>
            <a:ext cx="80645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8000" b="1" i="1" dirty="0">
                <a:latin typeface="Palace Script MT" pitchFamily="66" charset="0"/>
              </a:rPr>
              <a:t>Життєвий</a:t>
            </a:r>
            <a:endParaRPr lang="en-US" sz="8000" b="1" i="1" dirty="0">
              <a:latin typeface="Palace Script MT" pitchFamily="66" charset="0"/>
            </a:endParaRPr>
          </a:p>
          <a:p>
            <a:pPr algn="ctr"/>
            <a:r>
              <a:rPr lang="uk-UA" sz="8000" b="1" i="1" dirty="0">
                <a:latin typeface="Palace Script MT" pitchFamily="66" charset="0"/>
              </a:rPr>
              <a:t>шлях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2208214" y="4365626"/>
            <a:ext cx="74882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uk-UA" sz="4000" b="1" i="1">
                <a:solidFill>
                  <a:srgbClr val="000000"/>
                </a:solidFill>
                <a:latin typeface="Edwardian Script ITC" pitchFamily="66" charset="0"/>
              </a:rPr>
              <a:t>“Ти знаєш, що ти – людина?”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6982982"/>
      </p:ext>
    </p:extLst>
  </p:cSld>
  <p:clrMapOvr>
    <a:masterClrMapping/>
  </p:clrMapOvr>
  <p:transition advTm="3359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703389" y="1196976"/>
            <a:ext cx="5292725" cy="588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000" b="1" u="sng">
                <a:solidFill>
                  <a:srgbClr val="FF0000"/>
                </a:solidFill>
                <a:latin typeface="Cambria" pitchFamily="18" charset="0"/>
              </a:rPr>
              <a:t>Василь Симоненко</a:t>
            </a:r>
            <a:r>
              <a:rPr lang="uk-UA" sz="2000" b="1" i="1" u="sng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uk-UA" b="1">
                <a:latin typeface="Cambria" pitchFamily="18" charset="0"/>
              </a:rPr>
              <a:t>народився </a:t>
            </a:r>
            <a:r>
              <a:rPr lang="en-US" b="1">
                <a:latin typeface="Cambria" pitchFamily="18" charset="0"/>
              </a:rPr>
              <a:t>8</a:t>
            </a:r>
            <a:r>
              <a:rPr lang="uk-UA" b="1">
                <a:latin typeface="Cambria" pitchFamily="18" charset="0"/>
              </a:rPr>
              <a:t> січня   1935р. в с. Б</a:t>
            </a:r>
            <a:r>
              <a:rPr lang="en-US" b="1">
                <a:latin typeface="Cambria" pitchFamily="18" charset="0"/>
              </a:rPr>
              <a:t>iï</a:t>
            </a:r>
            <a:r>
              <a:rPr lang="uk-UA" b="1">
                <a:latin typeface="Cambria" pitchFamily="18" charset="0"/>
              </a:rPr>
              <a:t>вц</a:t>
            </a:r>
            <a:r>
              <a:rPr lang="en-US" b="1">
                <a:latin typeface="Cambria" pitchFamily="18" charset="0"/>
              </a:rPr>
              <a:t>i </a:t>
            </a:r>
            <a:r>
              <a:rPr lang="uk-UA" b="1">
                <a:latin typeface="Cambria" pitchFamily="18" charset="0"/>
              </a:rPr>
              <a:t>на Полтавщин</a:t>
            </a:r>
            <a:r>
              <a:rPr lang="en-US" b="1">
                <a:latin typeface="Cambria" pitchFamily="18" charset="0"/>
              </a:rPr>
              <a:t>i</a:t>
            </a:r>
            <a:r>
              <a:rPr lang="uk-UA" b="1">
                <a:latin typeface="Cambria" pitchFamily="18" charset="0"/>
              </a:rPr>
              <a:t>.</a:t>
            </a:r>
            <a:r>
              <a:rPr lang="ru-RU" b="1">
                <a:latin typeface="Cambria" pitchFamily="18" charset="0"/>
              </a:rPr>
              <a:t>Іще зовсім малим був Василь,як</a:t>
            </a:r>
            <a:r>
              <a:rPr lang="en-US" b="1">
                <a:latin typeface="Cambria" pitchFamily="18" charset="0"/>
              </a:rPr>
              <a:t> </a:t>
            </a:r>
            <a:r>
              <a:rPr lang="ru-RU" b="1">
                <a:latin typeface="Cambria" pitchFamily="18" charset="0"/>
              </a:rPr>
              <a:t>батько покинув сім'ю,</a:t>
            </a:r>
            <a:r>
              <a:rPr lang="en-US" b="1">
                <a:latin typeface="Cambria" pitchFamily="18" charset="0"/>
              </a:rPr>
              <a:t> </a:t>
            </a:r>
            <a:r>
              <a:rPr lang="ru-RU" b="1">
                <a:latin typeface="Cambria" pitchFamily="18" charset="0"/>
              </a:rPr>
              <a:t>тому й писав поет: </a:t>
            </a:r>
            <a:endParaRPr lang="ru-RU" b="1" i="1">
              <a:latin typeface="Cambria" pitchFamily="18" charset="0"/>
            </a:endParaRPr>
          </a:p>
          <a:p>
            <a:pPr algn="ctr"/>
            <a:endParaRPr lang="ru-RU" b="1" i="1">
              <a:latin typeface="Cambria" pitchFamily="18" charset="0"/>
            </a:endParaRPr>
          </a:p>
          <a:p>
            <a:pPr algn="ctr"/>
            <a:r>
              <a:rPr lang="ru-RU" b="1" i="1">
                <a:latin typeface="Cambria" pitchFamily="18" charset="0"/>
              </a:rPr>
              <a:t>В мене була лиш мати, </a:t>
            </a:r>
            <a:br>
              <a:rPr lang="ru-RU" b="1" i="1">
                <a:latin typeface="Cambria" pitchFamily="18" charset="0"/>
              </a:rPr>
            </a:br>
            <a:r>
              <a:rPr lang="ru-RU" b="1" i="1">
                <a:latin typeface="Cambria" pitchFamily="18" charset="0"/>
              </a:rPr>
              <a:t>Та був іще сивий дід, — </a:t>
            </a:r>
            <a:br>
              <a:rPr lang="ru-RU" b="1" i="1">
                <a:latin typeface="Cambria" pitchFamily="18" charset="0"/>
              </a:rPr>
            </a:br>
            <a:r>
              <a:rPr lang="ru-RU" b="1" i="1">
                <a:latin typeface="Cambria" pitchFamily="18" charset="0"/>
              </a:rPr>
              <a:t>Нікому не мовив «тату» </a:t>
            </a:r>
            <a:br>
              <a:rPr lang="ru-RU" b="1" i="1">
                <a:latin typeface="Cambria" pitchFamily="18" charset="0"/>
              </a:rPr>
            </a:br>
            <a:r>
              <a:rPr lang="ru-RU" b="1" i="1">
                <a:latin typeface="Cambria" pitchFamily="18" charset="0"/>
              </a:rPr>
              <a:t>І вірив, що так і слід. </a:t>
            </a:r>
          </a:p>
          <a:p>
            <a:pPr algn="ctr"/>
            <a:endParaRPr lang="ru-RU" b="1" i="1">
              <a:latin typeface="Cambria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uk-UA" b="1">
                <a:latin typeface="Cambria" pitchFamily="18" charset="0"/>
              </a:rPr>
              <a:t>Ріс майбутній поет із матір'ю Ганною Федорівною Щербань (як пішов із сім'ї чоловік, повернула собі своє дівоче прізвище) та з її батьком — дідом Федором. Баба померла рано, коли їй було лише сорок два роки.</a:t>
            </a:r>
          </a:p>
          <a:p>
            <a:pPr algn="ctr"/>
            <a:endParaRPr lang="ru-RU" b="1" i="1">
              <a:latin typeface="Cambria" pitchFamily="18" charset="0"/>
            </a:endParaRPr>
          </a:p>
          <a:p>
            <a:pPr algn="ctr"/>
            <a:endParaRPr lang="ru-RU" b="1" i="1">
              <a:latin typeface="Cambria" pitchFamily="18" charset="0"/>
            </a:endParaRPr>
          </a:p>
          <a:p>
            <a:pPr algn="ctr"/>
            <a:endParaRPr lang="ru-RU" i="1">
              <a:latin typeface="Cambria" pitchFamily="18" charset="0"/>
            </a:endParaRPr>
          </a:p>
          <a:p>
            <a:pPr algn="ctr"/>
            <a:endParaRPr lang="ru-RU" i="1">
              <a:latin typeface="Franklin Gothic Book" pitchFamily="34" charset="0"/>
            </a:endParaRPr>
          </a:p>
          <a:p>
            <a:pPr algn="ctr"/>
            <a:endParaRPr lang="uk-UA">
              <a:latin typeface="Franklin Gothic Book" pitchFamily="34" charset="0"/>
            </a:endParaRPr>
          </a:p>
        </p:txBody>
      </p:sp>
      <p:pic>
        <p:nvPicPr>
          <p:cNvPr id="5" name="Рисунок 4" descr="4-6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13607" y="1903179"/>
            <a:ext cx="3387613" cy="27658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7096126" y="4724400"/>
            <a:ext cx="3571875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050" b="1" dirty="0">
                <a:latin typeface="Cambria" pitchFamily="18" charset="0"/>
              </a:rPr>
              <a:t>ХАТА, В ЯКІЙ НАРОДИВСЯ ТА ВИРІС ПОЕТ</a:t>
            </a:r>
            <a:endParaRPr lang="uk-UA" sz="1050" dirty="0">
              <a:latin typeface="Cambria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216897"/>
      </p:ext>
    </p:extLst>
  </p:cSld>
  <p:clrMapOvr>
    <a:masterClrMapping/>
  </p:clrMapOvr>
  <p:transition advTm="6767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1" y="520090"/>
            <a:ext cx="8686800" cy="75722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uk-UA" sz="6600" dirty="0">
                <a:latin typeface="Mistral" pitchFamily="66" charset="0"/>
              </a:rPr>
              <a:t>Освіта </a:t>
            </a:r>
            <a:endParaRPr lang="uk-UA" sz="6600" dirty="0">
              <a:latin typeface="Mistral" pitchFamily="66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5953126" y="1357314"/>
            <a:ext cx="4714875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uk-UA">
                <a:latin typeface="Cambria" pitchFamily="18" charset="0"/>
              </a:rPr>
              <a:t>Спершу Василь навчався в Біївецькій та Єнківецькій школах.Зовсім не було зошитів, писали на папері,який потрапляв під руки,не вистачало й підручників,чорнило часто робили з бузини,</a:t>
            </a:r>
            <a:r>
              <a:rPr lang="en-US">
                <a:latin typeface="Cambria" pitchFamily="18" charset="0"/>
              </a:rPr>
              <a:t> </a:t>
            </a:r>
            <a:r>
              <a:rPr lang="uk-UA">
                <a:latin typeface="Cambria" pitchFamily="18" charset="0"/>
              </a:rPr>
              <a:t>а якщо вдавалось дістати «хімічний» олівець,тобто із стержнем,що розчинявся у теплій воді,то це вже була велика радість.</a:t>
            </a:r>
            <a:r>
              <a:rPr lang="ru-RU">
                <a:latin typeface="Cambria" pitchFamily="18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>
                <a:latin typeface="Cambria" pitchFamily="18" charset="0"/>
              </a:rPr>
              <a:t>Після закінчення семирічки вступив до восьмого класу середньої школи в сусідньому селі Тарандинці.</a:t>
            </a:r>
            <a:endParaRPr lang="uk-UA">
              <a:latin typeface="Cambria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uk-UA">
                <a:latin typeface="Cambria" pitchFamily="18" charset="0"/>
              </a:rPr>
              <a:t>У 1952 р. зак</a:t>
            </a:r>
            <a:r>
              <a:rPr lang="en-US">
                <a:latin typeface="Cambria" pitchFamily="18" charset="0"/>
              </a:rPr>
              <a:t>i</a:t>
            </a:r>
            <a:r>
              <a:rPr lang="uk-UA">
                <a:latin typeface="Cambria" pitchFamily="18" charset="0"/>
              </a:rPr>
              <a:t>нчив </a:t>
            </a:r>
            <a:r>
              <a:rPr lang="en-US">
                <a:latin typeface="Cambria" pitchFamily="18" charset="0"/>
              </a:rPr>
              <a:t>i</a:t>
            </a:r>
            <a:r>
              <a:rPr lang="uk-UA">
                <a:latin typeface="Cambria" pitchFamily="18" charset="0"/>
              </a:rPr>
              <a:t>з золотою медаллю школу,вступив на факультет журнал</a:t>
            </a:r>
            <a:r>
              <a:rPr lang="en-US">
                <a:latin typeface="Cambria" pitchFamily="18" charset="0"/>
              </a:rPr>
              <a:t>i</a:t>
            </a:r>
            <a:r>
              <a:rPr lang="uk-UA">
                <a:latin typeface="Cambria" pitchFamily="18" charset="0"/>
              </a:rPr>
              <a:t>стики Ки</a:t>
            </a:r>
            <a:r>
              <a:rPr lang="en-US">
                <a:latin typeface="Cambria" pitchFamily="18" charset="0"/>
              </a:rPr>
              <a:t>ï</a:t>
            </a:r>
            <a:r>
              <a:rPr lang="uk-UA">
                <a:latin typeface="Cambria" pitchFamily="18" charset="0"/>
              </a:rPr>
              <a:t>вського ун</a:t>
            </a:r>
            <a:r>
              <a:rPr lang="en-US">
                <a:latin typeface="Cambria" pitchFamily="18" charset="0"/>
              </a:rPr>
              <a:t>i</a:t>
            </a:r>
            <a:r>
              <a:rPr lang="uk-UA">
                <a:latin typeface="Cambria" pitchFamily="18" charset="0"/>
              </a:rPr>
              <a:t>верситету </a:t>
            </a:r>
          </a:p>
          <a:p>
            <a:r>
              <a:rPr lang="en-US">
                <a:latin typeface="Cambria" pitchFamily="18" charset="0"/>
              </a:rPr>
              <a:t>i</a:t>
            </a:r>
            <a:r>
              <a:rPr lang="uk-UA">
                <a:latin typeface="Cambria" pitchFamily="18" charset="0"/>
              </a:rPr>
              <a:t>мен</a:t>
            </a:r>
            <a:r>
              <a:rPr lang="en-US">
                <a:latin typeface="Cambria" pitchFamily="18" charset="0"/>
              </a:rPr>
              <a:t>i </a:t>
            </a:r>
            <a:r>
              <a:rPr lang="uk-UA">
                <a:latin typeface="Cambria" pitchFamily="18" charset="0"/>
              </a:rPr>
              <a:t>Т. Г. Шевченка. </a:t>
            </a:r>
          </a:p>
        </p:txBody>
      </p:sp>
      <p:pic>
        <p:nvPicPr>
          <p:cNvPr id="5" name="Рисунок 4" descr="4-6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38348" y="1428737"/>
            <a:ext cx="2857520" cy="41262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524126" y="5715001"/>
            <a:ext cx="2741613" cy="415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050" b="1" dirty="0">
                <a:latin typeface="Cambria" pitchFamily="18" charset="0"/>
              </a:rPr>
              <a:t>ВЧИТЕЛЬКА ВАСИЛЯ АНДРІЙОВИЧА — </a:t>
            </a:r>
          </a:p>
          <a:p>
            <a:pPr algn="ctr">
              <a:defRPr/>
            </a:pPr>
            <a:r>
              <a:rPr lang="ru-RU" sz="1050" b="1" dirty="0">
                <a:latin typeface="Cambria" pitchFamily="18" charset="0"/>
              </a:rPr>
              <a:t>УЛЯНА МИКОЛАЇВНА ДЕМЧЕНКО </a:t>
            </a:r>
            <a:endParaRPr lang="uk-UA" sz="1050" b="1" dirty="0">
              <a:latin typeface="Cambria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538831"/>
      </p:ext>
    </p:extLst>
  </p:cSld>
  <p:clrMapOvr>
    <a:masterClrMapping/>
  </p:clrMapOvr>
  <p:transition advTm="9749">
    <p:strip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3381" y="553925"/>
            <a:ext cx="8686800" cy="8382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uk-UA" sz="4800" dirty="0">
                <a:latin typeface="Mistral" pitchFamily="66" charset="0"/>
              </a:rPr>
              <a:t>Університетське життя</a:t>
            </a:r>
            <a:endParaRPr lang="uk-UA" sz="4800" dirty="0">
              <a:latin typeface="Mistral" pitchFamily="66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095500" y="1785939"/>
            <a:ext cx="45720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mbria" pitchFamily="18" charset="0"/>
              </a:rPr>
              <a:t>В університеті, маючи дивовижну працелюбність, Василь багато писав віршів.</a:t>
            </a:r>
            <a:r>
              <a:rPr lang="uk-UA">
                <a:latin typeface="Cambria" pitchFamily="18" charset="0"/>
              </a:rPr>
              <a:t> Щоб набути журналістського досвіду, відточити перо, а за одно й мати якийсь приварок до стипендії, Симоненко працював іще й відповідальним секретарем університетської багатотиражки, де частенько публікував вірші друзів, але не свої.</a:t>
            </a:r>
            <a:r>
              <a:rPr lang="ru-RU">
                <a:latin typeface="Cambria" pitchFamily="18" charset="0"/>
              </a:rPr>
              <a:t> </a:t>
            </a:r>
          </a:p>
          <a:p>
            <a:r>
              <a:rPr lang="ru-RU">
                <a:latin typeface="Cambria" pitchFamily="18" charset="0"/>
              </a:rPr>
              <a:t>Василя відразу обрали головою університетської літературної студії, яка була кузнею молодих талантів університету, мала неабиякий авторитет у Спілці письменників України.</a:t>
            </a:r>
            <a:endParaRPr lang="uk-UA">
              <a:latin typeface="Cambria" pitchFamily="18" charset="0"/>
            </a:endParaRPr>
          </a:p>
          <a:p>
            <a:endParaRPr lang="ru-RU">
              <a:latin typeface="Cambria" pitchFamily="18" charset="0"/>
            </a:endParaRPr>
          </a:p>
          <a:p>
            <a:endParaRPr lang="uk-UA">
              <a:latin typeface="Cambria" pitchFamily="18" charset="0"/>
            </a:endParaRPr>
          </a:p>
        </p:txBody>
      </p:sp>
      <p:pic>
        <p:nvPicPr>
          <p:cNvPr id="6" name="Рисунок 5" descr="dd9908aa5250b489402a02b9d3eb53d5_thum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69424">
            <a:off x="7167571" y="1928802"/>
            <a:ext cx="2947787" cy="3456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09646426"/>
      </p:ext>
    </p:extLst>
  </p:cSld>
  <p:clrMapOvr>
    <a:masterClrMapping/>
  </p:clrMapOvr>
  <p:transition advTm="6078"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666875" y="1500188"/>
            <a:ext cx="4929188" cy="476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>
                <a:latin typeface="Cambria" pitchFamily="18" charset="0"/>
              </a:rPr>
              <a:t>Наприкінці 1956 року Василь Симоненко разом із своїм однокурсником Станіславом Буряченком прибули на переддипломну практику в «Черкаську правду». </a:t>
            </a:r>
          </a:p>
          <a:p>
            <a:pPr>
              <a:buFont typeface="Wingdings" pitchFamily="2" charset="2"/>
              <a:buChar char="v"/>
            </a:pPr>
            <a:r>
              <a:rPr lang="ru-RU">
                <a:latin typeface="Cambria" pitchFamily="18" charset="0"/>
              </a:rPr>
              <a:t>Коли через два роки створювали молодіжну газету «Молодь Черкащини», Симоненку запропонували перейти туди завідуючим відділом пропаганди.</a:t>
            </a:r>
          </a:p>
          <a:p>
            <a:pPr>
              <a:buFont typeface="Wingdings" pitchFamily="2" charset="2"/>
              <a:buChar char="v"/>
            </a:pPr>
            <a:r>
              <a:rPr lang="ru-RU">
                <a:latin typeface="Cambria" pitchFamily="18" charset="0"/>
              </a:rPr>
              <a:t>1958 р. в Черкаси приїхав батько.</a:t>
            </a:r>
            <a:r>
              <a:rPr lang="en-US">
                <a:latin typeface="Cambria" pitchFamily="18" charset="0"/>
              </a:rPr>
              <a:t> </a:t>
            </a:r>
            <a:r>
              <a:rPr lang="ru-RU">
                <a:latin typeface="Cambria" pitchFamily="18" charset="0"/>
              </a:rPr>
              <a:t>Василь привітав його,</a:t>
            </a:r>
            <a:r>
              <a:rPr lang="en-US">
                <a:latin typeface="Cambria" pitchFamily="18" charset="0"/>
              </a:rPr>
              <a:t> </a:t>
            </a:r>
            <a:r>
              <a:rPr lang="ru-RU">
                <a:latin typeface="Cambria" pitchFamily="18" charset="0"/>
              </a:rPr>
              <a:t>запросив переночувати,</a:t>
            </a:r>
            <a:r>
              <a:rPr lang="en-US">
                <a:latin typeface="Cambria" pitchFamily="18" charset="0"/>
              </a:rPr>
              <a:t> </a:t>
            </a:r>
            <a:r>
              <a:rPr lang="ru-RU">
                <a:latin typeface="Cambria" pitchFamily="18" charset="0"/>
              </a:rPr>
              <a:t>а вранці сказав: «А тепер, батьку,</a:t>
            </a:r>
            <a:r>
              <a:rPr lang="en-US">
                <a:latin typeface="Cambria" pitchFamily="18" charset="0"/>
              </a:rPr>
              <a:t> </a:t>
            </a:r>
            <a:r>
              <a:rPr lang="ru-RU">
                <a:latin typeface="Cambria" pitchFamily="18" charset="0"/>
              </a:rPr>
              <a:t>бувайте здорові. Ви пізно прийшли до мене. Я в дитинстві вас виглядав щодня...» </a:t>
            </a:r>
          </a:p>
          <a:p>
            <a:pPr>
              <a:buFont typeface="Wingdings" pitchFamily="2" charset="2"/>
              <a:buChar char="v"/>
            </a:pPr>
            <a:r>
              <a:rPr lang="ru-RU">
                <a:latin typeface="Cambria" pitchFamily="18" charset="0"/>
              </a:rPr>
              <a:t>Стареньку матір забрав. Ганна Федорівна продала свою хату, переїхала до Черкас. </a:t>
            </a:r>
          </a:p>
          <a:p>
            <a:endParaRPr lang="ru-RU">
              <a:latin typeface="Franklin Gothic Book" pitchFamily="34" charset="0"/>
            </a:endParaRPr>
          </a:p>
          <a:p>
            <a:r>
              <a:rPr lang="ru-RU">
                <a:latin typeface="Franklin Gothic Book" pitchFamily="34" charset="0"/>
              </a:rPr>
              <a:t> </a:t>
            </a:r>
            <a:endParaRPr lang="uk-UA">
              <a:latin typeface="Franklin Gothic Book" pitchFamily="34" charset="0"/>
            </a:endParaRPr>
          </a:p>
        </p:txBody>
      </p:sp>
      <p:pic>
        <p:nvPicPr>
          <p:cNvPr id="7" name="Рисунок 6" descr="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0202" y="840909"/>
            <a:ext cx="3810000" cy="50958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83012501"/>
      </p:ext>
    </p:extLst>
  </p:cSld>
  <p:clrMapOvr>
    <a:masterClrMapping/>
  </p:clrMapOvr>
  <p:transition advTm="10218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5440817" y="1195343"/>
            <a:ext cx="5143500" cy="476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 err="1">
                <a:latin typeface="Cambria" pitchFamily="18" charset="0"/>
              </a:rPr>
              <a:t>Останній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рік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свого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життя</a:t>
            </a:r>
            <a:r>
              <a:rPr lang="ru-RU" dirty="0">
                <a:latin typeface="Cambria" pitchFamily="18" charset="0"/>
              </a:rPr>
              <a:t> В. Симоненко </a:t>
            </a:r>
            <a:r>
              <a:rPr lang="ru-RU" dirty="0" err="1">
                <a:latin typeface="Cambria" pitchFamily="18" charset="0"/>
              </a:rPr>
              <a:t>працював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власкором</a:t>
            </a:r>
            <a:r>
              <a:rPr lang="ru-RU" dirty="0">
                <a:latin typeface="Cambria" pitchFamily="18" charset="0"/>
              </a:rPr>
              <a:t> «</a:t>
            </a:r>
            <a:r>
              <a:rPr lang="ru-RU" dirty="0" err="1">
                <a:latin typeface="Cambria" pitchFamily="18" charset="0"/>
              </a:rPr>
              <a:t>Робітничої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газети</a:t>
            </a:r>
            <a:r>
              <a:rPr lang="ru-RU" dirty="0">
                <a:latin typeface="Cambria" pitchFamily="18" charset="0"/>
              </a:rPr>
              <a:t>» по </a:t>
            </a:r>
            <a:r>
              <a:rPr lang="ru-RU" dirty="0" err="1">
                <a:latin typeface="Cambria" pitchFamily="18" charset="0"/>
              </a:rPr>
              <a:t>Черкаській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області</a:t>
            </a:r>
            <a:r>
              <a:rPr lang="ru-RU" dirty="0">
                <a:latin typeface="Cambria" pitchFamily="18" charset="0"/>
              </a:rPr>
              <a:t>. </a:t>
            </a:r>
            <a:r>
              <a:rPr lang="ru-RU" dirty="0" err="1">
                <a:latin typeface="Cambria" pitchFamily="18" charset="0"/>
              </a:rPr>
              <a:t>Влітку</a:t>
            </a:r>
            <a:r>
              <a:rPr lang="ru-RU" dirty="0">
                <a:latin typeface="Cambria" pitchFamily="18" charset="0"/>
              </a:rPr>
              <a:t> 1962 року до </a:t>
            </a:r>
            <a:r>
              <a:rPr lang="ru-RU" dirty="0" err="1">
                <a:latin typeface="Cambria" pitchFamily="18" charset="0"/>
              </a:rPr>
              <a:t>нього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завітав</a:t>
            </a:r>
            <a:r>
              <a:rPr lang="ru-RU" dirty="0">
                <a:latin typeface="Cambria" pitchFamily="18" charset="0"/>
              </a:rPr>
              <a:t> земляк </a:t>
            </a:r>
            <a:r>
              <a:rPr lang="ru-RU" dirty="0" err="1">
                <a:latin typeface="Cambria" pitchFamily="18" charset="0"/>
              </a:rPr>
              <a:t>із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Біївців</a:t>
            </a:r>
            <a:r>
              <a:rPr lang="ru-RU" dirty="0">
                <a:latin typeface="Cambria" pitchFamily="18" charset="0"/>
              </a:rPr>
              <a:t>. </a:t>
            </a:r>
            <a:r>
              <a:rPr lang="ru-RU" dirty="0" err="1">
                <a:latin typeface="Cambria" pitchFamily="18" charset="0"/>
              </a:rPr>
              <a:t>Він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пригостив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його</a:t>
            </a:r>
            <a:r>
              <a:rPr lang="ru-RU" dirty="0">
                <a:latin typeface="Cambria" pitchFamily="18" charset="0"/>
              </a:rPr>
              <a:t>, </a:t>
            </a:r>
            <a:r>
              <a:rPr lang="ru-RU" dirty="0" err="1">
                <a:latin typeface="Cambria" pitchFamily="18" charset="0"/>
              </a:rPr>
              <a:t>випили</a:t>
            </a:r>
            <a:r>
              <a:rPr lang="ru-RU" dirty="0">
                <a:latin typeface="Cambria" pitchFamily="18" charset="0"/>
              </a:rPr>
              <a:t> по </a:t>
            </a:r>
            <a:r>
              <a:rPr lang="ru-RU" dirty="0" err="1">
                <a:latin typeface="Cambria" pitchFamily="18" charset="0"/>
              </a:rPr>
              <a:t>чарці</a:t>
            </a:r>
            <a:r>
              <a:rPr lang="ru-RU" dirty="0">
                <a:latin typeface="Cambria" pitchFamily="18" charset="0"/>
              </a:rPr>
              <a:t>, а </a:t>
            </a:r>
            <a:r>
              <a:rPr lang="ru-RU" dirty="0" err="1">
                <a:latin typeface="Cambria" pitchFamily="18" charset="0"/>
              </a:rPr>
              <a:t>потім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поїхав</a:t>
            </a:r>
            <a:r>
              <a:rPr lang="ru-RU" dirty="0">
                <a:latin typeface="Cambria" pitchFamily="18" charset="0"/>
              </a:rPr>
              <a:t> на вокзал </a:t>
            </a:r>
            <a:r>
              <a:rPr lang="ru-RU" dirty="0" err="1">
                <a:latin typeface="Cambria" pitchFamily="18" charset="0"/>
              </a:rPr>
              <a:t>проводжати</a:t>
            </a:r>
            <a:r>
              <a:rPr lang="ru-RU" dirty="0">
                <a:latin typeface="Cambria" pitchFamily="18" charset="0"/>
              </a:rPr>
              <a:t> гостя. Коли той </a:t>
            </a:r>
            <a:r>
              <a:rPr lang="ru-RU" dirty="0" err="1">
                <a:latin typeface="Cambria" pitchFamily="18" charset="0"/>
              </a:rPr>
              <a:t>сів</a:t>
            </a:r>
            <a:r>
              <a:rPr lang="ru-RU" dirty="0">
                <a:latin typeface="Cambria" pitchFamily="18" charset="0"/>
              </a:rPr>
              <a:t> у </a:t>
            </a:r>
            <a:r>
              <a:rPr lang="ru-RU" dirty="0" err="1">
                <a:latin typeface="Cambria" pitchFamily="18" charset="0"/>
              </a:rPr>
              <a:t>поїзд</a:t>
            </a:r>
            <a:r>
              <a:rPr lang="ru-RU" dirty="0">
                <a:latin typeface="Cambria" pitchFamily="18" charset="0"/>
              </a:rPr>
              <a:t>, Василь </a:t>
            </a:r>
            <a:r>
              <a:rPr lang="ru-RU" dirty="0" err="1">
                <a:latin typeface="Cambria" pitchFamily="18" charset="0"/>
              </a:rPr>
              <a:t>пішов</a:t>
            </a:r>
            <a:r>
              <a:rPr lang="ru-RU" dirty="0">
                <a:latin typeface="Cambria" pitchFamily="18" charset="0"/>
              </a:rPr>
              <a:t> до привокзального буфету </a:t>
            </a:r>
            <a:r>
              <a:rPr lang="ru-RU" dirty="0" err="1">
                <a:latin typeface="Cambria" pitchFamily="18" charset="0"/>
              </a:rPr>
              <a:t>купити</a:t>
            </a:r>
            <a:r>
              <a:rPr lang="ru-RU" dirty="0">
                <a:latin typeface="Cambria" pitchFamily="18" charset="0"/>
              </a:rPr>
              <a:t> цигарок, а </a:t>
            </a:r>
            <a:r>
              <a:rPr lang="ru-RU" dirty="0" err="1">
                <a:latin typeface="Cambria" pitchFamily="18" charset="0"/>
              </a:rPr>
              <a:t>він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закритий</a:t>
            </a:r>
            <a:r>
              <a:rPr lang="ru-RU" dirty="0">
                <a:latin typeface="Cambria" pitchFamily="18" charset="0"/>
              </a:rPr>
              <a:t>, </a:t>
            </a:r>
            <a:r>
              <a:rPr lang="ru-RU" dirty="0" err="1">
                <a:latin typeface="Cambria" pitchFamily="18" charset="0"/>
              </a:rPr>
              <a:t>хоч</a:t>
            </a:r>
            <a:r>
              <a:rPr lang="ru-RU" dirty="0">
                <a:latin typeface="Cambria" pitchFamily="18" charset="0"/>
              </a:rPr>
              <a:t> за </a:t>
            </a:r>
            <a:r>
              <a:rPr lang="ru-RU" dirty="0" err="1">
                <a:latin typeface="Cambria" pitchFamily="18" charset="0"/>
              </a:rPr>
              <a:t>розкладом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роботи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ще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було</a:t>
            </a:r>
            <a:r>
              <a:rPr lang="ru-RU" dirty="0">
                <a:latin typeface="Cambria" pitchFamily="18" charset="0"/>
              </a:rPr>
              <a:t> 15 </a:t>
            </a:r>
            <a:r>
              <a:rPr lang="ru-RU" dirty="0" err="1">
                <a:latin typeface="Cambria" pitchFamily="18" charset="0"/>
              </a:rPr>
              <a:t>хвилин</a:t>
            </a:r>
            <a:r>
              <a:rPr lang="ru-RU" dirty="0">
                <a:latin typeface="Cambria" pitchFamily="18" charset="0"/>
              </a:rPr>
              <a:t> до </a:t>
            </a:r>
            <a:r>
              <a:rPr lang="ru-RU" dirty="0" err="1">
                <a:latin typeface="Cambria" pitchFamily="18" charset="0"/>
              </a:rPr>
              <a:t>закриття</a:t>
            </a:r>
            <a:r>
              <a:rPr lang="ru-RU" dirty="0">
                <a:latin typeface="Cambria" pitchFamily="18" charset="0"/>
              </a:rPr>
              <a:t>. Постукав у </a:t>
            </a:r>
            <a:r>
              <a:rPr lang="ru-RU" dirty="0" err="1">
                <a:latin typeface="Cambria" pitchFamily="18" charset="0"/>
              </a:rPr>
              <a:t>двері</a:t>
            </a:r>
            <a:r>
              <a:rPr lang="ru-RU" dirty="0">
                <a:latin typeface="Cambria" pitchFamily="18" charset="0"/>
              </a:rPr>
              <a:t>, попросив </a:t>
            </a:r>
            <a:r>
              <a:rPr lang="ru-RU" dirty="0" err="1">
                <a:latin typeface="Cambria" pitchFamily="18" charset="0"/>
              </a:rPr>
              <a:t>продати</a:t>
            </a:r>
            <a:r>
              <a:rPr lang="ru-RU" dirty="0">
                <a:latin typeface="Cambria" pitchFamily="18" charset="0"/>
              </a:rPr>
              <a:t> цигарок. </a:t>
            </a:r>
            <a:r>
              <a:rPr lang="ru-RU" dirty="0" err="1">
                <a:latin typeface="Cambria" pitchFamily="18" charset="0"/>
              </a:rPr>
              <a:t>Буфетниця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підняла</a:t>
            </a:r>
            <a:r>
              <a:rPr lang="ru-RU" dirty="0">
                <a:latin typeface="Cambria" pitchFamily="18" charset="0"/>
              </a:rPr>
              <a:t> крик. </a:t>
            </a:r>
            <a:r>
              <a:rPr lang="ru-RU" dirty="0" err="1">
                <a:latin typeface="Cambria" pitchFamily="18" charset="0"/>
              </a:rPr>
              <a:t>Нагодились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міліціонери</a:t>
            </a:r>
            <a:r>
              <a:rPr lang="ru-RU" dirty="0">
                <a:latin typeface="Cambria" pitchFamily="18" charset="0"/>
              </a:rPr>
              <a:t>. Вони </a:t>
            </a:r>
            <a:r>
              <a:rPr lang="ru-RU" dirty="0" err="1">
                <a:latin typeface="Cambria" pitchFamily="18" charset="0"/>
              </a:rPr>
              <a:t>швидко</a:t>
            </a:r>
            <a:r>
              <a:rPr lang="ru-RU" dirty="0">
                <a:latin typeface="Cambria" pitchFamily="18" charset="0"/>
              </a:rPr>
              <a:t> забрали Василя, </a:t>
            </a:r>
            <a:r>
              <a:rPr lang="ru-RU" dirty="0" err="1">
                <a:latin typeface="Cambria" pitchFamily="18" charset="0"/>
              </a:rPr>
              <a:t>відвезли</a:t>
            </a:r>
            <a:r>
              <a:rPr lang="ru-RU" dirty="0">
                <a:latin typeface="Cambria" pitchFamily="18" charset="0"/>
              </a:rPr>
              <a:t> в </a:t>
            </a:r>
            <a:r>
              <a:rPr lang="ru-RU" dirty="0" err="1">
                <a:latin typeface="Cambria" pitchFamily="18" charset="0"/>
              </a:rPr>
              <a:t>Смілу</a:t>
            </a:r>
            <a:r>
              <a:rPr lang="ru-RU" dirty="0">
                <a:latin typeface="Cambria" pitchFamily="18" charset="0"/>
              </a:rPr>
              <a:t> і в </a:t>
            </a:r>
            <a:r>
              <a:rPr lang="ru-RU" dirty="0" err="1">
                <a:latin typeface="Cambria" pitchFamily="18" charset="0"/>
              </a:rPr>
              <a:t>міліцейському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відділку</a:t>
            </a:r>
            <a:r>
              <a:rPr lang="ru-RU" dirty="0">
                <a:latin typeface="Cambria" pitchFamily="18" charset="0"/>
              </a:rPr>
              <a:t> так </a:t>
            </a:r>
            <a:r>
              <a:rPr lang="ru-RU" dirty="0" err="1">
                <a:latin typeface="Cambria" pitchFamily="18" charset="0"/>
              </a:rPr>
              <a:t>із</a:t>
            </a:r>
            <a:r>
              <a:rPr lang="ru-RU" dirty="0">
                <a:latin typeface="Cambria" pitchFamily="18" charset="0"/>
              </a:rPr>
              <a:t> ним «поговорили» два </a:t>
            </a:r>
            <a:r>
              <a:rPr lang="ru-RU" dirty="0" err="1">
                <a:latin typeface="Cambria" pitchFamily="18" charset="0"/>
              </a:rPr>
              <a:t>дні</a:t>
            </a:r>
            <a:r>
              <a:rPr lang="ru-RU" dirty="0">
                <a:latin typeface="Cambria" pitchFamily="18" charset="0"/>
              </a:rPr>
              <a:t>, </a:t>
            </a:r>
            <a:r>
              <a:rPr lang="ru-RU" dirty="0" err="1">
                <a:latin typeface="Cambria" pitchFamily="18" charset="0"/>
              </a:rPr>
              <a:t>що</a:t>
            </a:r>
            <a:r>
              <a:rPr lang="ru-RU" dirty="0">
                <a:latin typeface="Cambria" pitchFamily="18" charset="0"/>
              </a:rPr>
              <a:t> коли </a:t>
            </a:r>
            <a:r>
              <a:rPr lang="ru-RU" dirty="0" err="1">
                <a:latin typeface="Cambria" pitchFamily="18" charset="0"/>
              </a:rPr>
              <a:t>його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звідти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визволяли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редакційні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колеги</a:t>
            </a:r>
            <a:r>
              <a:rPr lang="ru-RU" dirty="0">
                <a:latin typeface="Cambria" pitchFamily="18" charset="0"/>
              </a:rPr>
              <a:t> П. Жук, </a:t>
            </a:r>
            <a:r>
              <a:rPr lang="ru-RU" dirty="0" err="1">
                <a:latin typeface="Cambria" pitchFamily="18" charset="0"/>
              </a:rPr>
              <a:t>В.Онойко</a:t>
            </a:r>
            <a:r>
              <a:rPr lang="ru-RU" dirty="0">
                <a:latin typeface="Cambria" pitchFamily="18" charset="0"/>
              </a:rPr>
              <a:t> і поет М. Негода, </a:t>
            </a:r>
            <a:r>
              <a:rPr lang="ru-RU" dirty="0" err="1">
                <a:latin typeface="Cambria" pitchFamily="18" charset="0"/>
              </a:rPr>
              <a:t>він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був</a:t>
            </a:r>
            <a:r>
              <a:rPr lang="ru-RU" dirty="0">
                <a:latin typeface="Cambria" pitchFamily="18" charset="0"/>
              </a:rPr>
              <a:t> весь </a:t>
            </a:r>
            <a:r>
              <a:rPr lang="ru-RU" dirty="0" err="1">
                <a:latin typeface="Cambria" pitchFamily="18" charset="0"/>
              </a:rPr>
              <a:t>синій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від</a:t>
            </a:r>
            <a:r>
              <a:rPr lang="ru-RU" dirty="0">
                <a:latin typeface="Cambria" pitchFamily="18" charset="0"/>
              </a:rPr>
              <a:t> </a:t>
            </a:r>
            <a:r>
              <a:rPr lang="ru-RU" dirty="0" err="1">
                <a:latin typeface="Cambria" pitchFamily="18" charset="0"/>
              </a:rPr>
              <a:t>синців</a:t>
            </a:r>
            <a:r>
              <a:rPr lang="ru-RU" dirty="0">
                <a:latin typeface="Cambria" pitchFamily="18" charset="0"/>
              </a:rPr>
              <a:t>. </a:t>
            </a:r>
            <a:r>
              <a:rPr lang="ru-RU" dirty="0" err="1">
                <a:latin typeface="Cambria" pitchFamily="18" charset="0"/>
              </a:rPr>
              <a:t>Відтоді</a:t>
            </a:r>
            <a:r>
              <a:rPr lang="ru-RU" dirty="0">
                <a:latin typeface="Cambria" pitchFamily="18" charset="0"/>
              </a:rPr>
              <a:t> Василь увесь час </a:t>
            </a:r>
            <a:r>
              <a:rPr lang="ru-RU" dirty="0" err="1">
                <a:latin typeface="Cambria" pitchFamily="18" charset="0"/>
              </a:rPr>
              <a:t>хворів</a:t>
            </a:r>
            <a:r>
              <a:rPr lang="ru-RU" dirty="0">
                <a:latin typeface="Cambria" pitchFamily="18" charset="0"/>
              </a:rPr>
              <a:t>.</a:t>
            </a:r>
            <a:endParaRPr lang="uk-UA" dirty="0">
              <a:latin typeface="Cambr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1" y="1195343"/>
            <a:ext cx="4160656" cy="4760912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7413273"/>
      </p:ext>
    </p:extLst>
  </p:cSld>
  <p:clrMapOvr>
    <a:masterClrMapping/>
  </p:clrMapOvr>
  <p:transition advTm="7938">
    <p:whee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443516" y="345905"/>
            <a:ext cx="9601196" cy="1303867"/>
          </a:xfrm>
          <a:noFill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uk-UA" b="1" i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ench Script MT" pitchFamily="66" charset="0"/>
              </a:rPr>
              <a:t>Твори поета</a:t>
            </a:r>
          </a:p>
        </p:txBody>
      </p:sp>
      <p:sp>
        <p:nvSpPr>
          <p:cNvPr id="36867" name="Rectangle 3"/>
          <p:cNvSpPr>
            <a:spLocks noGrp="1"/>
          </p:cNvSpPr>
          <p:nvPr>
            <p:ph type="body" idx="4294967295"/>
          </p:nvPr>
        </p:nvSpPr>
        <p:spPr>
          <a:xfrm>
            <a:off x="6326414" y="1527420"/>
            <a:ext cx="3835400" cy="45259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uk-UA" sz="1800" b="1" dirty="0">
                <a:solidFill>
                  <a:schemeClr val="tx1"/>
                </a:solidFill>
                <a:latin typeface="French Script MT" pitchFamily="66" charset="0"/>
              </a:rPr>
              <a:t>Казки: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uk-UA" sz="1800" dirty="0">
                <a:solidFill>
                  <a:schemeClr val="tx1"/>
                </a:solidFill>
                <a:latin typeface="French Script MT" pitchFamily="66" charset="0"/>
              </a:rPr>
              <a:t>      “Цар Плаксій та </a:t>
            </a:r>
            <a:r>
              <a:rPr lang="uk-UA" sz="1800" dirty="0" err="1">
                <a:solidFill>
                  <a:schemeClr val="tx1"/>
                </a:solidFill>
                <a:latin typeface="French Script MT" pitchFamily="66" charset="0"/>
              </a:rPr>
              <a:t>Лоскотон</a:t>
            </a:r>
            <a:r>
              <a:rPr lang="uk-UA" sz="1800" dirty="0">
                <a:solidFill>
                  <a:schemeClr val="tx1"/>
                </a:solidFill>
                <a:latin typeface="French Script MT" pitchFamily="66" charset="0"/>
              </a:rPr>
              <a:t>”,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uk-UA" sz="1800" dirty="0">
                <a:solidFill>
                  <a:schemeClr val="tx1"/>
                </a:solidFill>
                <a:latin typeface="French Script MT" pitchFamily="66" charset="0"/>
              </a:rPr>
              <a:t>      “Подорож у країну Навпаки”,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uk-UA" sz="1800" dirty="0">
                <a:solidFill>
                  <a:schemeClr val="tx1"/>
                </a:solidFill>
                <a:latin typeface="French Script MT" pitchFamily="66" charset="0"/>
              </a:rPr>
              <a:t>      “Казка про Дурила”</a:t>
            </a:r>
          </a:p>
          <a:p>
            <a:pPr>
              <a:lnSpc>
                <a:spcPct val="90000"/>
              </a:lnSpc>
            </a:pPr>
            <a:r>
              <a:rPr lang="uk-UA" sz="1800" b="1" dirty="0">
                <a:solidFill>
                  <a:schemeClr val="tx1"/>
                </a:solidFill>
                <a:latin typeface="French Script MT" pitchFamily="66" charset="0"/>
              </a:rPr>
              <a:t>Поезії: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uk-UA" sz="1800" dirty="0">
                <a:solidFill>
                  <a:schemeClr val="tx1"/>
                </a:solidFill>
                <a:latin typeface="French Script MT" pitchFamily="66" charset="0"/>
              </a:rPr>
              <a:t>     “Жорна”,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uk-UA" sz="1800" dirty="0">
                <a:solidFill>
                  <a:schemeClr val="tx1"/>
                </a:solidFill>
                <a:latin typeface="French Script MT" pitchFamily="66" charset="0"/>
              </a:rPr>
              <a:t>     “Мій родовід!”,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uk-UA" sz="1800" dirty="0">
                <a:solidFill>
                  <a:schemeClr val="tx1"/>
                </a:solidFill>
                <a:latin typeface="French Script MT" pitchFamily="66" charset="0"/>
              </a:rPr>
              <a:t>     “Піч”,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uk-UA" sz="1800" dirty="0">
                <a:solidFill>
                  <a:schemeClr val="tx1"/>
                </a:solidFill>
                <a:latin typeface="French Script MT" pitchFamily="66" charset="0"/>
              </a:rPr>
              <a:t>     “Перший”,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uk-UA" sz="1800" dirty="0">
                <a:solidFill>
                  <a:schemeClr val="tx1"/>
                </a:solidFill>
                <a:latin typeface="French Script MT" pitchFamily="66" charset="0"/>
              </a:rPr>
              <a:t>      “Дід умер”,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uk-UA" sz="1800" dirty="0">
                <a:solidFill>
                  <a:schemeClr val="tx1"/>
                </a:solidFill>
                <a:latin typeface="French Script MT" pitchFamily="66" charset="0"/>
              </a:rPr>
              <a:t>      “Лебеді материнства”,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uk-UA" sz="1800" dirty="0">
                <a:solidFill>
                  <a:schemeClr val="tx1"/>
                </a:solidFill>
                <a:latin typeface="French Script MT" pitchFamily="66" charset="0"/>
              </a:rPr>
              <a:t>      “Ти знаєш, що ти – людина”,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uk-UA" sz="1800" dirty="0">
                <a:solidFill>
                  <a:schemeClr val="tx1"/>
                </a:solidFill>
                <a:latin typeface="French Script MT" pitchFamily="66" charset="0"/>
              </a:rPr>
              <a:t>      “Гей, нові Колумби й Магеллани”.</a:t>
            </a:r>
          </a:p>
        </p:txBody>
      </p:sp>
      <p:pic>
        <p:nvPicPr>
          <p:cNvPr id="36868" name="Picture 4" descr="3060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1257" y="345905"/>
            <a:ext cx="5210629" cy="68889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340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4|1.3|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9|1|0.9|0.8|0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1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5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</TotalTime>
  <Words>541</Words>
  <Application>Microsoft Office PowerPoint</Application>
  <PresentationFormat>Широкоэкранный</PresentationFormat>
  <Paragraphs>45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9" baseType="lpstr">
      <vt:lpstr>Arial</vt:lpstr>
      <vt:lpstr>Cambria</vt:lpstr>
      <vt:lpstr>Edwardian Script ITC</vt:lpstr>
      <vt:lpstr>Franklin Gothic Book</vt:lpstr>
      <vt:lpstr>French Script MT</vt:lpstr>
      <vt:lpstr>Garamond</vt:lpstr>
      <vt:lpstr>Mistral</vt:lpstr>
      <vt:lpstr>Palace Script MT</vt:lpstr>
      <vt:lpstr>Wingdings</vt:lpstr>
      <vt:lpstr>Wingdings 2</vt:lpstr>
      <vt:lpstr>Натуральные материалы</vt:lpstr>
      <vt:lpstr>Василь Андрійович Симоненко</vt:lpstr>
      <vt:lpstr>Презентация PowerPoint</vt:lpstr>
      <vt:lpstr>Презентация PowerPoint</vt:lpstr>
      <vt:lpstr>Освіта </vt:lpstr>
      <vt:lpstr>Університетське життя</vt:lpstr>
      <vt:lpstr>Презентация PowerPoint</vt:lpstr>
      <vt:lpstr>Презентация PowerPoint</vt:lpstr>
      <vt:lpstr>Твори поета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Василь Андрійович Симоненко</dc:title>
  <dc:creator>Anna</dc:creator>
  <cp:lastModifiedBy>Anna</cp:lastModifiedBy>
  <cp:revision>1</cp:revision>
  <dcterms:created xsi:type="dcterms:W3CDTF">2019-02-26T10:31:17Z</dcterms:created>
  <dcterms:modified xsi:type="dcterms:W3CDTF">2019-02-26T10:37:40Z</dcterms:modified>
</cp:coreProperties>
</file>