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4"/>
  </p:notesMasterIdLst>
  <p:handoutMasterIdLst>
    <p:handoutMasterId r:id="rId25"/>
  </p:handoutMasterIdLst>
  <p:sldIdLst>
    <p:sldId id="407" r:id="rId2"/>
    <p:sldId id="408" r:id="rId3"/>
    <p:sldId id="409" r:id="rId4"/>
    <p:sldId id="410" r:id="rId5"/>
    <p:sldId id="411" r:id="rId6"/>
    <p:sldId id="412" r:id="rId7"/>
    <p:sldId id="413" r:id="rId8"/>
    <p:sldId id="414" r:id="rId9"/>
    <p:sldId id="415" r:id="rId10"/>
    <p:sldId id="416" r:id="rId11"/>
    <p:sldId id="417" r:id="rId12"/>
    <p:sldId id="418" r:id="rId13"/>
    <p:sldId id="419" r:id="rId14"/>
    <p:sldId id="420" r:id="rId15"/>
    <p:sldId id="421" r:id="rId16"/>
    <p:sldId id="422" r:id="rId17"/>
    <p:sldId id="423" r:id="rId18"/>
    <p:sldId id="424" r:id="rId19"/>
    <p:sldId id="425" r:id="rId20"/>
    <p:sldId id="426" r:id="rId21"/>
    <p:sldId id="427" r:id="rId22"/>
    <p:sldId id="42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00"/>
    <a:srgbClr val="FF0000"/>
    <a:srgbClr val="58749F"/>
    <a:srgbClr val="FF97FF"/>
    <a:srgbClr val="990099"/>
    <a:srgbClr val="CC3300"/>
    <a:srgbClr val="339933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25" autoAdjust="0"/>
    <p:restoredTop sz="94129" autoAdjust="0"/>
  </p:normalViewPr>
  <p:slideViewPr>
    <p:cSldViewPr>
      <p:cViewPr>
        <p:scale>
          <a:sx n="75" d="100"/>
          <a:sy n="75" d="100"/>
        </p:scale>
        <p:origin x="-126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98185-9435-425E-A286-43B59E2CEA43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3500B-F087-4253-B8BC-CD1C603AC8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99565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7DABD-C727-49CC-811C-3CC655D6D80A}" type="datetimeFigureOut">
              <a:rPr lang="uk-UA" smtClean="0"/>
              <a:pPr/>
              <a:t>11.08.2021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383F7-9346-4AD5-8EFC-1D69FC14701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9713567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ECC0623-0354-41A5-B9DC-9679DC5F76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533900" cy="6741368"/>
          </a:xfrm>
          <a:prstGeom prst="rect">
            <a:avLst/>
          </a:prstGeom>
        </p:spPr>
      </p:pic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0" y="3527425"/>
            <a:ext cx="9144000" cy="3357563"/>
          </a:xfrm>
          <a:prstGeom prst="rect">
            <a:avLst/>
          </a:prstGeom>
          <a:gradFill>
            <a:gsLst>
              <a:gs pos="0">
                <a:srgbClr val="58749F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uk-UA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33900" y="188640"/>
            <a:ext cx="4381500" cy="2520280"/>
          </a:xfrm>
          <a:noFill/>
        </p:spPr>
        <p:txBody>
          <a:bodyPr/>
          <a:lstStyle>
            <a:lvl1pPr algn="ctr">
              <a:defRPr sz="4400" b="1" cap="none" spc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343400" y="3178175"/>
            <a:ext cx="4572000" cy="3810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16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BB50B-3705-4B77-895D-1505E85136B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831610"/>
            <a:ext cx="5699686" cy="99124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6021288"/>
            <a:ext cx="5699686" cy="99124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C4BBFAD-9901-4853-849C-B4C95AD21D5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388" y="2420888"/>
            <a:ext cx="4873546" cy="5157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152400"/>
            <a:ext cx="2076450" cy="6337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381000" y="152400"/>
            <a:ext cx="6076950" cy="6337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48C87-FF51-440B-BD72-802A9E0B7D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4973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і таблиц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391400" cy="563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Місце для таблиці 2"/>
          <p:cNvSpPr>
            <a:spLocks noGrp="1"/>
          </p:cNvSpPr>
          <p:nvPr>
            <p:ph type="tbl" idx="1"/>
          </p:nvPr>
        </p:nvSpPr>
        <p:spPr>
          <a:xfrm>
            <a:off x="457200" y="1241425"/>
            <a:ext cx="8229600" cy="5248275"/>
          </a:xfrm>
        </p:spPr>
        <p:txBody>
          <a:bodyPr/>
          <a:lstStyle/>
          <a:p>
            <a:r>
              <a:rPr lang="ru-RU"/>
              <a:t>Вставка таблицы</a:t>
            </a:r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3124200" y="6553200"/>
            <a:ext cx="2133600" cy="234950"/>
          </a:xfrm>
        </p:spPr>
        <p:txBody>
          <a:bodyPr/>
          <a:lstStyle>
            <a:lvl1pPr>
              <a:defRPr/>
            </a:lvl1pPr>
          </a:lstStyle>
          <a:p>
            <a:fld id="{AB2F4EBE-20FE-4449-88AF-F5CA261BED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872400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і діагра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391400" cy="563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Місце для діаграми 2"/>
          <p:cNvSpPr>
            <a:spLocks noGrp="1"/>
          </p:cNvSpPr>
          <p:nvPr>
            <p:ph type="chart" idx="1"/>
          </p:nvPr>
        </p:nvSpPr>
        <p:spPr>
          <a:xfrm>
            <a:off x="457200" y="1241425"/>
            <a:ext cx="8229600" cy="5248275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3124200" y="6553200"/>
            <a:ext cx="2133600" cy="234950"/>
          </a:xfrm>
        </p:spPr>
        <p:txBody>
          <a:bodyPr/>
          <a:lstStyle>
            <a:lvl1pPr>
              <a:defRPr/>
            </a:lvl1pPr>
          </a:lstStyle>
          <a:p>
            <a:fld id="{12AF022A-610B-40DB-863A-6B4C2942BB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92307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ru-RU"/>
              <a:t>Образец заголовка</a:t>
            </a:r>
            <a:endParaRPr dirty="0"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87325" algn="l" rtl="0"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6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547688" indent="-153987" algn="l" rtl="0"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822325" indent="-174625" algn="l" rtl="0">
              <a:spcBef>
                <a:spcPts val="375"/>
              </a:spcBef>
              <a:spcAft>
                <a:spcPts val="0"/>
              </a:spcAft>
              <a:buClr>
                <a:srgbClr val="B3B3C4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096963" indent="-173037" algn="l" rtl="0">
              <a:spcBef>
                <a:spcPts val="375"/>
              </a:spcBef>
              <a:spcAft>
                <a:spcPts val="0"/>
              </a:spcAft>
              <a:buClr>
                <a:srgbClr val="A04DA3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1371600" indent="-101600" algn="l" rtl="0">
              <a:spcBef>
                <a:spcPts val="375"/>
              </a:spcBef>
              <a:spcAft>
                <a:spcPts val="0"/>
              </a:spcAft>
              <a:buClr>
                <a:srgbClr val="A04DA3"/>
              </a:buClr>
              <a:buFont typeface="Courier New"/>
              <a:buChar char="o"/>
              <a:defRPr sz="2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1645920" indent="-166370" algn="l" rtl="0">
              <a:spcBef>
                <a:spcPts val="370"/>
              </a:spcBef>
              <a:buClr>
                <a:schemeClr val="accent3"/>
              </a:buClr>
              <a:buFont typeface="Arial"/>
              <a:buChar char="•"/>
              <a:defRPr sz="1800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1920240" indent="-161289" algn="l" rtl="0">
              <a:spcBef>
                <a:spcPts val="370"/>
              </a:spcBef>
              <a:buClr>
                <a:schemeClr val="accent2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2194560" indent="-168910" algn="l" rtl="0">
              <a:spcBef>
                <a:spcPts val="370"/>
              </a:spcBef>
              <a:buClr>
                <a:srgbClr val="CFDFD0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2468880" indent="-163829" algn="l" rtl="0">
              <a:spcBef>
                <a:spcPts val="370"/>
              </a:spcBef>
              <a:buClr>
                <a:srgbClr val="E4EDE4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defRPr sz="1400" b="0" i="0" u="none" strike="noStrike" cap="none" baseline="0">
                <a:solidFill>
                  <a:srgbClr val="424456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ru-RU"/>
              <a:t> </a:t>
            </a:r>
            <a:endParaRPr lang="en-US" dirty="0"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3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 lang="en-US"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0" y="6237312"/>
            <a:ext cx="780728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1"/>
          <a:lstStyle>
            <a:lvl1pPr marL="0" marR="0" indent="0" algn="ctr" rtl="0">
              <a:defRPr sz="1400" b="0" i="0" u="none" strike="noStrike" cap="none" baseline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fld id="{3230A211-C992-450A-A6C7-D494D91234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60572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 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0A211-C992-450A-A6C7-D494D91234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387109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увати 18"/>
          <p:cNvGrpSpPr/>
          <p:nvPr userDrawn="1"/>
        </p:nvGrpSpPr>
        <p:grpSpPr>
          <a:xfrm>
            <a:off x="-11419" y="6529734"/>
            <a:ext cx="351039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    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8375681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увати 18"/>
          <p:cNvGrpSpPr/>
          <p:nvPr userDrawn="1"/>
        </p:nvGrpSpPr>
        <p:grpSpPr>
          <a:xfrm>
            <a:off x="-11419" y="6529734"/>
            <a:ext cx="351039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   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950056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34282"/>
            <a:ext cx="7391400" cy="563563"/>
          </a:xfrm>
        </p:spPr>
        <p:txBody>
          <a:bodyPr/>
          <a:lstStyle>
            <a:lvl1pPr>
              <a:defRPr sz="3200"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4D95D-8320-440D-B675-56517B76CC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07504" y="6525344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+mn-lt"/>
              </a:rPr>
              <a:t>© </a:t>
            </a:r>
            <a:r>
              <a:rPr lang="uk-UA" sz="1400" i="1" dirty="0">
                <a:latin typeface="+mn-lt"/>
              </a:rPr>
              <a:t>Допомога при вивченні інформатики</a:t>
            </a:r>
            <a:endParaRPr lang="ru-RU" sz="1400" b="1" i="1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16706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241425"/>
            <a:ext cx="4038600" cy="5248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241425"/>
            <a:ext cx="4038600" cy="5248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AC7A6-F13F-42D1-9BDA-B8BB9D5CAC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17331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>
          <a:xfrm>
            <a:off x="107504" y="836712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07A531-D6AF-465B-937B-58C25D280C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71803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B2264-9432-4810-A103-B0FCAC4E6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35133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3365C5-E334-46A2-BE20-E564EC8594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329337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18B2A-8D94-4F14-8018-5C066F330F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46044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15983-866F-4FF3-8457-22C806021F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09539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B25CB-8942-46A9-9D64-AE57E939D9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2132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0" y="798513"/>
            <a:ext cx="9144000" cy="312737"/>
          </a:xfrm>
          <a:prstGeom prst="rect">
            <a:avLst/>
          </a:prstGeom>
          <a:solidFill>
            <a:srgbClr val="BEF4BA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uk-UA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white">
          <a:xfrm>
            <a:off x="1488" y="8091"/>
            <a:ext cx="9144000" cy="836613"/>
          </a:xfrm>
          <a:prstGeom prst="rect">
            <a:avLst/>
          </a:prstGeom>
          <a:solidFill>
            <a:srgbClr val="3FFF96">
              <a:alpha val="93333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uk-UA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41425"/>
            <a:ext cx="82296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П'ятий рівень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24200" y="6553200"/>
            <a:ext cx="2133600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230A211-C992-450A-A6C7-D494D9123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781908" y="70212"/>
            <a:ext cx="7391400" cy="69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/>
            <a:r>
              <a:rPr lang="uk-UA" dirty="0"/>
              <a:t>Зразок заголовка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042"/>
          <a:stretch/>
        </p:blipFill>
        <p:spPr bwMode="auto">
          <a:xfrm>
            <a:off x="0" y="98285"/>
            <a:ext cx="972121" cy="76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7996263" y="-18644"/>
            <a:ext cx="1152129" cy="1152129"/>
            <a:chOff x="6918670" y="4507524"/>
            <a:chExt cx="1152129" cy="1152129"/>
          </a:xfrm>
        </p:grpSpPr>
        <p:grpSp>
          <p:nvGrpSpPr>
            <p:cNvPr id="30" name="Группа 29"/>
            <p:cNvGrpSpPr/>
            <p:nvPr userDrawn="1"/>
          </p:nvGrpSpPr>
          <p:grpSpPr>
            <a:xfrm>
              <a:off x="6918670" y="4507524"/>
              <a:ext cx="1152129" cy="1152129"/>
              <a:chOff x="6300437" y="4512405"/>
              <a:chExt cx="1152129" cy="1152129"/>
            </a:xfrm>
          </p:grpSpPr>
          <p:sp>
            <p:nvSpPr>
              <p:cNvPr id="34" name="Oval 18"/>
              <p:cNvSpPr>
                <a:spLocks noChangeArrowheads="1"/>
              </p:cNvSpPr>
              <p:nvPr userDrawn="1"/>
            </p:nvSpPr>
            <p:spPr bwMode="gray">
              <a:xfrm>
                <a:off x="6300437" y="4512405"/>
                <a:ext cx="1152129" cy="115212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65100" prst="coolSlant"/>
              </a:sp3d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pic>
            <p:nvPicPr>
              <p:cNvPr id="35" name="Picture 5"/>
              <p:cNvPicPr>
                <a:picLocks noChangeArrowheads="1"/>
              </p:cNvPicPr>
              <p:nvPr userDrawn="1"/>
            </p:nvPicPr>
            <p:blipFill rotWithShape="1">
              <a:blip r:embed="rId1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33571" r="4541"/>
              <a:stretch/>
            </p:blipFill>
            <p:spPr bwMode="auto">
              <a:xfrm>
                <a:off x="6339623" y="4562998"/>
                <a:ext cx="1041183" cy="1041183"/>
              </a:xfrm>
              <a:prstGeom prst="pie">
                <a:avLst>
                  <a:gd name="adj1" fmla="val 8137671"/>
                  <a:gd name="adj2" fmla="val 13545664"/>
                </a:avLst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6" name="Picture 7" descr="http://sostav.ua/app/public/images/news/2013/09/26/ftech_04.jpg?rand=0.23995255399495363"/>
              <p:cNvPicPr>
                <a:picLocks noChangeArrowheads="1"/>
              </p:cNvPicPr>
              <p:nvPr userDrawn="1"/>
            </p:nvPicPr>
            <p:blipFill rotWithShape="1">
              <a:blip r:embed="rId2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16255" r="4165"/>
              <a:stretch/>
            </p:blipFill>
            <p:spPr bwMode="auto">
              <a:xfrm>
                <a:off x="6379058" y="4567879"/>
                <a:ext cx="1041183" cy="1041183"/>
              </a:xfrm>
              <a:prstGeom prst="pie">
                <a:avLst>
                  <a:gd name="adj1" fmla="val 18683118"/>
                  <a:gd name="adj2" fmla="val 2837652"/>
                </a:avLst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10"/>
              <p:cNvPicPr>
                <a:picLocks noChangeArrowheads="1"/>
              </p:cNvPicPr>
              <p:nvPr userDrawn="1"/>
            </p:nvPicPr>
            <p:blipFill>
              <a:blip r:embed="rId21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55911" y="4586390"/>
                <a:ext cx="1041183" cy="1041183"/>
              </a:xfrm>
              <a:prstGeom prst="pie">
                <a:avLst>
                  <a:gd name="adj1" fmla="val 2825822"/>
                  <a:gd name="adj2" fmla="val 8196733"/>
                </a:avLst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8" name="Picture 12" descr="http://static1.repo.aif.ru/1/2c/271241/7e6dd6328aed1f24eda9283e4253632c.jpg"/>
              <p:cNvPicPr>
                <a:picLocks noChangeArrowheads="1"/>
              </p:cNvPicPr>
              <p:nvPr userDrawn="1"/>
            </p:nvPicPr>
            <p:blipFill>
              <a:blip r:embed="rId2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61326" y="4548104"/>
                <a:ext cx="1041183" cy="1041183"/>
              </a:xfrm>
              <a:prstGeom prst="pie">
                <a:avLst>
                  <a:gd name="adj1" fmla="val 13533095"/>
                  <a:gd name="adj2" fmla="val 18752966"/>
                </a:avLst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1" name="Группа 30"/>
            <p:cNvGrpSpPr/>
            <p:nvPr userDrawn="1"/>
          </p:nvGrpSpPr>
          <p:grpSpPr>
            <a:xfrm>
              <a:off x="7279808" y="4794323"/>
              <a:ext cx="442279" cy="615553"/>
              <a:chOff x="5442227" y="3282173"/>
              <a:chExt cx="1865656" cy="2596574"/>
            </a:xfrm>
          </p:grpSpPr>
          <p:sp>
            <p:nvSpPr>
              <p:cNvPr id="32" name="Oval 23"/>
              <p:cNvSpPr>
                <a:spLocks noChangeArrowheads="1"/>
              </p:cNvSpPr>
              <p:nvPr/>
            </p:nvSpPr>
            <p:spPr bwMode="gray">
              <a:xfrm>
                <a:off x="5652120" y="3861048"/>
                <a:ext cx="1655763" cy="16557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3" name="TextBox 32"/>
              <p:cNvSpPr txBox="1"/>
              <p:nvPr userDrawn="1"/>
            </p:nvSpPr>
            <p:spPr>
              <a:xfrm>
                <a:off x="5442227" y="3282173"/>
                <a:ext cx="1410618" cy="2596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r>
                  <a:rPr lang="uk-UA" sz="3400" b="1" i="1" cap="none" spc="50" dirty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6</a:t>
                </a:r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</p:sldLayoutIdLst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 cap="none" spc="0">
          <a:ln/>
          <a:solidFill>
            <a:schemeClr val="accent3"/>
          </a:solidFill>
          <a:effectLst/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b="1" kern="1200">
          <a:solidFill>
            <a:schemeClr val="accent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8017" y="162512"/>
            <a:ext cx="6790466" cy="532820"/>
          </a:xfrm>
        </p:spPr>
        <p:txBody>
          <a:bodyPr>
            <a:noAutofit/>
          </a:bodyPr>
          <a:lstStyle/>
          <a:p>
            <a:r>
              <a:rPr lang="uk-UA" sz="2800" dirty="0" smtClean="0"/>
              <a:t>Растровий графічний редактор</a:t>
            </a:r>
            <a:endParaRPr lang="uk-UA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54009" y="1321604"/>
            <a:ext cx="8838472" cy="523220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smtClean="0">
                <a:solidFill>
                  <a:schemeClr val="bg1"/>
                </a:solidFill>
              </a:rPr>
              <a:t>     </a:t>
            </a:r>
            <a:r>
              <a:rPr lang="uk-UA" sz="2800" b="1" i="1" kern="0" dirty="0" smtClean="0">
                <a:solidFill>
                  <a:schemeClr val="bg1"/>
                </a:solidFill>
                <a:latin typeface="Verdana" pitchFamily="34" charset="0"/>
              </a:rPr>
              <a:t>Пригадай:</a:t>
            </a:r>
            <a:endParaRPr lang="uk-UA" sz="2800" b="1" i="1" kern="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016" y="4345940"/>
            <a:ext cx="8830464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smtClean="0">
                <a:solidFill>
                  <a:srgbClr val="FFFFFF"/>
                </a:solidFill>
                <a:latin typeface="Verdana" pitchFamily="34" charset="0"/>
              </a:rPr>
              <a:t>   Ти дізнаєшся</a:t>
            </a:r>
            <a:r>
              <a:rPr lang="uk-UA" sz="2800" b="1" i="1" kern="0" dirty="0">
                <a:solidFill>
                  <a:srgbClr val="FFFFFF"/>
                </a:solidFill>
                <a:latin typeface="Verdana" pitchFamily="34" charset="0"/>
              </a:rPr>
              <a:t>:</a:t>
            </a:r>
          </a:p>
        </p:txBody>
      </p:sp>
      <p:sp>
        <p:nvSpPr>
          <p:cNvPr id="13" name="Прямокутник 12"/>
          <p:cNvSpPr/>
          <p:nvPr/>
        </p:nvSpPr>
        <p:spPr>
          <a:xfrm>
            <a:off x="54008" y="5099402"/>
            <a:ext cx="8838473" cy="149795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uk-UA" sz="2500" i="1" kern="0" dirty="0">
                <a:solidFill>
                  <a:schemeClr val="bg1"/>
                </a:solidFill>
                <a:latin typeface="Verdana" pitchFamily="34" charset="0"/>
              </a:rPr>
              <a:t>я</a:t>
            </a:r>
            <a:r>
              <a:rPr lang="uk-UA" sz="2500" i="1" kern="0" dirty="0" smtClean="0">
                <a:solidFill>
                  <a:schemeClr val="bg1"/>
                </a:solidFill>
                <a:latin typeface="Verdana" pitchFamily="34" charset="0"/>
              </a:rPr>
              <a:t>кі засоби для виділення фрагмента зображення містить графічний редактор </a:t>
            </a:r>
            <a:r>
              <a:rPr lang="en-US" sz="2500" i="1" kern="0" dirty="0" smtClean="0">
                <a:solidFill>
                  <a:schemeClr val="bg1"/>
                </a:solidFill>
                <a:latin typeface="Verdana" pitchFamily="34" charset="0"/>
              </a:rPr>
              <a:t>Online Photo Editor</a:t>
            </a:r>
            <a:r>
              <a:rPr lang="uk-UA" sz="2500" i="1" kern="0" dirty="0" smtClean="0">
                <a:solidFill>
                  <a:schemeClr val="bg1"/>
                </a:solidFill>
                <a:latin typeface="Verdana" pitchFamily="34" charset="0"/>
              </a:rPr>
              <a:t>;</a:t>
            </a:r>
            <a:endParaRPr lang="uk-UA" sz="2500" i="1" kern="0" dirty="0">
              <a:solidFill>
                <a:schemeClr val="bg1"/>
              </a:solidFill>
              <a:latin typeface="Verdana" pitchFamily="34" charset="0"/>
            </a:endParaRP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uk-UA" sz="2500" i="1" kern="0" dirty="0">
                <a:solidFill>
                  <a:schemeClr val="bg1"/>
                </a:solidFill>
                <a:latin typeface="Verdana" pitchFamily="34" charset="0"/>
              </a:rPr>
              <a:t>як </a:t>
            </a:r>
            <a:r>
              <a:rPr lang="uk-UA" sz="2500" i="1" kern="0" dirty="0" smtClean="0">
                <a:solidFill>
                  <a:schemeClr val="bg1"/>
                </a:solidFill>
                <a:latin typeface="Verdana" pitchFamily="34" charset="0"/>
              </a:rPr>
              <a:t>створити зображення з прозорим фоном</a:t>
            </a:r>
            <a:endParaRPr lang="en-US" sz="2500" i="1" kern="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54008" y="2040053"/>
            <a:ext cx="8838473" cy="2037021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uk-UA" sz="2800" i="1" kern="0" dirty="0">
                <a:solidFill>
                  <a:schemeClr val="bg1"/>
                </a:solidFill>
                <a:latin typeface="Verdana" pitchFamily="34" charset="0"/>
              </a:rPr>
              <a:t>я</a:t>
            </a:r>
            <a:r>
              <a:rPr lang="uk-UA" sz="2800" i="1" kern="0" dirty="0" smtClean="0">
                <a:solidFill>
                  <a:schemeClr val="bg1"/>
                </a:solidFill>
                <a:latin typeface="Verdana" pitchFamily="34" charset="0"/>
              </a:rPr>
              <a:t>кі растрові графічні редактори тобі доводилося використовувати;</a:t>
            </a:r>
            <a:endParaRPr lang="uk-UA" sz="2800" i="1" kern="0" dirty="0">
              <a:solidFill>
                <a:schemeClr val="bg1"/>
              </a:solidFill>
              <a:latin typeface="Verdana" pitchFamily="34" charset="0"/>
            </a:endParaRP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uk-UA" sz="2800" i="1" kern="0" dirty="0">
                <a:solidFill>
                  <a:schemeClr val="bg1"/>
                </a:solidFill>
                <a:latin typeface="Verdana" pitchFamily="34" charset="0"/>
              </a:rPr>
              <a:t>як </a:t>
            </a:r>
            <a:r>
              <a:rPr lang="uk-UA" sz="2800" i="1" kern="0" dirty="0" smtClean="0">
                <a:solidFill>
                  <a:schemeClr val="bg1"/>
                </a:solidFill>
                <a:latin typeface="Verdana" pitchFamily="34" charset="0"/>
              </a:rPr>
              <a:t>виділяти фрагмент  зображення в графічному редакторі </a:t>
            </a:r>
            <a:r>
              <a:rPr lang="en-US" sz="2800" i="1" kern="0" dirty="0" smtClean="0">
                <a:solidFill>
                  <a:schemeClr val="bg1"/>
                </a:solidFill>
                <a:latin typeface="Verdana" pitchFamily="34" charset="0"/>
              </a:rPr>
              <a:t>Paint</a:t>
            </a:r>
            <a:endParaRPr lang="en-US" sz="2800" i="1" kern="0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81307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8016" y="162512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Графічний редактор</a:t>
            </a:r>
            <a:br>
              <a:rPr lang="uk-UA" dirty="0"/>
            </a:br>
            <a:r>
              <a:rPr lang="en-US" dirty="0"/>
              <a:t>Online Photo </a:t>
            </a:r>
            <a:r>
              <a:rPr lang="en-US" dirty="0" smtClean="0"/>
              <a:t>Editor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E11263B-FA3C-4CFA-BD51-3D83A6A36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969" y="1222164"/>
            <a:ext cx="5140808" cy="501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D8E28E2-0C4B-467A-A3D0-08B139B81CC5}"/>
              </a:ext>
            </a:extLst>
          </p:cNvPr>
          <p:cNvSpPr txBox="1"/>
          <p:nvPr/>
        </p:nvSpPr>
        <p:spPr>
          <a:xfrm>
            <a:off x="54006" y="3516899"/>
            <a:ext cx="3762620" cy="267765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Й потім в обраному способі вказують на потрібний колір, завершуючи вибір натисненням кнопки </a:t>
            </a:r>
            <a:r>
              <a:rPr lang="uk-UA" sz="2400" b="1" i="1" kern="0" dirty="0">
                <a:solidFill>
                  <a:srgbClr val="FFFF00"/>
                </a:solidFill>
              </a:rPr>
              <a:t>ОК</a:t>
            </a:r>
            <a:r>
              <a:rPr lang="uk-UA" sz="2400" b="1" i="1" kern="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755B6080-3B2C-493C-B60C-736AADDDAD74}"/>
              </a:ext>
            </a:extLst>
          </p:cNvPr>
          <p:cNvSpPr/>
          <p:nvPr/>
        </p:nvSpPr>
        <p:spPr>
          <a:xfrm>
            <a:off x="3969079" y="1394460"/>
            <a:ext cx="2717471" cy="42672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54007" y="1196764"/>
            <a:ext cx="3762620" cy="2246769"/>
          </a:xfrm>
          <a:prstGeom prst="wedgeRectCallout">
            <a:avLst>
              <a:gd name="adj1" fmla="val 56036"/>
              <a:gd name="adj2" fmla="val -28629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вікні вибору кольорів у верхній панелі обирають спосіб кодування кольору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0FBF7F60-4A87-41A4-8E04-A52371E78F23}"/>
              </a:ext>
            </a:extLst>
          </p:cNvPr>
          <p:cNvSpPr/>
          <p:nvPr/>
        </p:nvSpPr>
        <p:spPr>
          <a:xfrm>
            <a:off x="8216265" y="5798803"/>
            <a:ext cx="838200" cy="39575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3493472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8016" y="162512"/>
            <a:ext cx="6790466" cy="532820"/>
          </a:xfrm>
        </p:spPr>
        <p:txBody>
          <a:bodyPr>
            <a:noAutofit/>
          </a:bodyPr>
          <a:lstStyle/>
          <a:p>
            <a:r>
              <a:rPr lang="uk-UA" sz="2400" dirty="0"/>
              <a:t>Які засоби для виділення фрагмента зображення містить графічний редактор </a:t>
            </a:r>
            <a:r>
              <a:rPr lang="en-US" sz="2400" dirty="0"/>
              <a:t>Online Photo </a:t>
            </a:r>
            <a:r>
              <a:rPr lang="en-US" sz="2400" dirty="0" smtClean="0"/>
              <a:t>Editor</a:t>
            </a:r>
            <a:endParaRPr lang="uk-UA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4006" y="1196764"/>
            <a:ext cx="9037607" cy="95410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Проте середовище </a:t>
            </a:r>
            <a:r>
              <a:rPr lang="en-US" sz="2800" b="1" i="1" kern="0" dirty="0">
                <a:solidFill>
                  <a:srgbClr val="FFFF00"/>
                </a:solidFill>
              </a:rPr>
              <a:t>Online Photo Editor </a:t>
            </a:r>
            <a:r>
              <a:rPr lang="uk-UA" sz="2800" b="1" i="1" kern="0" dirty="0">
                <a:solidFill>
                  <a:schemeClr val="bg1"/>
                </a:solidFill>
              </a:rPr>
              <a:t>має і додаткові інструменти,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EDDF81C-5853-4C78-AA53-CB59E65D1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492" y="2256010"/>
            <a:ext cx="2448633" cy="4292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7B5E56C-B21F-4BD9-B232-F320C8721CD9}"/>
              </a:ext>
            </a:extLst>
          </p:cNvPr>
          <p:cNvSpPr txBox="1"/>
          <p:nvPr/>
        </p:nvSpPr>
        <p:spPr>
          <a:xfrm>
            <a:off x="54006" y="2683393"/>
            <a:ext cx="3196090" cy="3970318"/>
          </a:xfrm>
          <a:prstGeom prst="wedgeRectCallout">
            <a:avLst>
              <a:gd name="adj1" fmla="val 67748"/>
              <a:gd name="adj2" fmla="val -39836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Обрізання</a:t>
            </a:r>
            <a:r>
              <a:rPr lang="uk-UA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chemeClr val="bg1"/>
                </a:solidFill>
              </a:rPr>
              <a:t>використовують для кадрування зображення, коли потрібно обрізати частину зображення.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6D0122F-86C3-4262-8B38-F37DB7183F13}"/>
              </a:ext>
            </a:extLst>
          </p:cNvPr>
          <p:cNvSpPr txBox="1"/>
          <p:nvPr/>
        </p:nvSpPr>
        <p:spPr>
          <a:xfrm>
            <a:off x="5895523" y="2673281"/>
            <a:ext cx="3196090" cy="523220"/>
          </a:xfrm>
          <a:prstGeom prst="wedgeRectCallout">
            <a:avLst>
              <a:gd name="adj1" fmla="val -68227"/>
              <a:gd name="adj2" fmla="val 36594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Перетягування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2B8F7E5-8A94-41DB-9FDA-1195AD93D5EF}"/>
              </a:ext>
            </a:extLst>
          </p:cNvPr>
          <p:cNvSpPr txBox="1"/>
          <p:nvPr/>
        </p:nvSpPr>
        <p:spPr>
          <a:xfrm>
            <a:off x="5895523" y="4770612"/>
            <a:ext cx="3196090" cy="523220"/>
          </a:xfrm>
          <a:prstGeom prst="wedgeRectCallout">
            <a:avLst>
              <a:gd name="adj1" fmla="val -109042"/>
              <a:gd name="adj2" fmla="val 145560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Чарівна паличка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72337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57224" y="285728"/>
            <a:ext cx="6790466" cy="532820"/>
          </a:xfrm>
        </p:spPr>
        <p:txBody>
          <a:bodyPr>
            <a:noAutofit/>
          </a:bodyPr>
          <a:lstStyle/>
          <a:p>
            <a:r>
              <a:rPr lang="uk-UA" sz="2400" dirty="0" smtClean="0"/>
              <a:t>З</a:t>
            </a:r>
            <a:r>
              <a:rPr lang="uk-UA" sz="2400" dirty="0" smtClean="0"/>
              <a:t>асоби </a:t>
            </a:r>
            <a:r>
              <a:rPr lang="uk-UA" sz="2400" dirty="0"/>
              <a:t>для виділення фрагмента зображення містить графічний редактор </a:t>
            </a:r>
            <a:r>
              <a:rPr lang="en-US" sz="2400" dirty="0"/>
              <a:t>Online Photo </a:t>
            </a:r>
            <a:r>
              <a:rPr lang="en-US" sz="2400" dirty="0" smtClean="0"/>
              <a:t>Editor</a:t>
            </a:r>
            <a:endParaRPr lang="uk-UA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4006" y="1196764"/>
            <a:ext cx="9037607" cy="1107996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200" b="1" i="1" kern="0" dirty="0">
                <a:solidFill>
                  <a:schemeClr val="bg1"/>
                </a:solidFill>
              </a:rPr>
              <a:t>Для цього виділяють фрагмент зображення, який має залишитися, після цього в кутах навколо виділеного. </a:t>
            </a:r>
            <a:endParaRPr lang="uk-UA" sz="2200" b="1" i="1" kern="0" dirty="0">
              <a:solidFill>
                <a:srgbClr val="FFFFFF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2C36CD5-6D17-44BE-B34B-97F92DCD1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3710" y="2261691"/>
            <a:ext cx="5207903" cy="41364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D8EA2B-52A8-4180-B990-8F74D3EDAB36}"/>
              </a:ext>
            </a:extLst>
          </p:cNvPr>
          <p:cNvSpPr txBox="1"/>
          <p:nvPr/>
        </p:nvSpPr>
        <p:spPr>
          <a:xfrm>
            <a:off x="54006" y="2420888"/>
            <a:ext cx="3702986" cy="415498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200" b="1" i="1" kern="0" dirty="0">
                <a:solidFill>
                  <a:schemeClr val="bg1"/>
                </a:solidFill>
              </a:rPr>
              <a:t>фрагмента з'являються блакитні маркери, за допомогою яких можна коригувати виділення, а також відображається сітка, що поділяє виділений фрагмент на три частини по вертикалі та горизонталі</a:t>
            </a:r>
            <a:endParaRPr lang="uk-UA" sz="22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03467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28662" y="357166"/>
            <a:ext cx="6790466" cy="532820"/>
          </a:xfrm>
        </p:spPr>
        <p:txBody>
          <a:bodyPr>
            <a:noAutofit/>
          </a:bodyPr>
          <a:lstStyle/>
          <a:p>
            <a:r>
              <a:rPr lang="uk-UA" sz="2400" dirty="0" smtClean="0"/>
              <a:t>Засоби для </a:t>
            </a:r>
            <a:r>
              <a:rPr lang="uk-UA" sz="2400" dirty="0"/>
              <a:t>виділення фрагмента зображення містить графічний редактор </a:t>
            </a:r>
            <a:r>
              <a:rPr lang="en-US" sz="2400" dirty="0"/>
              <a:t>Online Photo </a:t>
            </a:r>
            <a:r>
              <a:rPr lang="en-US" sz="2400" dirty="0" smtClean="0"/>
              <a:t>Editor</a:t>
            </a:r>
            <a:endParaRPr lang="uk-UA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4006" y="1196763"/>
            <a:ext cx="9037607" cy="156966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Ця сітка допомагає правильно скомпонувати зображення за правилом третин — одним з найважливіших правил побудови композиції в малюванні, фотографії та дизайні. 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CF27E26-617F-4EF7-9704-4705E34AA77F}"/>
              </a:ext>
            </a:extLst>
          </p:cNvPr>
          <p:cNvSpPr txBox="1"/>
          <p:nvPr/>
        </p:nvSpPr>
        <p:spPr>
          <a:xfrm>
            <a:off x="54006" y="3134894"/>
            <a:ext cx="5723114" cy="230832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Після налаштування виділення слід натиснути клавішу </a:t>
            </a:r>
            <a:r>
              <a:rPr lang="en-US" sz="2400" b="1" i="1" kern="0" dirty="0">
                <a:solidFill>
                  <a:srgbClr val="FFFF00"/>
                </a:solidFill>
              </a:rPr>
              <a:t>Enter</a:t>
            </a:r>
            <a:r>
              <a:rPr lang="en-US" sz="2400" b="1" i="1" kern="0" dirty="0">
                <a:solidFill>
                  <a:schemeClr val="bg1"/>
                </a:solidFill>
              </a:rPr>
              <a:t>, </a:t>
            </a:r>
            <a:r>
              <a:rPr lang="uk-UA" sz="2400" b="1" i="1" kern="0" dirty="0">
                <a:solidFill>
                  <a:schemeClr val="bg1"/>
                </a:solidFill>
              </a:rPr>
              <a:t>і всі частини зображення, що перебувають за межами виділеного фрагмента, будуть обрізані.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pic>
        <p:nvPicPr>
          <p:cNvPr id="5122" name="Picture 2" descr="Результат пошуку зображень за запитом &quot;key Enter icon&quot;">
            <a:extLst>
              <a:ext uri="{FF2B5EF4-FFF2-40B4-BE49-F238E27FC236}">
                <a16:creationId xmlns:a16="http://schemas.microsoft.com/office/drawing/2014/main" xmlns="" id="{4C64CD32-0F0B-4112-ADCB-A6E43F0E2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287" y="3134894"/>
            <a:ext cx="2620880" cy="28143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666710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28662" y="428604"/>
            <a:ext cx="6790466" cy="532820"/>
          </a:xfrm>
        </p:spPr>
        <p:txBody>
          <a:bodyPr>
            <a:noAutofit/>
          </a:bodyPr>
          <a:lstStyle/>
          <a:p>
            <a:r>
              <a:rPr lang="uk-UA" sz="2400" dirty="0" smtClean="0"/>
              <a:t>Засоби для </a:t>
            </a:r>
            <a:r>
              <a:rPr lang="uk-UA" sz="2400" dirty="0"/>
              <a:t>виділення фрагмента зображення містить графічний редактор </a:t>
            </a:r>
            <a:r>
              <a:rPr lang="en-US" sz="2400" dirty="0"/>
              <a:t>Online Photo </a:t>
            </a:r>
            <a:r>
              <a:rPr lang="en-US" sz="2400" dirty="0" smtClean="0"/>
              <a:t>Editor</a:t>
            </a:r>
            <a:endParaRPr lang="uk-UA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85720" y="1643050"/>
            <a:ext cx="4232244" cy="415498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Інструмент </a:t>
            </a:r>
            <a:r>
              <a:rPr lang="uk-UA" sz="2400" b="1" i="1" kern="0" dirty="0">
                <a:solidFill>
                  <a:srgbClr val="FFFF00"/>
                </a:solidFill>
              </a:rPr>
              <a:t>Перетягування</a:t>
            </a:r>
            <a:r>
              <a:rPr lang="en-US" sz="2400" b="1" i="1" kern="0" dirty="0">
                <a:solidFill>
                  <a:schemeClr val="bg1"/>
                </a:solidFill>
              </a:rPr>
              <a:t> </a:t>
            </a:r>
            <a:r>
              <a:rPr lang="uk-UA" sz="2400" b="1" i="1" kern="0" dirty="0">
                <a:solidFill>
                  <a:schemeClr val="bg1"/>
                </a:solidFill>
              </a:rPr>
              <a:t>використовують лише в тому разі, якщо на зображенні виділений деякий фрагмент. Тоді за допомогою цього інструмента виділений фрагмент можна перемістити в інше місце зображення.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pic>
        <p:nvPicPr>
          <p:cNvPr id="8194" name="Picture 2" descr="and, drag, drop, move icon">
            <a:extLst>
              <a:ext uri="{FF2B5EF4-FFF2-40B4-BE49-F238E27FC236}">
                <a16:creationId xmlns:a16="http://schemas.microsoft.com/office/drawing/2014/main" xmlns="" id="{52CCC407-6DE0-42B0-9A72-730D387FF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520" y="1916832"/>
            <a:ext cx="3657600" cy="40324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410481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28662" y="357166"/>
            <a:ext cx="6790466" cy="532820"/>
          </a:xfrm>
        </p:spPr>
        <p:txBody>
          <a:bodyPr>
            <a:noAutofit/>
          </a:bodyPr>
          <a:lstStyle/>
          <a:p>
            <a:r>
              <a:rPr lang="uk-UA" sz="2400" dirty="0" smtClean="0"/>
              <a:t>Засоби </a:t>
            </a:r>
            <a:r>
              <a:rPr lang="uk-UA" sz="2400" dirty="0"/>
              <a:t>для виділення фрагмента зображення містить графічний редактор </a:t>
            </a:r>
            <a:r>
              <a:rPr lang="en-US" sz="2400" dirty="0"/>
              <a:t>Online Photo </a:t>
            </a:r>
            <a:r>
              <a:rPr lang="en-US" sz="2400" dirty="0" smtClean="0"/>
              <a:t>Editor</a:t>
            </a:r>
            <a:endParaRPr lang="uk-UA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4006" y="1196763"/>
            <a:ext cx="9037607" cy="156966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Для  виділення  фрагментів зображення корисним є інструмент </a:t>
            </a:r>
            <a:r>
              <a:rPr lang="uk-UA" sz="2400" b="1" i="1" kern="0" dirty="0">
                <a:solidFill>
                  <a:srgbClr val="FFFF00"/>
                </a:solidFill>
              </a:rPr>
              <a:t>Чарівна паличка</a:t>
            </a:r>
            <a:r>
              <a:rPr lang="uk-UA" sz="2400" b="1" i="1" kern="0" dirty="0">
                <a:solidFill>
                  <a:schemeClr val="bg1"/>
                </a:solidFill>
              </a:rPr>
              <a:t>. За його допомогою можна виділяти фрагменти на основі схожості кольорів суміжних пікселів. </a:t>
            </a:r>
          </a:p>
        </p:txBody>
      </p:sp>
      <p:pic>
        <p:nvPicPr>
          <p:cNvPr id="7170" name="Picture 2" descr="magic wand, wand icon">
            <a:extLst>
              <a:ext uri="{FF2B5EF4-FFF2-40B4-BE49-F238E27FC236}">
                <a16:creationId xmlns:a16="http://schemas.microsoft.com/office/drawing/2014/main" xmlns="" id="{2082D2B7-0FC2-4C8D-9E95-479F6784E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459" y="3210548"/>
            <a:ext cx="2390154" cy="26667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BD86C07-5EC6-4891-B9C6-2376BA3DF193}"/>
              </a:ext>
            </a:extLst>
          </p:cNvPr>
          <p:cNvSpPr txBox="1"/>
          <p:nvPr/>
        </p:nvSpPr>
        <p:spPr>
          <a:xfrm>
            <a:off x="54005" y="3121097"/>
            <a:ext cx="6535638" cy="341632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Якщо вибрати цей інструмент та клацнути мишею в деякому місці зображення, буде виділений фрагмент, всі пікселі якого мають однаковий колір або схожий відтінок з точкою, вказаною цим інструментом. Таким чином зручно виділяти однотонні фрагменти, які зафарбовані одним кольором.</a:t>
            </a:r>
          </a:p>
        </p:txBody>
      </p:sp>
    </p:spTree>
    <p:extLst>
      <p:ext uri="{BB962C8B-B14F-4D97-AF65-F5344CB8AC3E}">
        <p14:creationId xmlns="" xmlns:p14="http://schemas.microsoft.com/office/powerpoint/2010/main" val="23407117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28662" y="285728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Як створити зображення</a:t>
            </a:r>
            <a:br>
              <a:rPr lang="uk-UA" dirty="0"/>
            </a:br>
            <a:r>
              <a:rPr lang="uk-UA" dirty="0"/>
              <a:t>з прозорим фоном?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006" y="1196764"/>
            <a:ext cx="9037607" cy="230832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Зображення на білому або іншому кольоровому фоні можна подати на прозорому фоні. Це може стати в пригоді, наприклад, якщо планується додати зображення до презентації, колір фону слайдів якої відрізняється від кольору фону зображення.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xmlns="" id="{FFFDB8BA-535A-416A-81CC-7584001FF88B}"/>
              </a:ext>
            </a:extLst>
          </p:cNvPr>
          <p:cNvGrpSpPr/>
          <p:nvPr/>
        </p:nvGrpSpPr>
        <p:grpSpPr>
          <a:xfrm>
            <a:off x="4721549" y="3711961"/>
            <a:ext cx="4403694" cy="2526952"/>
            <a:chOff x="72008" y="3568148"/>
            <a:chExt cx="5871592" cy="2805263"/>
          </a:xfrm>
        </p:grpSpPr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xmlns="" id="{B8DA9CEA-3B6B-4C92-8AB0-B1C141287645}"/>
                </a:ext>
              </a:extLst>
            </p:cNvPr>
            <p:cNvSpPr/>
            <p:nvPr/>
          </p:nvSpPr>
          <p:spPr>
            <a:xfrm>
              <a:off x="72008" y="3568148"/>
              <a:ext cx="5871592" cy="2805263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8" name="Picture 2" descr="color, ms, powerpoint, projector, surveillance icon">
              <a:extLst>
                <a:ext uri="{FF2B5EF4-FFF2-40B4-BE49-F238E27FC236}">
                  <a16:creationId xmlns:a16="http://schemas.microsoft.com/office/drawing/2014/main" xmlns="" id="{9A766DFB-0C1D-4104-AF39-C1CA1ED02F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1222" y="3689244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xmlns="" id="{E95E398F-D91D-41BA-8BFE-467597781ECE}"/>
              </a:ext>
            </a:extLst>
          </p:cNvPr>
          <p:cNvGrpSpPr/>
          <p:nvPr/>
        </p:nvGrpSpPr>
        <p:grpSpPr>
          <a:xfrm>
            <a:off x="87636" y="3711962"/>
            <a:ext cx="4395374" cy="2526952"/>
            <a:chOff x="6261652" y="3568148"/>
            <a:chExt cx="5860498" cy="2805263"/>
          </a:xfrm>
        </p:grpSpPr>
        <p:sp>
          <p:nvSpPr>
            <p:cNvPr id="9" name="Прямокутник 8">
              <a:extLst>
                <a:ext uri="{FF2B5EF4-FFF2-40B4-BE49-F238E27FC236}">
                  <a16:creationId xmlns:a16="http://schemas.microsoft.com/office/drawing/2014/main" xmlns="" id="{C1E3A993-3820-4823-B9E6-E641037F82B2}"/>
                </a:ext>
              </a:extLst>
            </p:cNvPr>
            <p:cNvSpPr/>
            <p:nvPr/>
          </p:nvSpPr>
          <p:spPr>
            <a:xfrm>
              <a:off x="6261652" y="3568148"/>
              <a:ext cx="5860498" cy="2805263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2B07C0F5-96E6-4F72-98C5-769643F4E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93559" y="3888042"/>
              <a:ext cx="2368371" cy="22070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13650291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28662" y="357166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Як створити зображення</a:t>
            </a:r>
            <a:br>
              <a:rPr lang="uk-UA" dirty="0"/>
            </a:br>
            <a:r>
              <a:rPr lang="uk-UA" dirty="0"/>
              <a:t>з прозорим фоном?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006" y="1196764"/>
            <a:ext cx="9037607" cy="83099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Процес створення зображення з прозорим фоном складається з двох етапів.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B0EF4B4-29CA-4BEA-A673-1E8037576E98}"/>
              </a:ext>
            </a:extLst>
          </p:cNvPr>
          <p:cNvSpPr txBox="1"/>
          <p:nvPr/>
        </p:nvSpPr>
        <p:spPr>
          <a:xfrm>
            <a:off x="54007" y="2278064"/>
            <a:ext cx="5372759" cy="378565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Спочатку потрібно виділити фрагмент зображення без фону. Для цього потрібно використати інструмент </a:t>
            </a:r>
            <a:r>
              <a:rPr lang="uk-UA" sz="2400" b="1" i="1" kern="0" dirty="0">
                <a:solidFill>
                  <a:srgbClr val="FFFF00"/>
                </a:solidFill>
              </a:rPr>
              <a:t>Чарівна паличка </a:t>
            </a:r>
            <a:r>
              <a:rPr lang="uk-UA" sz="2400" b="1" i="1" kern="0" dirty="0">
                <a:solidFill>
                  <a:schemeClr val="bg1"/>
                </a:solidFill>
              </a:rPr>
              <a:t>для виділення фону, а далі в контекстному меню виділеного фрагмента обрати вказівку </a:t>
            </a:r>
            <a:r>
              <a:rPr lang="uk-UA" sz="2400" b="1" i="1" kern="0" dirty="0">
                <a:solidFill>
                  <a:srgbClr val="FFFF00"/>
                </a:solidFill>
              </a:rPr>
              <a:t>Інвертувати виділення</a:t>
            </a:r>
            <a:r>
              <a:rPr lang="uk-UA" sz="2400" b="1" i="1" kern="0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95CBAB-BFF0-44C1-A583-884838940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914" y="2278065"/>
            <a:ext cx="3450431" cy="3785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7003965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00100" y="357166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Як створити зображення</a:t>
            </a:r>
            <a:br>
              <a:rPr lang="uk-UA" dirty="0"/>
            </a:br>
            <a:r>
              <a:rPr lang="uk-UA" dirty="0"/>
              <a:t>з прозорим фоном?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007" y="1196764"/>
            <a:ext cx="5335487" cy="1938992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При цьому виділена та невиділена частини зображення поміняються місцями, і виділеним стане потрібне зображення. 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4BBAE66-2968-4692-B010-F2F545C95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1309" y="1196764"/>
            <a:ext cx="3590304" cy="5454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0A32D97-B3DE-46C4-BC54-43444ADDF819}"/>
              </a:ext>
            </a:extLst>
          </p:cNvPr>
          <p:cNvSpPr txBox="1"/>
          <p:nvPr/>
        </p:nvSpPr>
        <p:spPr>
          <a:xfrm>
            <a:off x="54006" y="3344044"/>
            <a:ext cx="5335487" cy="1200329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Виділене зображення слід скопіювати в буфер обміну.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4C54FCE-FD63-434B-BA6D-E9C380FB7418}"/>
              </a:ext>
            </a:extLst>
          </p:cNvPr>
          <p:cNvSpPr txBox="1"/>
          <p:nvPr/>
        </p:nvSpPr>
        <p:spPr>
          <a:xfrm>
            <a:off x="78539" y="4775205"/>
            <a:ext cx="5335487" cy="46166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Редагування </a:t>
            </a: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uk-UA" sz="2400" b="1" i="1" kern="0" dirty="0">
                <a:solidFill>
                  <a:schemeClr val="bg1"/>
                </a:solidFill>
              </a:rPr>
              <a:t>Копіювати</a:t>
            </a: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67B40D-1571-47EB-A76F-4E68001B143E}"/>
              </a:ext>
            </a:extLst>
          </p:cNvPr>
          <p:cNvSpPr txBox="1"/>
          <p:nvPr/>
        </p:nvSpPr>
        <p:spPr>
          <a:xfrm>
            <a:off x="1503606" y="5402570"/>
            <a:ext cx="2417033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або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307CCD5-F8D4-4164-AC04-5AB8A1034099}"/>
              </a:ext>
            </a:extLst>
          </p:cNvPr>
          <p:cNvSpPr txBox="1"/>
          <p:nvPr/>
        </p:nvSpPr>
        <p:spPr>
          <a:xfrm>
            <a:off x="44380" y="5998824"/>
            <a:ext cx="5335487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Комбінація клавіш </a:t>
            </a:r>
            <a:r>
              <a:rPr lang="en-US" sz="2800" b="1" i="1" kern="0" dirty="0">
                <a:solidFill>
                  <a:schemeClr val="bg1"/>
                </a:solidFill>
              </a:rPr>
              <a:t>Ctrl + C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10057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57224" y="357166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Як створити зображення</a:t>
            </a:r>
            <a:br>
              <a:rPr lang="uk-UA" dirty="0"/>
            </a:br>
            <a:r>
              <a:rPr lang="uk-UA" dirty="0"/>
              <a:t>з прозорим фоном?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006" y="1196764"/>
            <a:ext cx="5275853" cy="1384995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На другому етапі слід створити новий файл за допомогою вказівки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CF0AC14-6579-4EE6-B216-FFD33D2AB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486" y="1196763"/>
            <a:ext cx="3648127" cy="5273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DB4DAC3-E328-4B13-975C-3C2448A3AE5C}"/>
              </a:ext>
            </a:extLst>
          </p:cNvPr>
          <p:cNvSpPr txBox="1"/>
          <p:nvPr/>
        </p:nvSpPr>
        <p:spPr>
          <a:xfrm>
            <a:off x="54006" y="2677693"/>
            <a:ext cx="5275853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Файл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uk-UA" sz="2800" b="1" i="1" kern="0" dirty="0">
                <a:solidFill>
                  <a:schemeClr val="bg1"/>
                </a:solidFill>
              </a:rPr>
              <a:t>Нове зображення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A22C464-270D-4D9E-A955-53075FC36915}"/>
              </a:ext>
            </a:extLst>
          </p:cNvPr>
          <p:cNvSpPr txBox="1"/>
          <p:nvPr/>
        </p:nvSpPr>
        <p:spPr>
          <a:xfrm>
            <a:off x="54006" y="5059634"/>
            <a:ext cx="5275853" cy="1200329"/>
          </a:xfrm>
          <a:prstGeom prst="wedgeRectCallout">
            <a:avLst>
              <a:gd name="adj1" fmla="val 58149"/>
              <a:gd name="adj2" fmla="val -3509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І задати для нього прозорий фон за допомогою відповідного прапорця.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29FBD22-615E-4B5A-A1A2-7132F7C61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50" y="3351595"/>
            <a:ext cx="4414373" cy="1517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518393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8016" y="162512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Растровий графічний редактор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006" y="1196764"/>
            <a:ext cx="9037607" cy="83099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Тобі вже доводилося працювати з різними растровими графічними редакторами, зокрема: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212A31F0-1955-4BC8-AD1C-00BF39349186}"/>
              </a:ext>
            </a:extLst>
          </p:cNvPr>
          <p:cNvSpPr/>
          <p:nvPr/>
        </p:nvSpPr>
        <p:spPr>
          <a:xfrm>
            <a:off x="58161" y="2284577"/>
            <a:ext cx="2165296" cy="176867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i="1" kern="0" dirty="0" err="1">
                <a:solidFill>
                  <a:schemeClr val="bg1"/>
                </a:solidFill>
              </a:rPr>
              <a:t>TuxPaint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B30893B8-B51F-447B-BCAB-D8C6D1ACFFA3}"/>
              </a:ext>
            </a:extLst>
          </p:cNvPr>
          <p:cNvSpPr/>
          <p:nvPr/>
        </p:nvSpPr>
        <p:spPr>
          <a:xfrm>
            <a:off x="2348008" y="2284577"/>
            <a:ext cx="2165296" cy="176867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 err="1">
                <a:solidFill>
                  <a:schemeClr val="bg1"/>
                </a:solidFill>
              </a:rPr>
              <a:t>Paint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C92B876D-84B7-4BC0-B5BA-8DBAEBBDE9DB}"/>
              </a:ext>
            </a:extLst>
          </p:cNvPr>
          <p:cNvSpPr/>
          <p:nvPr/>
        </p:nvSpPr>
        <p:spPr>
          <a:xfrm>
            <a:off x="4637855" y="2284577"/>
            <a:ext cx="2165296" cy="176867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онлайновими фото-редакторами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0F93C268-5689-4430-9B8A-129A75C328A4}"/>
              </a:ext>
            </a:extLst>
          </p:cNvPr>
          <p:cNvSpPr/>
          <p:nvPr/>
        </p:nvSpPr>
        <p:spPr>
          <a:xfrm>
            <a:off x="6926317" y="2286495"/>
            <a:ext cx="2165296" cy="176867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сервісами для створення колажів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pic>
        <p:nvPicPr>
          <p:cNvPr id="2050" name="Picture 2" descr="Пов’язане зображення">
            <a:extLst>
              <a:ext uri="{FF2B5EF4-FFF2-40B4-BE49-F238E27FC236}">
                <a16:creationId xmlns:a16="http://schemas.microsoft.com/office/drawing/2014/main" xmlns="" id="{C5F73DF4-9A1E-4F6F-B669-01B1CDE46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" y="4608907"/>
            <a:ext cx="1939088" cy="18542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Результат пошуку зображень за запитом &quot;paint&quot;">
            <a:extLst>
              <a:ext uri="{FF2B5EF4-FFF2-40B4-BE49-F238E27FC236}">
                <a16:creationId xmlns:a16="http://schemas.microsoft.com/office/drawing/2014/main" xmlns="" id="{03A83B2E-05D7-428E-AD5E-D2792C7C0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24" y="4653136"/>
            <a:ext cx="1886062" cy="20485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Результат пошуку зображень за запитом &quot;fotor.com icon&quot;">
            <a:extLst>
              <a:ext uri="{FF2B5EF4-FFF2-40B4-BE49-F238E27FC236}">
                <a16:creationId xmlns:a16="http://schemas.microsoft.com/office/drawing/2014/main" xmlns="" id="{F8FF5123-0DC1-4BFC-AB82-1B73BB7DEA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" r="-189"/>
          <a:stretch/>
        </p:blipFill>
        <p:spPr bwMode="auto">
          <a:xfrm>
            <a:off x="4637855" y="4732749"/>
            <a:ext cx="4453758" cy="14485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188467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8016" y="162512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Як створити зображення</a:t>
            </a:r>
            <a:br>
              <a:rPr lang="uk-UA" dirty="0"/>
            </a:br>
            <a:r>
              <a:rPr lang="uk-UA" dirty="0"/>
              <a:t>з прозорим фоном?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006" y="1196764"/>
            <a:ext cx="3315359" cy="280076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200" b="1" i="1" kern="0" dirty="0">
                <a:solidFill>
                  <a:schemeClr val="bg1"/>
                </a:solidFill>
              </a:rPr>
              <a:t>Щоб відрізнити прозорий фон від білого, прозорий фон зображають у вигляді «</a:t>
            </a:r>
            <a:r>
              <a:rPr lang="uk-UA" sz="2200" b="1" i="1" kern="0" dirty="0" err="1">
                <a:solidFill>
                  <a:schemeClr val="bg1"/>
                </a:solidFill>
              </a:rPr>
              <a:t>шахматки</a:t>
            </a:r>
            <a:r>
              <a:rPr lang="uk-UA" sz="2200" b="1" i="1" kern="0" dirty="0">
                <a:solidFill>
                  <a:schemeClr val="bg1"/>
                </a:solidFill>
              </a:rPr>
              <a:t>» з білих та сірих квадратиків.</a:t>
            </a:r>
            <a:endParaRPr lang="uk-UA" sz="2200" b="1" i="1" kern="0" dirty="0">
              <a:solidFill>
                <a:srgbClr val="FFFFFF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7377F22-8662-45F3-95D5-F35A36C24C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407"/>
          <a:stretch/>
        </p:blipFill>
        <p:spPr>
          <a:xfrm>
            <a:off x="3506780" y="1909986"/>
            <a:ext cx="2680329" cy="457255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9AB6888-AAB5-47E9-9BA1-545CA122DE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066"/>
          <a:stretch/>
        </p:blipFill>
        <p:spPr>
          <a:xfrm>
            <a:off x="6312880" y="1909986"/>
            <a:ext cx="2755847" cy="45725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50ACD88-30BE-49BD-81EF-21F2A607B8B4}"/>
              </a:ext>
            </a:extLst>
          </p:cNvPr>
          <p:cNvSpPr txBox="1"/>
          <p:nvPr/>
        </p:nvSpPr>
        <p:spPr>
          <a:xfrm>
            <a:off x="54005" y="4725144"/>
            <a:ext cx="3315359" cy="193899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До створеного </a:t>
            </a:r>
            <a:r>
              <a:rPr lang="uk-UA" sz="2400" b="1" i="1" kern="0" dirty="0" err="1">
                <a:solidFill>
                  <a:schemeClr val="bg1"/>
                </a:solidFill>
              </a:rPr>
              <a:t>файла</a:t>
            </a:r>
            <a:r>
              <a:rPr lang="uk-UA" sz="2400" b="1" i="1" kern="0" dirty="0">
                <a:solidFill>
                  <a:schemeClr val="bg1"/>
                </a:solidFill>
              </a:rPr>
              <a:t> слід вставити зображення з буфера обміну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D12DC22-A9AB-4961-9611-D0904FF7EF35}"/>
              </a:ext>
            </a:extLst>
          </p:cNvPr>
          <p:cNvSpPr txBox="1"/>
          <p:nvPr/>
        </p:nvSpPr>
        <p:spPr>
          <a:xfrm>
            <a:off x="3506781" y="1196763"/>
            <a:ext cx="2680329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Білий фон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F256F07-2D46-4338-A795-2FB8C9BC0839}"/>
              </a:ext>
            </a:extLst>
          </p:cNvPr>
          <p:cNvSpPr txBox="1"/>
          <p:nvPr/>
        </p:nvSpPr>
        <p:spPr>
          <a:xfrm>
            <a:off x="6312880" y="1200830"/>
            <a:ext cx="2680329" cy="46166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Прозорий фон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45140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28662" y="357166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Як створити зображення</a:t>
            </a:r>
            <a:br>
              <a:rPr lang="uk-UA" dirty="0"/>
            </a:br>
            <a:r>
              <a:rPr lang="uk-UA" dirty="0"/>
              <a:t>з прозорим фоном?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007" y="1196763"/>
            <a:ext cx="5924381" cy="2677656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Тобі вже відомо, що не всі графічні формати підтримують прозорий фон. Тому для того, щоб після збереження у файлі отримати прозорий фон, зображення слід зберегти у форматі </a:t>
            </a:r>
            <a:r>
              <a:rPr lang="en-US" sz="2400" b="1" i="1" kern="0" dirty="0" err="1">
                <a:solidFill>
                  <a:srgbClr val="FFFF00"/>
                </a:solidFill>
              </a:rPr>
              <a:t>png</a:t>
            </a:r>
            <a:r>
              <a:rPr lang="en-US" sz="2400" b="1" i="1" kern="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6" name="Picture 4" descr="document, extension, file icon">
            <a:extLst>
              <a:ext uri="{FF2B5EF4-FFF2-40B4-BE49-F238E27FC236}">
                <a16:creationId xmlns:a16="http://schemas.microsoft.com/office/drawing/2014/main" xmlns="" id="{757CBB23-1530-46CA-8CD8-CC482DB6B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956" y="1815468"/>
            <a:ext cx="3013044" cy="4608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Пов’язане зображення">
            <a:extLst>
              <a:ext uri="{FF2B5EF4-FFF2-40B4-BE49-F238E27FC236}">
                <a16:creationId xmlns:a16="http://schemas.microsoft.com/office/drawing/2014/main" xmlns="" id="{8EDDCB59-1D5A-4361-9E1E-F28131C62F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884" r="25471" b="33768"/>
          <a:stretch/>
        </p:blipFill>
        <p:spPr bwMode="auto">
          <a:xfrm>
            <a:off x="317227" y="4362163"/>
            <a:ext cx="5397937" cy="20684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106483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85984" y="2000240"/>
            <a:ext cx="4860032" cy="25922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1" i="1" u="none" strike="noStrike" kern="1200" cap="none" spc="0" normalizeH="0" baseline="0" noProof="0" dirty="0" smtClean="0">
                <a:ln/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Дякую </a:t>
            </a:r>
            <a:br>
              <a:rPr kumimoji="0" lang="uk-UA" sz="4800" b="1" i="1" u="none" strike="noStrike" kern="1200" cap="none" spc="0" normalizeH="0" baseline="0" noProof="0" dirty="0" smtClean="0">
                <a:ln/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4800" b="1" i="1" u="none" strike="noStrike" kern="1200" cap="none" spc="0" normalizeH="0" baseline="0" noProof="0" dirty="0" smtClean="0">
                <a:ln/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 увагу!!!</a:t>
            </a:r>
            <a:endParaRPr kumimoji="0" lang="en-US" sz="4800" b="1" i="1" u="none" strike="noStrike" kern="1200" cap="none" spc="0" normalizeH="0" baseline="0" noProof="0" dirty="0">
              <a:ln/>
              <a:solidFill>
                <a:schemeClr val="tx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8016" y="162512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Растровий графічний редактор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006" y="1196763"/>
            <a:ext cx="9037607" cy="193899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Професійні растрові графічні редактори, наприклад </a:t>
            </a:r>
            <a:r>
              <a:rPr lang="en-US" sz="2400" b="1" i="1" kern="0" dirty="0">
                <a:solidFill>
                  <a:srgbClr val="FFFF00"/>
                </a:solidFill>
              </a:rPr>
              <a:t>Adobe Photoshop</a:t>
            </a:r>
            <a:r>
              <a:rPr lang="en-US" sz="2400" b="1" i="1" kern="0" dirty="0">
                <a:solidFill>
                  <a:schemeClr val="bg1"/>
                </a:solidFill>
              </a:rPr>
              <a:t>, </a:t>
            </a:r>
            <a:r>
              <a:rPr lang="uk-UA" sz="2400" b="1" i="1" kern="0" dirty="0">
                <a:solidFill>
                  <a:schemeClr val="bg1"/>
                </a:solidFill>
              </a:rPr>
              <a:t>у порівнянні з векторними редакторами містять додаткові засоби для опрацювання готових зображень і фотографій. </a:t>
            </a:r>
            <a:endParaRPr lang="en-US" sz="2400" b="1" i="1" kern="0" dirty="0">
              <a:solidFill>
                <a:schemeClr val="bg1"/>
              </a:solidFill>
            </a:endParaRPr>
          </a:p>
        </p:txBody>
      </p:sp>
      <p:pic>
        <p:nvPicPr>
          <p:cNvPr id="3076" name="Picture 4" descr="Результат пошуку зображень за запитом &quot;Adobe Photoshop&quot;">
            <a:extLst>
              <a:ext uri="{FF2B5EF4-FFF2-40B4-BE49-F238E27FC236}">
                <a16:creationId xmlns:a16="http://schemas.microsoft.com/office/drawing/2014/main" xmlns="" id="{B2DBBE32-7A1D-4F26-993E-4584E43DB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306" y="3429000"/>
            <a:ext cx="2669900" cy="32467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Результат пошуку зображень за запитом &quot;Photoshop&quot;">
            <a:extLst>
              <a:ext uri="{FF2B5EF4-FFF2-40B4-BE49-F238E27FC236}">
                <a16:creationId xmlns:a16="http://schemas.microsoft.com/office/drawing/2014/main" xmlns="" id="{4CA14DC3-C9E4-4A03-BB32-177B8D2CF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3" y="3349360"/>
            <a:ext cx="3866943" cy="33264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572033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8016" y="162512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Графічний редактор</a:t>
            </a:r>
            <a:br>
              <a:rPr lang="uk-UA" dirty="0"/>
            </a:br>
            <a:r>
              <a:rPr lang="en-US" dirty="0"/>
              <a:t>Online Photo </a:t>
            </a:r>
            <a:r>
              <a:rPr lang="en-US" dirty="0" smtClean="0"/>
              <a:t>Editor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54006" y="1196764"/>
            <a:ext cx="5104403" cy="193899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Одним з растрових графічних редакторів для створення та опрацювання зображень є </a:t>
            </a:r>
            <a:r>
              <a:rPr lang="en-US" sz="2400" b="1" i="1" kern="0" dirty="0">
                <a:solidFill>
                  <a:srgbClr val="FFFF00"/>
                </a:solidFill>
              </a:rPr>
              <a:t>Online Photo Editor</a:t>
            </a:r>
            <a:r>
              <a:rPr lang="en-US" sz="2400" b="1" i="1" kern="0" dirty="0">
                <a:solidFill>
                  <a:schemeClr val="bg1"/>
                </a:solidFill>
              </a:rPr>
              <a:t>. 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DD679B-37B1-4314-965E-7C69E5FC9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885" y="1741709"/>
            <a:ext cx="3866115" cy="38986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602A113-A237-4A67-94A4-A9BFA258FE76}"/>
              </a:ext>
            </a:extLst>
          </p:cNvPr>
          <p:cNvSpPr txBox="1"/>
          <p:nvPr/>
        </p:nvSpPr>
        <p:spPr>
          <a:xfrm>
            <a:off x="54006" y="3691032"/>
            <a:ext cx="3983838" cy="156966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Для роботи з ним у браузері слід відкрити веб-сторінку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184BC7B-B08B-456A-9026-DF031F75E924}"/>
              </a:ext>
            </a:extLst>
          </p:cNvPr>
          <p:cNvSpPr txBox="1"/>
          <p:nvPr/>
        </p:nvSpPr>
        <p:spPr>
          <a:xfrm>
            <a:off x="54006" y="5328010"/>
            <a:ext cx="5104403" cy="83099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i="1" kern="0" dirty="0">
                <a:solidFill>
                  <a:schemeClr val="bg1"/>
                </a:solidFill>
              </a:rPr>
              <a:t>pixlr.com/editor</a:t>
            </a:r>
            <a:endParaRPr lang="uk-UA" sz="4800" b="1" i="1" kern="0" dirty="0">
              <a:solidFill>
                <a:srgbClr val="FFFFFF"/>
              </a:solidFill>
            </a:endParaRPr>
          </a:p>
        </p:txBody>
      </p:sp>
      <p:pic>
        <p:nvPicPr>
          <p:cNvPr id="14" name="Picture 2" descr="Результат пошуку зображень за запитом &quot;Online Photo Editor icon&quot;">
            <a:extLst>
              <a:ext uri="{FF2B5EF4-FFF2-40B4-BE49-F238E27FC236}">
                <a16:creationId xmlns:a16="http://schemas.microsoft.com/office/drawing/2014/main" xmlns="" id="{22A0DA18-3609-410C-8E14-ED1B1C6DD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000" y1="7667" x2="97667" y2="14667"/>
                        <a14:foregroundMark x1="17667" y1="85000" x2="92333" y2="88667"/>
                        <a14:foregroundMark x1="4667" y1="65000" x2="17333" y2="99000"/>
                        <a14:foregroundMark x1="7000" y1="11000" x2="58667" y2="21333"/>
                        <a14:foregroundMark x1="70000" y1="3000" x2="92333" y2="10667"/>
                        <a14:foregroundMark x1="97000" y1="70667" x2="81667" y2="99667"/>
                        <a14:foregroundMark x1="25333" y1="93667" x2="69667" y2="93000"/>
                        <a14:foregroundMark x1="13333" y1="2667" x2="65000" y2="4000"/>
                        <a14:foregroundMark x1="4000" y1="12667" x2="5667" y2="30667"/>
                        <a14:foregroundMark x1="94333" y1="18333" x2="97333" y2="40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933" y="4062924"/>
            <a:ext cx="1053476" cy="1197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112604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8016" y="162512"/>
            <a:ext cx="7726432" cy="532820"/>
          </a:xfrm>
        </p:spPr>
        <p:txBody>
          <a:bodyPr>
            <a:noAutofit/>
          </a:bodyPr>
          <a:lstStyle/>
          <a:p>
            <a:r>
              <a:rPr lang="uk-UA" dirty="0"/>
              <a:t>Вікно графічного редактора</a:t>
            </a:r>
            <a:br>
              <a:rPr lang="uk-UA" dirty="0"/>
            </a:br>
            <a:r>
              <a:rPr lang="en-US" dirty="0"/>
              <a:t>Online Photo Editor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FCFEB13-7D58-4F5F-8182-BFBBFFA691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24"/>
          <a:stretch/>
        </p:blipFill>
        <p:spPr>
          <a:xfrm>
            <a:off x="807826" y="1227281"/>
            <a:ext cx="7529967" cy="5282853"/>
          </a:xfrm>
          <a:prstGeom prst="rect">
            <a:avLst/>
          </a:prstGeom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D430C506-C38B-4AD5-8DE7-65CB2EAD1212}"/>
              </a:ext>
            </a:extLst>
          </p:cNvPr>
          <p:cNvSpPr/>
          <p:nvPr/>
        </p:nvSpPr>
        <p:spPr>
          <a:xfrm>
            <a:off x="807826" y="1227281"/>
            <a:ext cx="4564518" cy="176207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8505C1-D84A-402C-9562-3CADE3BC127F}"/>
              </a:ext>
            </a:extLst>
          </p:cNvPr>
          <p:cNvSpPr txBox="1"/>
          <p:nvPr/>
        </p:nvSpPr>
        <p:spPr>
          <a:xfrm>
            <a:off x="4719036" y="1528396"/>
            <a:ext cx="1306616" cy="400110"/>
          </a:xfrm>
          <a:prstGeom prst="wedgeRectCallout">
            <a:avLst>
              <a:gd name="adj1" fmla="val -91677"/>
              <a:gd name="adj2" fmla="val -8774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</a:rPr>
              <a:t>Меню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7754B05C-FD15-4062-990D-B9DB0A102821}"/>
              </a:ext>
            </a:extLst>
          </p:cNvPr>
          <p:cNvSpPr/>
          <p:nvPr/>
        </p:nvSpPr>
        <p:spPr>
          <a:xfrm>
            <a:off x="807825" y="1426448"/>
            <a:ext cx="3318405" cy="278154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7ABDFD8-6B97-4004-A4C6-5D5F65078B2A}"/>
              </a:ext>
            </a:extLst>
          </p:cNvPr>
          <p:cNvSpPr txBox="1"/>
          <p:nvPr/>
        </p:nvSpPr>
        <p:spPr>
          <a:xfrm>
            <a:off x="1700353" y="1990060"/>
            <a:ext cx="2872457" cy="1323439"/>
          </a:xfrm>
          <a:prstGeom prst="wedgeRectCallout">
            <a:avLst>
              <a:gd name="adj1" fmla="val -49896"/>
              <a:gd name="adj2" fmla="val -72546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</a:rPr>
              <a:t>Список додаткових параметрів виділеного інструмента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xmlns="" id="{36FF12BA-324F-4A33-A8D1-484DE2381310}"/>
              </a:ext>
            </a:extLst>
          </p:cNvPr>
          <p:cNvSpPr/>
          <p:nvPr/>
        </p:nvSpPr>
        <p:spPr>
          <a:xfrm>
            <a:off x="807826" y="1805083"/>
            <a:ext cx="601047" cy="458577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F44D8A1-508D-4886-8CEC-D81507C0D6F7}"/>
              </a:ext>
            </a:extLst>
          </p:cNvPr>
          <p:cNvSpPr txBox="1"/>
          <p:nvPr/>
        </p:nvSpPr>
        <p:spPr>
          <a:xfrm>
            <a:off x="1530456" y="5352115"/>
            <a:ext cx="2043037" cy="400110"/>
          </a:xfrm>
          <a:prstGeom prst="wedgeRectCallout">
            <a:avLst>
              <a:gd name="adj1" fmla="val -61437"/>
              <a:gd name="adj2" fmla="val -169426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</a:rPr>
              <a:t>Інструменти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5FFDAEA-2003-4136-A313-530ED7E3FDA8}"/>
              </a:ext>
            </a:extLst>
          </p:cNvPr>
          <p:cNvSpPr txBox="1"/>
          <p:nvPr/>
        </p:nvSpPr>
        <p:spPr>
          <a:xfrm>
            <a:off x="1700352" y="3872739"/>
            <a:ext cx="1873142" cy="707886"/>
          </a:xfrm>
          <a:prstGeom prst="wedgeRectCallout">
            <a:avLst>
              <a:gd name="adj1" fmla="val 71482"/>
              <a:gd name="adj2" fmla="val 48255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</a:rPr>
              <a:t>Робоча область</a:t>
            </a: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xmlns="" id="{F6E6BA56-91C6-41A9-AB90-449FFDDDF9BC}"/>
              </a:ext>
            </a:extLst>
          </p:cNvPr>
          <p:cNvSpPr/>
          <p:nvPr/>
        </p:nvSpPr>
        <p:spPr>
          <a:xfrm>
            <a:off x="6700838" y="1759227"/>
            <a:ext cx="1521308" cy="145111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10BEAC6-1EA3-4F2D-BE66-DED4F96F6D02}"/>
              </a:ext>
            </a:extLst>
          </p:cNvPr>
          <p:cNvSpPr txBox="1"/>
          <p:nvPr/>
        </p:nvSpPr>
        <p:spPr>
          <a:xfrm>
            <a:off x="4860032" y="2114969"/>
            <a:ext cx="1713362" cy="400110"/>
          </a:xfrm>
          <a:prstGeom prst="wedgeRectCallout">
            <a:avLst>
              <a:gd name="adj1" fmla="val 73471"/>
              <a:gd name="adj2" fmla="val -2518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</a:rPr>
              <a:t>Навігатор</a:t>
            </a: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xmlns="" id="{F3A1FD25-F265-4997-8471-87E083D3457C}"/>
              </a:ext>
            </a:extLst>
          </p:cNvPr>
          <p:cNvSpPr/>
          <p:nvPr/>
        </p:nvSpPr>
        <p:spPr>
          <a:xfrm>
            <a:off x="6700838" y="3205769"/>
            <a:ext cx="1521308" cy="145111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EFAFBB9-4275-4078-B3A9-D8282C670AB7}"/>
              </a:ext>
            </a:extLst>
          </p:cNvPr>
          <p:cNvSpPr txBox="1"/>
          <p:nvPr/>
        </p:nvSpPr>
        <p:spPr>
          <a:xfrm>
            <a:off x="5106228" y="3561511"/>
            <a:ext cx="1467166" cy="400110"/>
          </a:xfrm>
          <a:prstGeom prst="wedgeRectCallout">
            <a:avLst>
              <a:gd name="adj1" fmla="val 73471"/>
              <a:gd name="adj2" fmla="val -2518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</a:rPr>
              <a:t>Шари</a:t>
            </a: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BD3236E8-D59E-4F38-995F-E1EC0663B0DB}"/>
              </a:ext>
            </a:extLst>
          </p:cNvPr>
          <p:cNvSpPr/>
          <p:nvPr/>
        </p:nvSpPr>
        <p:spPr>
          <a:xfrm>
            <a:off x="6700838" y="4663870"/>
            <a:ext cx="1521308" cy="145111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1219432-C9B5-4A3A-95EA-7A136DC0A145}"/>
              </a:ext>
            </a:extLst>
          </p:cNvPr>
          <p:cNvSpPr txBox="1"/>
          <p:nvPr/>
        </p:nvSpPr>
        <p:spPr>
          <a:xfrm>
            <a:off x="5106228" y="5019612"/>
            <a:ext cx="1467166" cy="707886"/>
          </a:xfrm>
          <a:prstGeom prst="wedgeRectCallout">
            <a:avLst>
              <a:gd name="adj1" fmla="val 73471"/>
              <a:gd name="adj2" fmla="val -2518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</a:rPr>
              <a:t>Історія подій</a:t>
            </a:r>
          </a:p>
        </p:txBody>
      </p:sp>
    </p:spTree>
    <p:extLst>
      <p:ext uri="{BB962C8B-B14F-4D97-AF65-F5344CB8AC3E}">
        <p14:creationId xmlns="" xmlns:p14="http://schemas.microsoft.com/office/powerpoint/2010/main" val="3957271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8016" y="162512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Графічний редактор</a:t>
            </a:r>
            <a:br>
              <a:rPr lang="uk-UA" dirty="0"/>
            </a:br>
            <a:r>
              <a:rPr lang="en-US" dirty="0"/>
              <a:t>Online Photo </a:t>
            </a:r>
            <a:r>
              <a:rPr lang="en-US" dirty="0" smtClean="0"/>
              <a:t>Editor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54006" y="1196764"/>
            <a:ext cx="9037607" cy="156966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00"/>
                </a:solidFill>
              </a:rPr>
              <a:t>Панель інструментів </a:t>
            </a:r>
            <a:r>
              <a:rPr lang="uk-UA" sz="2400" b="1" i="1" kern="0" dirty="0">
                <a:solidFill>
                  <a:schemeClr val="bg1"/>
                </a:solidFill>
              </a:rPr>
              <a:t>цього графічного редактора містить деякі інструменти, які тобі вже доводилося використовувати в інших графічних редакторах:</a:t>
            </a:r>
          </a:p>
        </p:txBody>
      </p:sp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xmlns="" id="{FFB26EEB-D073-4955-8F71-94E71D7FA855}"/>
              </a:ext>
            </a:extLst>
          </p:cNvPr>
          <p:cNvGrpSpPr/>
          <p:nvPr/>
        </p:nvGrpSpPr>
        <p:grpSpPr>
          <a:xfrm>
            <a:off x="3262920" y="2752625"/>
            <a:ext cx="2448633" cy="3945025"/>
            <a:chOff x="4464656" y="2683393"/>
            <a:chExt cx="3264844" cy="4096269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508CC7B9-8372-401F-9C2B-1E4C67FA2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64657" y="2683393"/>
              <a:ext cx="3264843" cy="254547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14" name="Групувати 13">
              <a:extLst>
                <a:ext uri="{FF2B5EF4-FFF2-40B4-BE49-F238E27FC236}">
                  <a16:creationId xmlns:a16="http://schemas.microsoft.com/office/drawing/2014/main" xmlns="" id="{1B38E42A-D56F-48CA-95C8-585F7C9B18B9}"/>
                </a:ext>
              </a:extLst>
            </p:cNvPr>
            <p:cNvGrpSpPr/>
            <p:nvPr/>
          </p:nvGrpSpPr>
          <p:grpSpPr>
            <a:xfrm>
              <a:off x="4464656" y="5228863"/>
              <a:ext cx="3264843" cy="1550799"/>
              <a:chOff x="5132983" y="5588912"/>
              <a:chExt cx="952500" cy="452437"/>
            </a:xfrm>
          </p:grpSpPr>
          <p:pic>
            <p:nvPicPr>
              <p:cNvPr id="12" name="Рисунок 11">
                <a:extLst>
                  <a:ext uri="{FF2B5EF4-FFF2-40B4-BE49-F238E27FC236}">
                    <a16:creationId xmlns:a16="http://schemas.microsoft.com/office/drawing/2014/main" xmlns="" id="{8D7D7B47-A280-4E6B-9110-3393B6B677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50000"/>
              <a:stretch/>
            </p:blipFill>
            <p:spPr>
              <a:xfrm>
                <a:off x="5132983" y="5588912"/>
                <a:ext cx="476250" cy="45243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xmlns="" id="{15867E82-A486-4177-B7E4-8E1B00D1D0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0000"/>
              <a:stretch/>
            </p:blipFill>
            <p:spPr>
              <a:xfrm>
                <a:off x="5609233" y="5588912"/>
                <a:ext cx="476250" cy="45243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DEEA78E-1E8B-4CB2-BC1E-3CB049D7BB2D}"/>
              </a:ext>
            </a:extLst>
          </p:cNvPr>
          <p:cNvSpPr txBox="1"/>
          <p:nvPr/>
        </p:nvSpPr>
        <p:spPr>
          <a:xfrm>
            <a:off x="54006" y="2773699"/>
            <a:ext cx="3196090" cy="1569660"/>
          </a:xfrm>
          <a:prstGeom prst="wedgeRectCallout">
            <a:avLst>
              <a:gd name="adj1" fmla="val 71480"/>
              <a:gd name="adj2" fmla="val 52359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00"/>
                </a:solidFill>
              </a:rPr>
              <a:t>Виділити</a:t>
            </a:r>
            <a:r>
              <a:rPr lang="uk-UA" sz="2400" b="1" i="1" kern="0" dirty="0">
                <a:solidFill>
                  <a:srgbClr val="FFFFFF"/>
                </a:solidFill>
              </a:rPr>
              <a:t> для виділення прямокутної області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1C49B0C-9F19-4536-A8B1-D6B8824B1EC4}"/>
              </a:ext>
            </a:extLst>
          </p:cNvPr>
          <p:cNvSpPr txBox="1"/>
          <p:nvPr/>
        </p:nvSpPr>
        <p:spPr>
          <a:xfrm>
            <a:off x="5895523" y="2763587"/>
            <a:ext cx="3196090" cy="1200329"/>
          </a:xfrm>
          <a:prstGeom prst="wedgeRectCallout">
            <a:avLst>
              <a:gd name="adj1" fmla="val -70559"/>
              <a:gd name="adj2" fmla="val 80785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 err="1">
                <a:solidFill>
                  <a:srgbClr val="FFFF00"/>
                </a:solidFill>
              </a:rPr>
              <a:t>Лассо</a:t>
            </a:r>
            <a:r>
              <a:rPr lang="uk-UA" sz="2400" b="1" i="1" kern="0" dirty="0">
                <a:solidFill>
                  <a:srgbClr val="FFFFFF"/>
                </a:solidFill>
              </a:rPr>
              <a:t> для виділення довільної області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BFEAE75-6980-4165-96E0-19E70F6341EF}"/>
              </a:ext>
            </a:extLst>
          </p:cNvPr>
          <p:cNvSpPr txBox="1"/>
          <p:nvPr/>
        </p:nvSpPr>
        <p:spPr>
          <a:xfrm>
            <a:off x="54006" y="4900674"/>
            <a:ext cx="3196090" cy="1200329"/>
          </a:xfrm>
          <a:prstGeom prst="wedgeRectCallout">
            <a:avLst>
              <a:gd name="adj1" fmla="val 66816"/>
              <a:gd name="adj2" fmla="val 19786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00"/>
                </a:solidFill>
              </a:rPr>
              <a:t>Текст</a:t>
            </a:r>
            <a:r>
              <a:rPr lang="uk-UA" sz="2400" b="1" i="1" kern="0" dirty="0">
                <a:solidFill>
                  <a:srgbClr val="FFFFFF"/>
                </a:solidFill>
              </a:rPr>
              <a:t> для додавання текстових написів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F65E34C-5CF7-4F67-9E0D-086B653D2DD0}"/>
              </a:ext>
            </a:extLst>
          </p:cNvPr>
          <p:cNvSpPr txBox="1"/>
          <p:nvPr/>
        </p:nvSpPr>
        <p:spPr>
          <a:xfrm>
            <a:off x="5895522" y="4900674"/>
            <a:ext cx="3196090" cy="830997"/>
          </a:xfrm>
          <a:prstGeom prst="wedgeRectCallout">
            <a:avLst>
              <a:gd name="adj1" fmla="val -70092"/>
              <a:gd name="adj2" fmla="val 58839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00"/>
                </a:solidFill>
              </a:rPr>
              <a:t>Масштаб</a:t>
            </a:r>
            <a:r>
              <a:rPr lang="uk-UA" sz="2400" b="1" i="1" kern="0" dirty="0">
                <a:solidFill>
                  <a:srgbClr val="FFFFFF"/>
                </a:solidFill>
              </a:rPr>
              <a:t> для масштабування</a:t>
            </a:r>
          </a:p>
        </p:txBody>
      </p:sp>
    </p:spTree>
    <p:extLst>
      <p:ext uri="{BB962C8B-B14F-4D97-AF65-F5344CB8AC3E}">
        <p14:creationId xmlns="" xmlns:p14="http://schemas.microsoft.com/office/powerpoint/2010/main" val="38734824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8016" y="162512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Графічний редактор</a:t>
            </a:r>
            <a:br>
              <a:rPr lang="uk-UA" dirty="0"/>
            </a:br>
            <a:r>
              <a:rPr lang="en-US" dirty="0"/>
              <a:t>Online Photo </a:t>
            </a:r>
            <a:r>
              <a:rPr lang="en-US" dirty="0" smtClean="0"/>
              <a:t>Editor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54006" y="1196763"/>
            <a:ext cx="9037607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Інструменти графічного редактора </a:t>
            </a:r>
            <a:r>
              <a:rPr lang="en-US" sz="2400" b="1" i="1" kern="0" dirty="0">
                <a:solidFill>
                  <a:srgbClr val="FFFF00"/>
                </a:solidFill>
              </a:rPr>
              <a:t>Online Photo Editor</a:t>
            </a:r>
            <a:r>
              <a:rPr lang="uk-UA" sz="2400" b="1" i="1" kern="0" dirty="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656E9E3-42D5-4838-9BE1-3565371D5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097" y="2564904"/>
            <a:ext cx="1895424" cy="407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D2D6E1D-1B3F-4FA6-A361-17942F03419C}"/>
              </a:ext>
            </a:extLst>
          </p:cNvPr>
          <p:cNvSpPr txBox="1"/>
          <p:nvPr/>
        </p:nvSpPr>
        <p:spPr>
          <a:xfrm>
            <a:off x="1347896" y="2423344"/>
            <a:ext cx="2072308" cy="584775"/>
          </a:xfrm>
          <a:prstGeom prst="wedgeRectCallout">
            <a:avLst>
              <a:gd name="adj1" fmla="val 74557"/>
              <a:gd name="adj2" fmla="val 3536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Олівець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ED52112-EA6A-4A36-A995-675EDD265C08}"/>
              </a:ext>
            </a:extLst>
          </p:cNvPr>
          <p:cNvSpPr txBox="1"/>
          <p:nvPr/>
        </p:nvSpPr>
        <p:spPr>
          <a:xfrm>
            <a:off x="1288587" y="3559672"/>
            <a:ext cx="2072308" cy="584775"/>
          </a:xfrm>
          <a:prstGeom prst="wedgeRectCallout">
            <a:avLst>
              <a:gd name="adj1" fmla="val 74557"/>
              <a:gd name="adj2" fmla="val 3536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Стерти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3B3697D-1F46-4271-8211-676473CA69A1}"/>
              </a:ext>
            </a:extLst>
          </p:cNvPr>
          <p:cNvSpPr txBox="1"/>
          <p:nvPr/>
        </p:nvSpPr>
        <p:spPr>
          <a:xfrm>
            <a:off x="760344" y="4495944"/>
            <a:ext cx="2631383" cy="584775"/>
          </a:xfrm>
          <a:prstGeom prst="wedgeRectCallout">
            <a:avLst>
              <a:gd name="adj1" fmla="val 74557"/>
              <a:gd name="adj2" fmla="val 3536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Градієнт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5A0338D-AC99-4B59-A17F-A0DB563105E9}"/>
              </a:ext>
            </a:extLst>
          </p:cNvPr>
          <p:cNvSpPr txBox="1"/>
          <p:nvPr/>
        </p:nvSpPr>
        <p:spPr>
          <a:xfrm>
            <a:off x="760344" y="5386050"/>
            <a:ext cx="2631383" cy="1077218"/>
          </a:xfrm>
          <a:prstGeom prst="wedgeRectCallout">
            <a:avLst>
              <a:gd name="adj1" fmla="val 69639"/>
              <a:gd name="adj2" fmla="val 30264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Зміна кольору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3412E8E-D02F-4FCC-BB92-B89F8BA7984D}"/>
              </a:ext>
            </a:extLst>
          </p:cNvPr>
          <p:cNvSpPr txBox="1"/>
          <p:nvPr/>
        </p:nvSpPr>
        <p:spPr>
          <a:xfrm>
            <a:off x="5652120" y="2562548"/>
            <a:ext cx="2072308" cy="584775"/>
          </a:xfrm>
          <a:prstGeom prst="wedgeRectCallout">
            <a:avLst>
              <a:gd name="adj1" fmla="val -78321"/>
              <a:gd name="adj2" fmla="val 43861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Пензель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6E6AA0A-11FD-4C71-BCD9-3F02E625AD52}"/>
              </a:ext>
            </a:extLst>
          </p:cNvPr>
          <p:cNvSpPr txBox="1"/>
          <p:nvPr/>
        </p:nvSpPr>
        <p:spPr>
          <a:xfrm>
            <a:off x="5753891" y="3559671"/>
            <a:ext cx="2878244" cy="584775"/>
          </a:xfrm>
          <a:prstGeom prst="wedgeRectCallout">
            <a:avLst>
              <a:gd name="adj1" fmla="val -73285"/>
              <a:gd name="adj2" fmla="val 40462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Заливання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ED9713A-E1D2-4D49-9C66-D197743C0C1A}"/>
              </a:ext>
            </a:extLst>
          </p:cNvPr>
          <p:cNvSpPr txBox="1"/>
          <p:nvPr/>
        </p:nvSpPr>
        <p:spPr>
          <a:xfrm>
            <a:off x="5753890" y="4627338"/>
            <a:ext cx="2072308" cy="584775"/>
          </a:xfrm>
          <a:prstGeom prst="wedgeRectCallout">
            <a:avLst>
              <a:gd name="adj1" fmla="val -75083"/>
              <a:gd name="adj2" fmla="val 54059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Штамп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6D301F3-BAC1-4205-ADA3-9E33C79F65A9}"/>
              </a:ext>
            </a:extLst>
          </p:cNvPr>
          <p:cNvSpPr txBox="1"/>
          <p:nvPr/>
        </p:nvSpPr>
        <p:spPr>
          <a:xfrm>
            <a:off x="5753890" y="5381887"/>
            <a:ext cx="2878245" cy="1077218"/>
          </a:xfrm>
          <a:prstGeom prst="wedgeRectCallout">
            <a:avLst>
              <a:gd name="adj1" fmla="val -65815"/>
              <a:gd name="adj2" fmla="val -615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Малювання фігурами</a:t>
            </a:r>
          </a:p>
        </p:txBody>
      </p:sp>
    </p:spTree>
    <p:extLst>
      <p:ext uri="{BB962C8B-B14F-4D97-AF65-F5344CB8AC3E}">
        <p14:creationId xmlns="" xmlns:p14="http://schemas.microsoft.com/office/powerpoint/2010/main" val="37903072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8016" y="162512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Графічний редактор</a:t>
            </a:r>
            <a:br>
              <a:rPr lang="uk-UA" dirty="0"/>
            </a:br>
            <a:r>
              <a:rPr lang="en-US" dirty="0"/>
              <a:t>Online Photo </a:t>
            </a:r>
            <a:r>
              <a:rPr lang="en-US" dirty="0" smtClean="0"/>
              <a:t>Editor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54006" y="1196763"/>
            <a:ext cx="9037607" cy="40011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chemeClr val="bg1"/>
                </a:solidFill>
              </a:rPr>
              <a:t>Група інструментів призначена для зміни зображення.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D1896B4-262B-4F1A-A0AE-13D726585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854" y="1801824"/>
            <a:ext cx="1521911" cy="4777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A5DE788-6E70-4B20-9E38-51E1BD05ACE1}"/>
              </a:ext>
            </a:extLst>
          </p:cNvPr>
          <p:cNvSpPr txBox="1"/>
          <p:nvPr/>
        </p:nvSpPr>
        <p:spPr>
          <a:xfrm>
            <a:off x="1431233" y="1838569"/>
            <a:ext cx="2206488" cy="523220"/>
          </a:xfrm>
          <a:prstGeom prst="wedgeRectCallout">
            <a:avLst>
              <a:gd name="adj1" fmla="val 74557"/>
              <a:gd name="adj2" fmla="val 3536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Розмити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8ED56AE-B1BF-4402-8081-10E9A3B67F1F}"/>
              </a:ext>
            </a:extLst>
          </p:cNvPr>
          <p:cNvSpPr txBox="1"/>
          <p:nvPr/>
        </p:nvSpPr>
        <p:spPr>
          <a:xfrm>
            <a:off x="1431233" y="2624348"/>
            <a:ext cx="2206488" cy="523220"/>
          </a:xfrm>
          <a:prstGeom prst="wedgeRectCallout">
            <a:avLst>
              <a:gd name="adj1" fmla="val 74557"/>
              <a:gd name="adj2" fmla="val 3536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Розтерти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628AB79-C2B1-4A89-9B33-B951C41DC46A}"/>
              </a:ext>
            </a:extLst>
          </p:cNvPr>
          <p:cNvSpPr txBox="1"/>
          <p:nvPr/>
        </p:nvSpPr>
        <p:spPr>
          <a:xfrm>
            <a:off x="54007" y="3399015"/>
            <a:ext cx="3583715" cy="954107"/>
          </a:xfrm>
          <a:prstGeom prst="wedgeRectCallout">
            <a:avLst>
              <a:gd name="adj1" fmla="val 61661"/>
              <a:gd name="adj2" fmla="val 1967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Чарівний інструмент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7F69E1E-3EA7-48EC-A5E5-12E451DB7BF7}"/>
              </a:ext>
            </a:extLst>
          </p:cNvPr>
          <p:cNvSpPr txBox="1"/>
          <p:nvPr/>
        </p:nvSpPr>
        <p:spPr>
          <a:xfrm>
            <a:off x="54007" y="4603284"/>
            <a:ext cx="3583715" cy="954107"/>
          </a:xfrm>
          <a:prstGeom prst="wedgeRectCallout">
            <a:avLst>
              <a:gd name="adj1" fmla="val 60829"/>
              <a:gd name="adj2" fmla="val 768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Прибрати червоні очі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F965D7-A337-41CA-B6C5-1F0ABD9D2CF2}"/>
              </a:ext>
            </a:extLst>
          </p:cNvPr>
          <p:cNvSpPr txBox="1"/>
          <p:nvPr/>
        </p:nvSpPr>
        <p:spPr>
          <a:xfrm>
            <a:off x="1187624" y="5807554"/>
            <a:ext cx="2450097" cy="523220"/>
          </a:xfrm>
          <a:prstGeom prst="wedgeRectCallout">
            <a:avLst>
              <a:gd name="adj1" fmla="val 70165"/>
              <a:gd name="adj2" fmla="val -1052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Випуклість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672F486-CF6C-408E-8FE7-D2D0DEA9196F}"/>
              </a:ext>
            </a:extLst>
          </p:cNvPr>
          <p:cNvSpPr txBox="1"/>
          <p:nvPr/>
        </p:nvSpPr>
        <p:spPr>
          <a:xfrm>
            <a:off x="5507897" y="1838568"/>
            <a:ext cx="2206488" cy="523220"/>
          </a:xfrm>
          <a:prstGeom prst="wedgeRectCallout">
            <a:avLst>
              <a:gd name="adj1" fmla="val -72740"/>
              <a:gd name="adj2" fmla="val 986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Різкість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B97FC7F-4410-4424-8036-F15797DBC410}"/>
              </a:ext>
            </a:extLst>
          </p:cNvPr>
          <p:cNvSpPr txBox="1"/>
          <p:nvPr/>
        </p:nvSpPr>
        <p:spPr>
          <a:xfrm>
            <a:off x="5507897" y="2786628"/>
            <a:ext cx="2206488" cy="523220"/>
          </a:xfrm>
          <a:prstGeom prst="wedgeRectCallout">
            <a:avLst>
              <a:gd name="adj1" fmla="val -72740"/>
              <a:gd name="adj2" fmla="val 986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Губка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234F388-B298-4E24-897E-603AE4C16BDE}"/>
              </a:ext>
            </a:extLst>
          </p:cNvPr>
          <p:cNvSpPr txBox="1"/>
          <p:nvPr/>
        </p:nvSpPr>
        <p:spPr>
          <a:xfrm>
            <a:off x="5507897" y="3734688"/>
            <a:ext cx="2206488" cy="523220"/>
          </a:xfrm>
          <a:prstGeom prst="wedgeRectCallout">
            <a:avLst>
              <a:gd name="adj1" fmla="val -67672"/>
              <a:gd name="adj2" fmla="val 18366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err="1">
                <a:solidFill>
                  <a:srgbClr val="FFFFFF"/>
                </a:solidFill>
              </a:rPr>
              <a:t>Царапання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D4508D0-685B-4709-B7F3-A6555ABC04C5}"/>
              </a:ext>
            </a:extLst>
          </p:cNvPr>
          <p:cNvSpPr txBox="1"/>
          <p:nvPr/>
        </p:nvSpPr>
        <p:spPr>
          <a:xfrm>
            <a:off x="5507897" y="4771121"/>
            <a:ext cx="2206488" cy="523220"/>
          </a:xfrm>
          <a:prstGeom prst="wedgeRectCallout">
            <a:avLst>
              <a:gd name="adj1" fmla="val -63956"/>
              <a:gd name="adj2" fmla="val 3366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Нагрів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65F8D8E-D2E5-4B91-A6DD-D60BA4748BA3}"/>
              </a:ext>
            </a:extLst>
          </p:cNvPr>
          <p:cNvSpPr txBox="1"/>
          <p:nvPr/>
        </p:nvSpPr>
        <p:spPr>
          <a:xfrm>
            <a:off x="5507896" y="5807554"/>
            <a:ext cx="2520487" cy="523220"/>
          </a:xfrm>
          <a:prstGeom prst="wedgeRectCallout">
            <a:avLst>
              <a:gd name="adj1" fmla="val -67334"/>
              <a:gd name="adj2" fmla="val 1369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err="1">
                <a:solidFill>
                  <a:srgbClr val="FFFFFF"/>
                </a:solidFill>
              </a:rPr>
              <a:t>Вогнутість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3471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8016" y="162512"/>
            <a:ext cx="6790466" cy="532820"/>
          </a:xfrm>
        </p:spPr>
        <p:txBody>
          <a:bodyPr>
            <a:noAutofit/>
          </a:bodyPr>
          <a:lstStyle/>
          <a:p>
            <a:r>
              <a:rPr lang="uk-UA" dirty="0"/>
              <a:t>Графічний редактор</a:t>
            </a:r>
            <a:br>
              <a:rPr lang="uk-UA" dirty="0"/>
            </a:br>
            <a:r>
              <a:rPr lang="en-US" dirty="0"/>
              <a:t>Online Photo </a:t>
            </a:r>
            <a:r>
              <a:rPr lang="en-US" dirty="0" smtClean="0"/>
              <a:t>Editor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54006" y="1196763"/>
            <a:ext cx="9037607" cy="52322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За замовчуванням встановлено: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D9B23D5-6FF9-48E2-9130-39AEADE90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1996" y="4249579"/>
            <a:ext cx="1159617" cy="2188714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D11EE4BA-6BEE-4E4C-AB8B-AE6F6C395DBD}"/>
              </a:ext>
            </a:extLst>
          </p:cNvPr>
          <p:cNvSpPr/>
          <p:nvPr/>
        </p:nvSpPr>
        <p:spPr>
          <a:xfrm>
            <a:off x="54005" y="1841204"/>
            <a:ext cx="4479249" cy="85230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колір фону малюнка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CBF6EFB0-BA04-4761-BCAC-C554E31AD308}"/>
              </a:ext>
            </a:extLst>
          </p:cNvPr>
          <p:cNvSpPr/>
          <p:nvPr/>
        </p:nvSpPr>
        <p:spPr>
          <a:xfrm>
            <a:off x="4612364" y="1841204"/>
            <a:ext cx="4479249" cy="85230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колір малювання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B0D0F377-9CC4-4B40-9C18-72EE3E22D31E}"/>
              </a:ext>
            </a:extLst>
          </p:cNvPr>
          <p:cNvSpPr/>
          <p:nvPr/>
        </p:nvSpPr>
        <p:spPr>
          <a:xfrm>
            <a:off x="54005" y="2825212"/>
            <a:ext cx="4479249" cy="12926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i="1" kern="0" dirty="0">
                <a:solidFill>
                  <a:schemeClr val="tx1"/>
                </a:solidFill>
              </a:rPr>
              <a:t>білий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4B705F04-1C05-4F54-BA71-53431221B04D}"/>
              </a:ext>
            </a:extLst>
          </p:cNvPr>
          <p:cNvSpPr/>
          <p:nvPr/>
        </p:nvSpPr>
        <p:spPr>
          <a:xfrm>
            <a:off x="4612364" y="2825212"/>
            <a:ext cx="4479249" cy="129266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i="1" kern="0" dirty="0">
                <a:solidFill>
                  <a:schemeClr val="bg1"/>
                </a:solidFill>
              </a:rPr>
              <a:t>чорний</a:t>
            </a:r>
            <a:endParaRPr lang="uk-UA" sz="3600" b="1" i="1" kern="0" dirty="0">
              <a:solidFill>
                <a:srgbClr val="FFFF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4AA8A56-EC3C-4146-9A70-1288223E05A6}"/>
              </a:ext>
            </a:extLst>
          </p:cNvPr>
          <p:cNvSpPr txBox="1"/>
          <p:nvPr/>
        </p:nvSpPr>
        <p:spPr>
          <a:xfrm>
            <a:off x="54004" y="4249580"/>
            <a:ext cx="7720880" cy="95410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Колір можна змінити за допомогою інструмента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27614DF-623F-4443-9312-86D295911305}"/>
              </a:ext>
            </a:extLst>
          </p:cNvPr>
          <p:cNvSpPr txBox="1"/>
          <p:nvPr/>
        </p:nvSpPr>
        <p:spPr>
          <a:xfrm>
            <a:off x="54004" y="5335394"/>
            <a:ext cx="7720880" cy="95410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Та за потреби додати до палітри додаткові кольори.</a:t>
            </a:r>
          </a:p>
        </p:txBody>
      </p:sp>
    </p:spTree>
    <p:extLst>
      <p:ext uri="{BB962C8B-B14F-4D97-AF65-F5344CB8AC3E}">
        <p14:creationId xmlns="" xmlns:p14="http://schemas.microsoft.com/office/powerpoint/2010/main" val="20132192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5">
  <a:themeElements>
    <a:clrScheme name="Другая 30">
      <a:dk1>
        <a:srgbClr val="00843C"/>
      </a:dk1>
      <a:lt1>
        <a:srgbClr val="FFFFFF"/>
      </a:lt1>
      <a:dk2>
        <a:srgbClr val="B2B2B2"/>
      </a:dk2>
      <a:lt2>
        <a:srgbClr val="B2B2B2"/>
      </a:lt2>
      <a:accent1>
        <a:srgbClr val="35C9C2"/>
      </a:accent1>
      <a:accent2>
        <a:srgbClr val="398AC7"/>
      </a:accent2>
      <a:accent3>
        <a:srgbClr val="091B2D"/>
      </a:accent3>
      <a:accent4>
        <a:srgbClr val="4D6900"/>
      </a:accent4>
      <a:accent5>
        <a:srgbClr val="7030A0"/>
      </a:accent5>
      <a:accent6>
        <a:srgbClr val="00B050"/>
      </a:accent6>
      <a:hlink>
        <a:srgbClr val="8BBC00"/>
      </a:hlink>
      <a:folHlink>
        <a:srgbClr val="6D50CA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2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 anchor="ctr"/>
      <a:lstStyle>
        <a:defPPr>
          <a:defRPr/>
        </a:defPPr>
      </a:lstStyle>
    </a:spDef>
  </a:objectDefaults>
  <a:extraClrSchemeLst>
    <a:extraClrScheme>
      <a:clrScheme name="sample 1">
        <a:dk1>
          <a:srgbClr val="000000"/>
        </a:dk1>
        <a:lt1>
          <a:srgbClr val="FFFFFF"/>
        </a:lt1>
        <a:dk2>
          <a:srgbClr val="1640B6"/>
        </a:dk2>
        <a:lt2>
          <a:srgbClr val="B2B2B2"/>
        </a:lt2>
        <a:accent1>
          <a:srgbClr val="48BDEC"/>
        </a:accent1>
        <a:accent2>
          <a:srgbClr val="E68402"/>
        </a:accent2>
        <a:accent3>
          <a:srgbClr val="FFFFFF"/>
        </a:accent3>
        <a:accent4>
          <a:srgbClr val="000000"/>
        </a:accent4>
        <a:accent5>
          <a:srgbClr val="B1DBF4"/>
        </a:accent5>
        <a:accent6>
          <a:srgbClr val="D07702"/>
        </a:accent6>
        <a:hlink>
          <a:srgbClr val="339966"/>
        </a:hlink>
        <a:folHlink>
          <a:srgbClr val="7E88E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9426B"/>
        </a:dk1>
        <a:lt1>
          <a:srgbClr val="FFFFFF"/>
        </a:lt1>
        <a:dk2>
          <a:srgbClr val="008080"/>
        </a:dk2>
        <a:lt2>
          <a:srgbClr val="B2B2B2"/>
        </a:lt2>
        <a:accent1>
          <a:srgbClr val="35C9C2"/>
        </a:accent1>
        <a:accent2>
          <a:srgbClr val="398AC7"/>
        </a:accent2>
        <a:accent3>
          <a:srgbClr val="FFFFFF"/>
        </a:accent3>
        <a:accent4>
          <a:srgbClr val="14375A"/>
        </a:accent4>
        <a:accent5>
          <a:srgbClr val="AEE1DD"/>
        </a:accent5>
        <a:accent6>
          <a:srgbClr val="337DB4"/>
        </a:accent6>
        <a:hlink>
          <a:srgbClr val="8BBC00"/>
        </a:hlink>
        <a:folHlink>
          <a:srgbClr val="6D50C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25095D"/>
        </a:dk1>
        <a:lt1>
          <a:srgbClr val="FFFFFF"/>
        </a:lt1>
        <a:dk2>
          <a:srgbClr val="235752"/>
        </a:dk2>
        <a:lt2>
          <a:srgbClr val="B2B2B2"/>
        </a:lt2>
        <a:accent1>
          <a:srgbClr val="DAAF34"/>
        </a:accent1>
        <a:accent2>
          <a:srgbClr val="6F9A3C"/>
        </a:accent2>
        <a:accent3>
          <a:srgbClr val="FFFFFF"/>
        </a:accent3>
        <a:accent4>
          <a:srgbClr val="1E064E"/>
        </a:accent4>
        <a:accent5>
          <a:srgbClr val="EAD4AE"/>
        </a:accent5>
        <a:accent6>
          <a:srgbClr val="648B35"/>
        </a:accent6>
        <a:hlink>
          <a:srgbClr val="8DAED9"/>
        </a:hlink>
        <a:folHlink>
          <a:srgbClr val="A8CB7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</Template>
  <TotalTime>1668</TotalTime>
  <Words>766</Words>
  <Application>Microsoft Office PowerPoint</Application>
  <PresentationFormat>Экран (4:3)</PresentationFormat>
  <Paragraphs>105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5</vt:lpstr>
      <vt:lpstr>Растровий графічний редактор</vt:lpstr>
      <vt:lpstr>Растровий графічний редактор</vt:lpstr>
      <vt:lpstr>Растровий графічний редактор</vt:lpstr>
      <vt:lpstr>Графічний редактор Online Photo Editor</vt:lpstr>
      <vt:lpstr>Вікно графічного редактора Online Photo Editor</vt:lpstr>
      <vt:lpstr>Графічний редактор Online Photo Editor</vt:lpstr>
      <vt:lpstr>Графічний редактор Online Photo Editor</vt:lpstr>
      <vt:lpstr>Графічний редактор Online Photo Editor</vt:lpstr>
      <vt:lpstr>Графічний редактор Online Photo Editor</vt:lpstr>
      <vt:lpstr>Графічний редактор Online Photo Editor</vt:lpstr>
      <vt:lpstr>Які засоби для виділення фрагмента зображення містить графічний редактор Online Photo Editor</vt:lpstr>
      <vt:lpstr>Засоби для виділення фрагмента зображення містить графічний редактор Online Photo Editor</vt:lpstr>
      <vt:lpstr>Засоби для виділення фрагмента зображення містить графічний редактор Online Photo Editor</vt:lpstr>
      <vt:lpstr>Засоби для виділення фрагмента зображення містить графічний редактор Online Photo Editor</vt:lpstr>
      <vt:lpstr>Засоби для виділення фрагмента зображення містить графічний редактор Online Photo Editor</vt:lpstr>
      <vt:lpstr>Як створити зображення з прозорим фоном?</vt:lpstr>
      <vt:lpstr>Як створити зображення з прозорим фоном?</vt:lpstr>
      <vt:lpstr>Як створити зображення з прозорим фоном?</vt:lpstr>
      <vt:lpstr>Як створити зображення з прозорим фоном?</vt:lpstr>
      <vt:lpstr>Як створити зображення з прозорим фоном?</vt:lpstr>
      <vt:lpstr>Як створити зображення з прозорим фоном?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вчитель</dc:creator>
  <cp:lastModifiedBy>Виктория</cp:lastModifiedBy>
  <cp:revision>101</cp:revision>
  <dcterms:created xsi:type="dcterms:W3CDTF">2013-09-01T18:00:33Z</dcterms:created>
  <dcterms:modified xsi:type="dcterms:W3CDTF">2021-08-11T10:47:42Z</dcterms:modified>
</cp:coreProperties>
</file>