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0000"/>
    <a:srgbClr val="58749F"/>
    <a:srgbClr val="FF97FF"/>
    <a:srgbClr val="990099"/>
    <a:srgbClr val="CC3300"/>
    <a:srgbClr val="339933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5" autoAdjust="0"/>
    <p:restoredTop sz="94129" autoAdjust="0"/>
  </p:normalViewPr>
  <p:slideViewPr>
    <p:cSldViewPr>
      <p:cViewPr>
        <p:scale>
          <a:sx n="75" d="100"/>
          <a:sy n="75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8185-9435-425E-A286-43B59E2CEA43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500B-F087-4253-B8BC-CD1C603A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995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11.08.2021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CC0623-0354-41A5-B9DC-9679DC5F7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33900" cy="6741368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0">
                <a:srgbClr val="58749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900" y="188640"/>
            <a:ext cx="4381500" cy="2520280"/>
          </a:xfrm>
          <a:noFill/>
        </p:spPr>
        <p:txBody>
          <a:bodyPr/>
          <a:lstStyle>
            <a:lvl1pPr algn="ctr">
              <a:defRPr sz="4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831610"/>
            <a:ext cx="5699686" cy="9912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4BBFAD-9901-4853-849C-B4C95AD21D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88" y="2420888"/>
            <a:ext cx="4873546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en-US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37568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50056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© </a:t>
            </a:r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07504" y="836712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81908" y="70212"/>
            <a:ext cx="739140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279808" y="4794323"/>
              <a:ext cx="442279" cy="615553"/>
              <a:chOff x="5442227" y="3282173"/>
              <a:chExt cx="1865656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442227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7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sz="2800" dirty="0" smtClean="0"/>
              <a:t>Растровий графічний редактор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009" y="1321604"/>
            <a:ext cx="8838472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chemeClr val="bg1"/>
                </a:solidFill>
              </a:rPr>
              <a:t>     </a:t>
            </a:r>
            <a:r>
              <a:rPr lang="uk-UA" sz="2800" b="1" i="1" kern="0" dirty="0" smtClean="0">
                <a:solidFill>
                  <a:schemeClr val="bg1"/>
                </a:solidFill>
                <a:latin typeface="Verdana" pitchFamily="34" charset="0"/>
              </a:rPr>
              <a:t>Пригадай:</a:t>
            </a:r>
            <a:endParaRPr lang="uk-UA" sz="2800" b="1" i="1" kern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16" y="4345940"/>
            <a:ext cx="883046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 pitchFamily="34" charset="0"/>
              </a:rPr>
              <a:t>   Ти дізнаєшся</a:t>
            </a:r>
            <a:r>
              <a:rPr lang="uk-UA" sz="2800" b="1" i="1" kern="0" dirty="0">
                <a:solidFill>
                  <a:srgbClr val="FFFFFF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54008" y="5099402"/>
            <a:ext cx="8838473" cy="14979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500" i="1" kern="0" dirty="0">
                <a:solidFill>
                  <a:schemeClr val="bg1"/>
                </a:solidFill>
                <a:latin typeface="Verdana" pitchFamily="34" charset="0"/>
              </a:rPr>
              <a:t>я</a:t>
            </a:r>
            <a:r>
              <a:rPr lang="uk-UA" sz="2500" i="1" kern="0" dirty="0" smtClean="0">
                <a:solidFill>
                  <a:schemeClr val="bg1"/>
                </a:solidFill>
                <a:latin typeface="Verdana" pitchFamily="34" charset="0"/>
              </a:rPr>
              <a:t>кі засоби для виділення фрагмента зображення містить графічний редактор </a:t>
            </a:r>
            <a:r>
              <a:rPr lang="en-US" sz="2500" i="1" kern="0" dirty="0" smtClean="0">
                <a:solidFill>
                  <a:schemeClr val="bg1"/>
                </a:solidFill>
                <a:latin typeface="Verdana" pitchFamily="34" charset="0"/>
              </a:rPr>
              <a:t>Online Photo Editor</a:t>
            </a:r>
            <a:r>
              <a:rPr lang="uk-UA" sz="2500" i="1" kern="0" dirty="0" smtClean="0">
                <a:solidFill>
                  <a:schemeClr val="bg1"/>
                </a:solidFill>
                <a:latin typeface="Verdana" pitchFamily="34" charset="0"/>
              </a:rPr>
              <a:t>;</a:t>
            </a:r>
            <a:endParaRPr lang="uk-UA" sz="2500" i="1" kern="0" dirty="0">
              <a:solidFill>
                <a:schemeClr val="bg1"/>
              </a:solidFill>
              <a:latin typeface="Verdana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500" i="1" kern="0" dirty="0">
                <a:solidFill>
                  <a:schemeClr val="bg1"/>
                </a:solidFill>
                <a:latin typeface="Verdana" pitchFamily="34" charset="0"/>
              </a:rPr>
              <a:t>як </a:t>
            </a:r>
            <a:r>
              <a:rPr lang="uk-UA" sz="2500" i="1" kern="0" dirty="0" smtClean="0">
                <a:solidFill>
                  <a:schemeClr val="bg1"/>
                </a:solidFill>
                <a:latin typeface="Verdana" pitchFamily="34" charset="0"/>
              </a:rPr>
              <a:t>створити зображення з прозорим фоном</a:t>
            </a:r>
            <a:endParaRPr lang="en-US" sz="2500" i="1" kern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4008" y="2040053"/>
            <a:ext cx="8838473" cy="203702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800" i="1" kern="0" dirty="0">
                <a:solidFill>
                  <a:schemeClr val="bg1"/>
                </a:solidFill>
                <a:latin typeface="Verdana" pitchFamily="34" charset="0"/>
              </a:rPr>
              <a:t>я</a:t>
            </a:r>
            <a:r>
              <a:rPr lang="uk-UA" sz="2800" i="1" kern="0" dirty="0" smtClean="0">
                <a:solidFill>
                  <a:schemeClr val="bg1"/>
                </a:solidFill>
                <a:latin typeface="Verdana" pitchFamily="34" charset="0"/>
              </a:rPr>
              <a:t>кі растрові графічні редактори тобі доводилося використовувати;</a:t>
            </a:r>
            <a:endParaRPr lang="uk-UA" sz="2800" i="1" kern="0" dirty="0">
              <a:solidFill>
                <a:schemeClr val="bg1"/>
              </a:solidFill>
              <a:latin typeface="Verdana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800" i="1" kern="0" dirty="0">
                <a:solidFill>
                  <a:schemeClr val="bg1"/>
                </a:solidFill>
                <a:latin typeface="Verdana" pitchFamily="34" charset="0"/>
              </a:rPr>
              <a:t>як </a:t>
            </a:r>
            <a:r>
              <a:rPr lang="uk-UA" sz="2800" i="1" kern="0" dirty="0" smtClean="0">
                <a:solidFill>
                  <a:schemeClr val="bg1"/>
                </a:solidFill>
                <a:latin typeface="Verdana" pitchFamily="34" charset="0"/>
              </a:rPr>
              <a:t>виділяти фрагмент  зображення в графічному редакторі </a:t>
            </a:r>
            <a:r>
              <a:rPr lang="en-US" sz="2800" i="1" kern="0" dirty="0" smtClean="0">
                <a:solidFill>
                  <a:schemeClr val="bg1"/>
                </a:solidFill>
                <a:latin typeface="Verdana" pitchFamily="34" charset="0"/>
              </a:rPr>
              <a:t>Paint</a:t>
            </a:r>
            <a:endParaRPr lang="en-US" sz="2800" i="1" kern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130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</a:t>
            </a:r>
            <a:br>
              <a:rPr lang="uk-UA" dirty="0"/>
            </a:br>
            <a:r>
              <a:rPr lang="en-US" dirty="0"/>
              <a:t>Online Photo </a:t>
            </a:r>
            <a:r>
              <a:rPr lang="en-US" dirty="0" smtClean="0"/>
              <a:t>Editor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11263B-FA3C-4CFA-BD51-3D83A6A3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69" y="1222164"/>
            <a:ext cx="5140808" cy="501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8E28E2-0C4B-467A-A3D0-08B139B81CC5}"/>
              </a:ext>
            </a:extLst>
          </p:cNvPr>
          <p:cNvSpPr txBox="1"/>
          <p:nvPr/>
        </p:nvSpPr>
        <p:spPr>
          <a:xfrm>
            <a:off x="54006" y="3516899"/>
            <a:ext cx="3762620" cy="26776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Й потім в обраному способі вказують на потрібний колір, завершуючи вибір натисненням кнопки </a:t>
            </a:r>
            <a:r>
              <a:rPr lang="uk-UA" sz="2400" b="1" i="1" kern="0" dirty="0">
                <a:solidFill>
                  <a:srgbClr val="FFFF00"/>
                </a:solidFill>
              </a:rPr>
              <a:t>ОК</a:t>
            </a:r>
            <a:r>
              <a:rPr lang="uk-UA" sz="24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55B6080-3B2C-493C-B60C-736AADDDAD74}"/>
              </a:ext>
            </a:extLst>
          </p:cNvPr>
          <p:cNvSpPr/>
          <p:nvPr/>
        </p:nvSpPr>
        <p:spPr>
          <a:xfrm>
            <a:off x="3969079" y="1394460"/>
            <a:ext cx="2717471" cy="4267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4007" y="1196764"/>
            <a:ext cx="3762620" cy="2246769"/>
          </a:xfrm>
          <a:prstGeom prst="wedgeRectCallout">
            <a:avLst>
              <a:gd name="adj1" fmla="val 56036"/>
              <a:gd name="adj2" fmla="val -2862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вікні вибору кольорів у верхній панелі обирають спосіб кодування кольору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0FBF7F60-4A87-41A4-8E04-A52371E78F23}"/>
              </a:ext>
            </a:extLst>
          </p:cNvPr>
          <p:cNvSpPr/>
          <p:nvPr/>
        </p:nvSpPr>
        <p:spPr>
          <a:xfrm>
            <a:off x="8216265" y="5798803"/>
            <a:ext cx="838200" cy="3957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49347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sz="2400" dirty="0"/>
              <a:t>Які засоби для виділення фрагмента зображення містить графічний редактор </a:t>
            </a:r>
            <a:r>
              <a:rPr lang="en-US" sz="2400" dirty="0"/>
              <a:t>Online Photo </a:t>
            </a:r>
            <a:r>
              <a:rPr lang="en-US" sz="2400" dirty="0" smtClean="0"/>
              <a:t>Editor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Проте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Online Photo Editor </a:t>
            </a:r>
            <a:r>
              <a:rPr lang="uk-UA" sz="2800" b="1" i="1" kern="0" dirty="0">
                <a:solidFill>
                  <a:schemeClr val="bg1"/>
                </a:solidFill>
              </a:rPr>
              <a:t>має і додаткові інструменти,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DDF81C-5853-4C78-AA53-CB59E65D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92" y="2256010"/>
            <a:ext cx="2448633" cy="429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B5E56C-B21F-4BD9-B232-F320C8721CD9}"/>
              </a:ext>
            </a:extLst>
          </p:cNvPr>
          <p:cNvSpPr txBox="1"/>
          <p:nvPr/>
        </p:nvSpPr>
        <p:spPr>
          <a:xfrm>
            <a:off x="54006" y="2683393"/>
            <a:ext cx="3196090" cy="3970318"/>
          </a:xfrm>
          <a:prstGeom prst="wedgeRectCallout">
            <a:avLst>
              <a:gd name="adj1" fmla="val 67748"/>
              <a:gd name="adj2" fmla="val -398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Обрізання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використовують для кадрування зображення, коли потрібно обрізати частину зображення.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D0122F-86C3-4262-8B38-F37DB7183F13}"/>
              </a:ext>
            </a:extLst>
          </p:cNvPr>
          <p:cNvSpPr txBox="1"/>
          <p:nvPr/>
        </p:nvSpPr>
        <p:spPr>
          <a:xfrm>
            <a:off x="5895523" y="2673281"/>
            <a:ext cx="3196090" cy="523220"/>
          </a:xfrm>
          <a:prstGeom prst="wedgeRectCallout">
            <a:avLst>
              <a:gd name="adj1" fmla="val -68227"/>
              <a:gd name="adj2" fmla="val 365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Перетягування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B8F7E5-8A94-41DB-9FDA-1195AD93D5EF}"/>
              </a:ext>
            </a:extLst>
          </p:cNvPr>
          <p:cNvSpPr txBox="1"/>
          <p:nvPr/>
        </p:nvSpPr>
        <p:spPr>
          <a:xfrm>
            <a:off x="5895523" y="4770612"/>
            <a:ext cx="3196090" cy="523220"/>
          </a:xfrm>
          <a:prstGeom prst="wedgeRectCallout">
            <a:avLst>
              <a:gd name="adj1" fmla="val -109042"/>
              <a:gd name="adj2" fmla="val 14556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Чарівна паличка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233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85728"/>
            <a:ext cx="6790466" cy="532820"/>
          </a:xfrm>
        </p:spPr>
        <p:txBody>
          <a:bodyPr>
            <a:noAutofit/>
          </a:bodyPr>
          <a:lstStyle/>
          <a:p>
            <a:r>
              <a:rPr lang="uk-UA" sz="2400" dirty="0" smtClean="0"/>
              <a:t>З</a:t>
            </a:r>
            <a:r>
              <a:rPr lang="uk-UA" sz="2400" dirty="0" smtClean="0"/>
              <a:t>асоби </a:t>
            </a:r>
            <a:r>
              <a:rPr lang="uk-UA" sz="2400" dirty="0"/>
              <a:t>для виділення фрагмента зображення містить графічний редактор </a:t>
            </a:r>
            <a:r>
              <a:rPr lang="en-US" sz="2400" dirty="0"/>
              <a:t>Online Photo </a:t>
            </a:r>
            <a:r>
              <a:rPr lang="en-US" sz="2400" dirty="0" smtClean="0"/>
              <a:t>Editor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110799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Для цього виділяють фрагмент зображення, який має залишитися, після цього в кутах навколо виділеного. </a:t>
            </a:r>
            <a:endParaRPr lang="uk-UA" sz="22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C36CD5-6D17-44BE-B34B-97F92DCD1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10" y="2261691"/>
            <a:ext cx="5207903" cy="4136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D8EA2B-52A8-4180-B990-8F74D3EDAB36}"/>
              </a:ext>
            </a:extLst>
          </p:cNvPr>
          <p:cNvSpPr txBox="1"/>
          <p:nvPr/>
        </p:nvSpPr>
        <p:spPr>
          <a:xfrm>
            <a:off x="54006" y="2420888"/>
            <a:ext cx="3702986" cy="41549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фрагмента з'являються блакитні маркери, за допомогою яких можна коригувати виділення, а також відображається сітка, що поділяє виділений фрагмент на три частини по вертикалі та горизонталі</a:t>
            </a:r>
            <a:endParaRPr lang="uk-UA" sz="2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346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357166"/>
            <a:ext cx="6790466" cy="532820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Засоби для </a:t>
            </a:r>
            <a:r>
              <a:rPr lang="uk-UA" sz="2400" dirty="0"/>
              <a:t>виділення фрагмента зображення містить графічний редактор </a:t>
            </a:r>
            <a:r>
              <a:rPr lang="en-US" sz="2400" dirty="0"/>
              <a:t>Online Photo </a:t>
            </a:r>
            <a:r>
              <a:rPr lang="en-US" sz="2400" dirty="0" smtClean="0"/>
              <a:t>Editor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Ця сітка допомагає правильно скомпонувати зображення за правилом третин — одним з найважливіших правил побудови композиції в малюванні, фотографії та дизайні. 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27E26-617F-4EF7-9704-4705E34AA77F}"/>
              </a:ext>
            </a:extLst>
          </p:cNvPr>
          <p:cNvSpPr txBox="1"/>
          <p:nvPr/>
        </p:nvSpPr>
        <p:spPr>
          <a:xfrm>
            <a:off x="54006" y="3134894"/>
            <a:ext cx="5723114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Після налаштування виділення слід натиснути клавішу </a:t>
            </a:r>
            <a:r>
              <a:rPr lang="en-US" sz="2400" b="1" i="1" kern="0" dirty="0">
                <a:solidFill>
                  <a:srgbClr val="FFFF00"/>
                </a:solidFill>
              </a:rPr>
              <a:t>Enter</a:t>
            </a:r>
            <a:r>
              <a:rPr lang="en-US" sz="2400" b="1" i="1" kern="0" dirty="0">
                <a:solidFill>
                  <a:schemeClr val="bg1"/>
                </a:solidFill>
              </a:rPr>
              <a:t>, </a:t>
            </a:r>
            <a:r>
              <a:rPr lang="uk-UA" sz="2400" b="1" i="1" kern="0" dirty="0">
                <a:solidFill>
                  <a:schemeClr val="bg1"/>
                </a:solidFill>
              </a:rPr>
              <a:t>і всі частини зображення, що перебувають за межами виділеного фрагмента, будуть обрізані.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 descr="Результат пошуку зображень за запитом &quot;key Enter icon&quot;">
            <a:extLst>
              <a:ext uri="{FF2B5EF4-FFF2-40B4-BE49-F238E27FC236}">
                <a16:creationId xmlns:a16="http://schemas.microsoft.com/office/drawing/2014/main" xmlns="" id="{4C64CD32-0F0B-4112-ADCB-A6E43F0E2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87" y="3134894"/>
            <a:ext cx="2620880" cy="2814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6671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428604"/>
            <a:ext cx="6790466" cy="532820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Засоби для </a:t>
            </a:r>
            <a:r>
              <a:rPr lang="uk-UA" sz="2400" dirty="0"/>
              <a:t>виділення фрагмента зображення містить графічний редактор </a:t>
            </a:r>
            <a:r>
              <a:rPr lang="en-US" sz="2400" dirty="0"/>
              <a:t>Online Photo </a:t>
            </a:r>
            <a:r>
              <a:rPr lang="en-US" sz="2400" dirty="0" smtClean="0"/>
              <a:t>Editor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643050"/>
            <a:ext cx="4232244" cy="41549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Інструмент </a:t>
            </a:r>
            <a:r>
              <a:rPr lang="uk-UA" sz="2400" b="1" i="1" kern="0" dirty="0">
                <a:solidFill>
                  <a:srgbClr val="FFFF00"/>
                </a:solidFill>
              </a:rPr>
              <a:t>Перетягування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використовують лише в тому разі, якщо на зображенні виділений деякий фрагмент. Тоді за допомогою цього інструмента виділений фрагмент можна перемістити в інше місце зображення.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8194" name="Picture 2" descr="and, drag, drop, move icon">
            <a:extLst>
              <a:ext uri="{FF2B5EF4-FFF2-40B4-BE49-F238E27FC236}">
                <a16:creationId xmlns:a16="http://schemas.microsoft.com/office/drawing/2014/main" xmlns="" id="{52CCC407-6DE0-42B0-9A72-730D387F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20" y="1916832"/>
            <a:ext cx="3657600" cy="4032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1048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357166"/>
            <a:ext cx="6790466" cy="532820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Засоби </a:t>
            </a:r>
            <a:r>
              <a:rPr lang="uk-UA" sz="2400" dirty="0"/>
              <a:t>для виділення фрагмента зображення містить графічний редактор </a:t>
            </a:r>
            <a:r>
              <a:rPr lang="en-US" sz="2400" dirty="0"/>
              <a:t>Online Photo </a:t>
            </a:r>
            <a:r>
              <a:rPr lang="en-US" sz="2400" dirty="0" smtClean="0"/>
              <a:t>Editor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 виділення  фрагментів зображення корисним є інструмент </a:t>
            </a:r>
            <a:r>
              <a:rPr lang="uk-UA" sz="2400" b="1" i="1" kern="0" dirty="0">
                <a:solidFill>
                  <a:srgbClr val="FFFF00"/>
                </a:solidFill>
              </a:rPr>
              <a:t>Чарівна паличка</a:t>
            </a:r>
            <a:r>
              <a:rPr lang="uk-UA" sz="2400" b="1" i="1" kern="0" dirty="0">
                <a:solidFill>
                  <a:schemeClr val="bg1"/>
                </a:solidFill>
              </a:rPr>
              <a:t>. За його допомогою можна виділяти фрагменти на основі схожості кольорів суміжних пікселів. </a:t>
            </a:r>
          </a:p>
        </p:txBody>
      </p:sp>
      <p:pic>
        <p:nvPicPr>
          <p:cNvPr id="7170" name="Picture 2" descr="magic wand, wand icon">
            <a:extLst>
              <a:ext uri="{FF2B5EF4-FFF2-40B4-BE49-F238E27FC236}">
                <a16:creationId xmlns:a16="http://schemas.microsoft.com/office/drawing/2014/main" xmlns="" id="{2082D2B7-0FC2-4C8D-9E95-479F6784E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59" y="3210548"/>
            <a:ext cx="2390154" cy="2666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D86C07-5EC6-4891-B9C6-2376BA3DF193}"/>
              </a:ext>
            </a:extLst>
          </p:cNvPr>
          <p:cNvSpPr txBox="1"/>
          <p:nvPr/>
        </p:nvSpPr>
        <p:spPr>
          <a:xfrm>
            <a:off x="54005" y="3121097"/>
            <a:ext cx="6535638" cy="34163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вибрати цей інструмент та клацнути мишею в деякому місці зображення, буде виділений фрагмент, всі пікселі якого мають однаковий колір або схожий відтінок з точкою, вказаною цим інструментом. Таким чином зручно виділяти однотонні фрагменти, які зафарбовані одним кольором.</a:t>
            </a:r>
          </a:p>
        </p:txBody>
      </p:sp>
    </p:spTree>
    <p:extLst>
      <p:ext uri="{BB962C8B-B14F-4D97-AF65-F5344CB8AC3E}">
        <p14:creationId xmlns="" xmlns:p14="http://schemas.microsoft.com/office/powerpoint/2010/main" val="2340711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285728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зображення</a:t>
            </a:r>
            <a:br>
              <a:rPr lang="uk-UA" dirty="0"/>
            </a:br>
            <a:r>
              <a:rPr lang="uk-UA" dirty="0"/>
              <a:t>з прозорим фоном?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Зображення на білому або іншому кольоровому фоні можна подати на прозорому фоні. Це може стати в пригоді, наприклад, якщо планується додати зображення до презентації, колір фону слайдів якої відрізняється від кольору фону зображення.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FFFDB8BA-535A-416A-81CC-7584001FF88B}"/>
              </a:ext>
            </a:extLst>
          </p:cNvPr>
          <p:cNvGrpSpPr/>
          <p:nvPr/>
        </p:nvGrpSpPr>
        <p:grpSpPr>
          <a:xfrm>
            <a:off x="4721549" y="3711961"/>
            <a:ext cx="4403694" cy="2526952"/>
            <a:chOff x="72008" y="3568148"/>
            <a:chExt cx="5871592" cy="2805263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xmlns="" id="{B8DA9CEA-3B6B-4C92-8AB0-B1C141287645}"/>
                </a:ext>
              </a:extLst>
            </p:cNvPr>
            <p:cNvSpPr/>
            <p:nvPr/>
          </p:nvSpPr>
          <p:spPr>
            <a:xfrm>
              <a:off x="72008" y="3568148"/>
              <a:ext cx="5871592" cy="280526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Picture 2" descr="color, ms, powerpoint, projector, surveillance icon">
              <a:extLst>
                <a:ext uri="{FF2B5EF4-FFF2-40B4-BE49-F238E27FC236}">
                  <a16:creationId xmlns:a16="http://schemas.microsoft.com/office/drawing/2014/main" xmlns="" id="{9A766DFB-0C1D-4104-AF39-C1CA1ED02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222" y="3689244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E95E398F-D91D-41BA-8BFE-467597781ECE}"/>
              </a:ext>
            </a:extLst>
          </p:cNvPr>
          <p:cNvGrpSpPr/>
          <p:nvPr/>
        </p:nvGrpSpPr>
        <p:grpSpPr>
          <a:xfrm>
            <a:off x="87636" y="3711962"/>
            <a:ext cx="4395374" cy="2526952"/>
            <a:chOff x="6261652" y="3568148"/>
            <a:chExt cx="5860498" cy="2805263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C1E3A993-3820-4823-B9E6-E641037F82B2}"/>
                </a:ext>
              </a:extLst>
            </p:cNvPr>
            <p:cNvSpPr/>
            <p:nvPr/>
          </p:nvSpPr>
          <p:spPr>
            <a:xfrm>
              <a:off x="6261652" y="3568148"/>
              <a:ext cx="5860498" cy="280526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2B07C0F5-96E6-4F72-98C5-769643F4E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3559" y="3888042"/>
              <a:ext cx="2368371" cy="2207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365029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357166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зображення</a:t>
            </a:r>
            <a:br>
              <a:rPr lang="uk-UA" dirty="0"/>
            </a:br>
            <a:r>
              <a:rPr lang="uk-UA" dirty="0"/>
              <a:t>з прозорим фоном?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Процес створення зображення з прозорим фоном складається з двох етапів.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0EF4B4-29CA-4BEA-A673-1E8037576E98}"/>
              </a:ext>
            </a:extLst>
          </p:cNvPr>
          <p:cNvSpPr txBox="1"/>
          <p:nvPr/>
        </p:nvSpPr>
        <p:spPr>
          <a:xfrm>
            <a:off x="54007" y="2278064"/>
            <a:ext cx="5372759" cy="378565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Спочатку потрібно виділити фрагмент зображення без фону. Для цього потрібно використати інструмент </a:t>
            </a:r>
            <a:r>
              <a:rPr lang="uk-UA" sz="2400" b="1" i="1" kern="0" dirty="0">
                <a:solidFill>
                  <a:srgbClr val="FFFF00"/>
                </a:solidFill>
              </a:rPr>
              <a:t>Чарівна паличка </a:t>
            </a:r>
            <a:r>
              <a:rPr lang="uk-UA" sz="2400" b="1" i="1" kern="0" dirty="0">
                <a:solidFill>
                  <a:schemeClr val="bg1"/>
                </a:solidFill>
              </a:rPr>
              <a:t>для виділення фону, а далі в контекстному меню виділеного фрагмента обрати вказівку </a:t>
            </a:r>
            <a:r>
              <a:rPr lang="uk-UA" sz="2400" b="1" i="1" kern="0" dirty="0">
                <a:solidFill>
                  <a:srgbClr val="FFFF00"/>
                </a:solidFill>
              </a:rPr>
              <a:t>Інвертувати виділення</a:t>
            </a:r>
            <a:r>
              <a:rPr lang="uk-UA" sz="24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95CBAB-BFF0-44C1-A583-88483894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14" y="2278065"/>
            <a:ext cx="3450431" cy="378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00396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357166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зображення</a:t>
            </a:r>
            <a:br>
              <a:rPr lang="uk-UA" dirty="0"/>
            </a:br>
            <a:r>
              <a:rPr lang="uk-UA" dirty="0"/>
              <a:t>з прозорим фоном?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4"/>
            <a:ext cx="5335487" cy="193899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При цьому виділена та невиділена частини зображення поміняються місцями, і виділеним стане потрібне зображення. 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BBAE66-2968-4692-B010-F2F545C95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09" y="1196764"/>
            <a:ext cx="3590304" cy="545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A32D97-B3DE-46C4-BC54-43444ADDF819}"/>
              </a:ext>
            </a:extLst>
          </p:cNvPr>
          <p:cNvSpPr txBox="1"/>
          <p:nvPr/>
        </p:nvSpPr>
        <p:spPr>
          <a:xfrm>
            <a:off x="54006" y="3344044"/>
            <a:ext cx="5335487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Виділене зображення слід скопіювати в буфер обміну.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C54FCE-FD63-434B-BA6D-E9C380FB7418}"/>
              </a:ext>
            </a:extLst>
          </p:cNvPr>
          <p:cNvSpPr txBox="1"/>
          <p:nvPr/>
        </p:nvSpPr>
        <p:spPr>
          <a:xfrm>
            <a:off x="78539" y="4775205"/>
            <a:ext cx="5335487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Редагування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400" b="1" i="1" kern="0" dirty="0">
                <a:solidFill>
                  <a:schemeClr val="bg1"/>
                </a:solidFill>
              </a:rPr>
              <a:t>Копіювати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7B40D-1571-47EB-A76F-4E68001B143E}"/>
              </a:ext>
            </a:extLst>
          </p:cNvPr>
          <p:cNvSpPr txBox="1"/>
          <p:nvPr/>
        </p:nvSpPr>
        <p:spPr>
          <a:xfrm>
            <a:off x="1503606" y="5402570"/>
            <a:ext cx="241703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або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07CCD5-F8D4-4164-AC04-5AB8A1034099}"/>
              </a:ext>
            </a:extLst>
          </p:cNvPr>
          <p:cNvSpPr txBox="1"/>
          <p:nvPr/>
        </p:nvSpPr>
        <p:spPr>
          <a:xfrm>
            <a:off x="44380" y="5998824"/>
            <a:ext cx="533548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Комбінація клавіш </a:t>
            </a:r>
            <a:r>
              <a:rPr lang="en-US" sz="2800" b="1" i="1" kern="0" dirty="0">
                <a:solidFill>
                  <a:schemeClr val="bg1"/>
                </a:solidFill>
              </a:rPr>
              <a:t>Ctrl + C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005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357166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зображення</a:t>
            </a:r>
            <a:br>
              <a:rPr lang="uk-UA" dirty="0"/>
            </a:br>
            <a:r>
              <a:rPr lang="uk-UA" dirty="0"/>
              <a:t>з прозорим фоном?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5275853" cy="1384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другому етапі слід створити новий файл за допомогою вказівки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F0AC14-6579-4EE6-B216-FFD33D2A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486" y="1196763"/>
            <a:ext cx="3648127" cy="527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B4DAC3-E328-4B13-975C-3C2448A3AE5C}"/>
              </a:ext>
            </a:extLst>
          </p:cNvPr>
          <p:cNvSpPr txBox="1"/>
          <p:nvPr/>
        </p:nvSpPr>
        <p:spPr>
          <a:xfrm>
            <a:off x="54006" y="2677693"/>
            <a:ext cx="527585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Файл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chemeClr val="bg1"/>
                </a:solidFill>
              </a:rPr>
              <a:t>Нове зображення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22C464-270D-4D9E-A955-53075FC36915}"/>
              </a:ext>
            </a:extLst>
          </p:cNvPr>
          <p:cNvSpPr txBox="1"/>
          <p:nvPr/>
        </p:nvSpPr>
        <p:spPr>
          <a:xfrm>
            <a:off x="54006" y="5059634"/>
            <a:ext cx="5275853" cy="1200329"/>
          </a:xfrm>
          <a:prstGeom prst="wedgeRectCallout">
            <a:avLst>
              <a:gd name="adj1" fmla="val 58149"/>
              <a:gd name="adj2" fmla="val -3509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І задати для нього прозорий фон за допомогою відповідного прапорця.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9FBD22-615E-4B5A-A1A2-7132F7C61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50" y="3351595"/>
            <a:ext cx="4414373" cy="151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5183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Растровий графічний редактор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Тобі вже доводилося працювати з різними растровими графічними редакторами, зокрема: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12A31F0-1955-4BC8-AD1C-00BF39349186}"/>
              </a:ext>
            </a:extLst>
          </p:cNvPr>
          <p:cNvSpPr/>
          <p:nvPr/>
        </p:nvSpPr>
        <p:spPr>
          <a:xfrm>
            <a:off x="58161" y="2284577"/>
            <a:ext cx="2165296" cy="17686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 err="1">
                <a:solidFill>
                  <a:schemeClr val="bg1"/>
                </a:solidFill>
              </a:rPr>
              <a:t>TuxPaint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30893B8-B51F-447B-BCAB-D8C6D1ACFFA3}"/>
              </a:ext>
            </a:extLst>
          </p:cNvPr>
          <p:cNvSpPr/>
          <p:nvPr/>
        </p:nvSpPr>
        <p:spPr>
          <a:xfrm>
            <a:off x="2348008" y="2284577"/>
            <a:ext cx="2165296" cy="17686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Paint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92B876D-84B7-4BC0-B5BA-8DBAEBBDE9DB}"/>
              </a:ext>
            </a:extLst>
          </p:cNvPr>
          <p:cNvSpPr/>
          <p:nvPr/>
        </p:nvSpPr>
        <p:spPr>
          <a:xfrm>
            <a:off x="4637855" y="2284577"/>
            <a:ext cx="2165296" cy="17686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онлайновими фото-редакторами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0F93C268-5689-4430-9B8A-129A75C328A4}"/>
              </a:ext>
            </a:extLst>
          </p:cNvPr>
          <p:cNvSpPr/>
          <p:nvPr/>
        </p:nvSpPr>
        <p:spPr>
          <a:xfrm>
            <a:off x="6926317" y="2286495"/>
            <a:ext cx="2165296" cy="17686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сервісами для створення колажів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xmlns="" id="{C5F73DF4-9A1E-4F6F-B669-01B1CDE4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" y="4608907"/>
            <a:ext cx="1939088" cy="1854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xmlns="" id="{03A83B2E-05D7-428E-AD5E-D2792C7C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24" y="4653136"/>
            <a:ext cx="1886062" cy="2048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fotor.com icon&quot;">
            <a:extLst>
              <a:ext uri="{FF2B5EF4-FFF2-40B4-BE49-F238E27FC236}">
                <a16:creationId xmlns:a16="http://schemas.microsoft.com/office/drawing/2014/main" xmlns="" id="{F8FF5123-0DC1-4BFC-AB82-1B73BB7DE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189"/>
          <a:stretch/>
        </p:blipFill>
        <p:spPr bwMode="auto">
          <a:xfrm>
            <a:off x="4637855" y="4732749"/>
            <a:ext cx="4453758" cy="144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8846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зображення</a:t>
            </a:r>
            <a:br>
              <a:rPr lang="uk-UA" dirty="0"/>
            </a:br>
            <a:r>
              <a:rPr lang="uk-UA" dirty="0"/>
              <a:t>з прозорим фоном?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3315359" cy="280076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Щоб відрізнити прозорий фон від білого, прозорий фон зображають у вигляді «</a:t>
            </a:r>
            <a:r>
              <a:rPr lang="uk-UA" sz="2200" b="1" i="1" kern="0" dirty="0" err="1">
                <a:solidFill>
                  <a:schemeClr val="bg1"/>
                </a:solidFill>
              </a:rPr>
              <a:t>шахматки</a:t>
            </a:r>
            <a:r>
              <a:rPr lang="uk-UA" sz="2200" b="1" i="1" kern="0" dirty="0">
                <a:solidFill>
                  <a:schemeClr val="bg1"/>
                </a:solidFill>
              </a:rPr>
              <a:t>» з білих та сірих квадратиків.</a:t>
            </a:r>
            <a:endParaRPr lang="uk-UA" sz="22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377F22-8662-45F3-95D5-F35A36C24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07"/>
          <a:stretch/>
        </p:blipFill>
        <p:spPr>
          <a:xfrm>
            <a:off x="3506780" y="1909986"/>
            <a:ext cx="2680329" cy="45725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AB6888-AAB5-47E9-9BA1-545CA122D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66"/>
          <a:stretch/>
        </p:blipFill>
        <p:spPr>
          <a:xfrm>
            <a:off x="6312880" y="1909986"/>
            <a:ext cx="2755847" cy="4572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0ACD88-30BE-49BD-81EF-21F2A607B8B4}"/>
              </a:ext>
            </a:extLst>
          </p:cNvPr>
          <p:cNvSpPr txBox="1"/>
          <p:nvPr/>
        </p:nvSpPr>
        <p:spPr>
          <a:xfrm>
            <a:off x="54005" y="4725144"/>
            <a:ext cx="3315359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До створеного </a:t>
            </a:r>
            <a:r>
              <a:rPr lang="uk-UA" sz="24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400" b="1" i="1" kern="0" dirty="0">
                <a:solidFill>
                  <a:schemeClr val="bg1"/>
                </a:solidFill>
              </a:rPr>
              <a:t> слід вставити зображення з буфера обміну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12DC22-A9AB-4961-9611-D0904FF7EF35}"/>
              </a:ext>
            </a:extLst>
          </p:cNvPr>
          <p:cNvSpPr txBox="1"/>
          <p:nvPr/>
        </p:nvSpPr>
        <p:spPr>
          <a:xfrm>
            <a:off x="3506781" y="1196763"/>
            <a:ext cx="268032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Білий фон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256F07-2D46-4338-A795-2FB8C9BC0839}"/>
              </a:ext>
            </a:extLst>
          </p:cNvPr>
          <p:cNvSpPr txBox="1"/>
          <p:nvPr/>
        </p:nvSpPr>
        <p:spPr>
          <a:xfrm>
            <a:off x="6312880" y="1200830"/>
            <a:ext cx="2680329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Прозорий фон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514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357166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зображення</a:t>
            </a:r>
            <a:br>
              <a:rPr lang="uk-UA" dirty="0"/>
            </a:br>
            <a:r>
              <a:rPr lang="uk-UA" dirty="0"/>
              <a:t>з прозорим фоном?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3"/>
            <a:ext cx="5924381" cy="26776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Тобі вже відомо, що не всі графічні формати підтримують прозорий фон. Тому для того, щоб після збереження у файлі отримати прозорий фон, зображення слід зберегти у форматі </a:t>
            </a:r>
            <a:r>
              <a:rPr lang="en-US" sz="2400" b="1" i="1" kern="0" dirty="0" err="1">
                <a:solidFill>
                  <a:srgbClr val="FFFF00"/>
                </a:solidFill>
              </a:rPr>
              <a:t>png</a:t>
            </a:r>
            <a:r>
              <a:rPr lang="en-US" sz="24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4" descr="document, extension, file icon">
            <a:extLst>
              <a:ext uri="{FF2B5EF4-FFF2-40B4-BE49-F238E27FC236}">
                <a16:creationId xmlns:a16="http://schemas.microsoft.com/office/drawing/2014/main" xmlns="" id="{757CBB23-1530-46CA-8CD8-CC482DB6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56" y="1815468"/>
            <a:ext cx="3013044" cy="460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в’язане зображення">
            <a:extLst>
              <a:ext uri="{FF2B5EF4-FFF2-40B4-BE49-F238E27FC236}">
                <a16:creationId xmlns:a16="http://schemas.microsoft.com/office/drawing/2014/main" xmlns="" id="{8EDDCB59-1D5A-4361-9E1E-F28131C62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884" r="25471" b="33768"/>
          <a:stretch/>
        </p:blipFill>
        <p:spPr bwMode="auto">
          <a:xfrm>
            <a:off x="317227" y="4362163"/>
            <a:ext cx="5397937" cy="2068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0648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5984" y="2000240"/>
            <a:ext cx="4860032" cy="25922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none" spc="0" normalizeH="0" baseline="0" noProof="0" dirty="0" smtClean="0">
                <a:ln/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 </a:t>
            </a:r>
            <a:br>
              <a:rPr kumimoji="0" lang="uk-UA" sz="4800" b="1" i="1" u="none" strike="noStrike" kern="1200" cap="none" spc="0" normalizeH="0" baseline="0" noProof="0" dirty="0" smtClean="0">
                <a:ln/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800" b="1" i="1" u="none" strike="noStrike" kern="1200" cap="none" spc="0" normalizeH="0" baseline="0" noProof="0" dirty="0" smtClean="0">
                <a:ln/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увагу!!!</a:t>
            </a:r>
            <a:endParaRPr kumimoji="0" lang="en-US" sz="4800" b="1" i="1" u="none" strike="noStrike" kern="1200" cap="none" spc="0" normalizeH="0" baseline="0" noProof="0" dirty="0">
              <a:ln/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Растровий графічний редактор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Професійні растрові графічні редактори, наприклад </a:t>
            </a:r>
            <a:r>
              <a:rPr lang="en-US" sz="2400" b="1" i="1" kern="0" dirty="0">
                <a:solidFill>
                  <a:srgbClr val="FFFF00"/>
                </a:solidFill>
              </a:rPr>
              <a:t>Adobe Photoshop</a:t>
            </a:r>
            <a:r>
              <a:rPr lang="en-US" sz="2400" b="1" i="1" kern="0" dirty="0">
                <a:solidFill>
                  <a:schemeClr val="bg1"/>
                </a:solidFill>
              </a:rPr>
              <a:t>, </a:t>
            </a:r>
            <a:r>
              <a:rPr lang="uk-UA" sz="2400" b="1" i="1" kern="0" dirty="0">
                <a:solidFill>
                  <a:schemeClr val="bg1"/>
                </a:solidFill>
              </a:rPr>
              <a:t>у порівнянні з векторними редакторами містять додаткові засоби для опрацювання готових зображень і фотографій. </a:t>
            </a:r>
            <a:endParaRPr lang="en-US" sz="2400" b="1" i="1" kern="0" dirty="0">
              <a:solidFill>
                <a:schemeClr val="bg1"/>
              </a:solidFill>
            </a:endParaRPr>
          </a:p>
        </p:txBody>
      </p:sp>
      <p:pic>
        <p:nvPicPr>
          <p:cNvPr id="3076" name="Picture 4" descr="Результат пошуку зображень за запитом &quot;Adobe Photoshop&quot;">
            <a:extLst>
              <a:ext uri="{FF2B5EF4-FFF2-40B4-BE49-F238E27FC236}">
                <a16:creationId xmlns:a16="http://schemas.microsoft.com/office/drawing/2014/main" xmlns="" id="{B2DBBE32-7A1D-4F26-993E-4584E43D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6" y="3429000"/>
            <a:ext cx="2669900" cy="3246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ьтат пошуку зображень за запитом &quot;Photoshop&quot;">
            <a:extLst>
              <a:ext uri="{FF2B5EF4-FFF2-40B4-BE49-F238E27FC236}">
                <a16:creationId xmlns:a16="http://schemas.microsoft.com/office/drawing/2014/main" xmlns="" id="{4CA14DC3-C9E4-4A03-BB32-177B8D2C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3" y="3349360"/>
            <a:ext cx="3866943" cy="3326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203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</a:t>
            </a:r>
            <a:br>
              <a:rPr lang="uk-UA" dirty="0"/>
            </a:br>
            <a:r>
              <a:rPr lang="en-US" dirty="0"/>
              <a:t>Online Photo </a:t>
            </a:r>
            <a:r>
              <a:rPr lang="en-US" dirty="0" smtClean="0"/>
              <a:t>Editor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5104403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Одним з растрових графічних редакторів для створення та опрацювання зображень є </a:t>
            </a:r>
            <a:r>
              <a:rPr lang="en-US" sz="2400" b="1" i="1" kern="0" dirty="0">
                <a:solidFill>
                  <a:srgbClr val="FFFF00"/>
                </a:solidFill>
              </a:rPr>
              <a:t>Online Photo Editor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DD679B-37B1-4314-965E-7C69E5FC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85" y="1741709"/>
            <a:ext cx="3866115" cy="3898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02A113-A237-4A67-94A4-A9BFA258FE76}"/>
              </a:ext>
            </a:extLst>
          </p:cNvPr>
          <p:cNvSpPr txBox="1"/>
          <p:nvPr/>
        </p:nvSpPr>
        <p:spPr>
          <a:xfrm>
            <a:off x="54006" y="3691032"/>
            <a:ext cx="3983838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роботи з ним у браузері слід відкрити веб-сторінку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84BC7B-B08B-456A-9026-DF031F75E924}"/>
              </a:ext>
            </a:extLst>
          </p:cNvPr>
          <p:cNvSpPr txBox="1"/>
          <p:nvPr/>
        </p:nvSpPr>
        <p:spPr>
          <a:xfrm>
            <a:off x="54006" y="5328010"/>
            <a:ext cx="5104403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chemeClr val="bg1"/>
                </a:solidFill>
              </a:rPr>
              <a:t>pixlr.com/editor</a:t>
            </a:r>
            <a:endParaRPr lang="uk-UA" sz="48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Picture 2" descr="Результат пошуку зображень за запитом &quot;Online Photo Editor icon&quot;">
            <a:extLst>
              <a:ext uri="{FF2B5EF4-FFF2-40B4-BE49-F238E27FC236}">
                <a16:creationId xmlns:a16="http://schemas.microsoft.com/office/drawing/2014/main" xmlns="" id="{22A0DA18-3609-410C-8E14-ED1B1C6D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00" y1="7667" x2="97667" y2="14667"/>
                        <a14:foregroundMark x1="17667" y1="85000" x2="92333" y2="88667"/>
                        <a14:foregroundMark x1="4667" y1="65000" x2="17333" y2="99000"/>
                        <a14:foregroundMark x1="7000" y1="11000" x2="58667" y2="21333"/>
                        <a14:foregroundMark x1="70000" y1="3000" x2="92333" y2="10667"/>
                        <a14:foregroundMark x1="97000" y1="70667" x2="81667" y2="99667"/>
                        <a14:foregroundMark x1="25333" y1="93667" x2="69667" y2="93000"/>
                        <a14:foregroundMark x1="13333" y1="2667" x2="65000" y2="4000"/>
                        <a14:foregroundMark x1="4000" y1="12667" x2="5667" y2="30667"/>
                        <a14:foregroundMark x1="94333" y1="18333" x2="97333" y2="4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33" y="4062924"/>
            <a:ext cx="1053476" cy="1197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1260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7726432" cy="532820"/>
          </a:xfrm>
        </p:spPr>
        <p:txBody>
          <a:bodyPr>
            <a:noAutofit/>
          </a:bodyPr>
          <a:lstStyle/>
          <a:p>
            <a:r>
              <a:rPr lang="uk-UA" dirty="0"/>
              <a:t>Вікно графічного редактора</a:t>
            </a:r>
            <a:br>
              <a:rPr lang="uk-UA" dirty="0"/>
            </a:br>
            <a:r>
              <a:rPr lang="en-US" dirty="0"/>
              <a:t>Online Photo Editor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CFEB13-7D58-4F5F-8182-BFBBFFA69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4"/>
          <a:stretch/>
        </p:blipFill>
        <p:spPr>
          <a:xfrm>
            <a:off x="807826" y="1227281"/>
            <a:ext cx="7529967" cy="5282853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430C506-C38B-4AD5-8DE7-65CB2EAD1212}"/>
              </a:ext>
            </a:extLst>
          </p:cNvPr>
          <p:cNvSpPr/>
          <p:nvPr/>
        </p:nvSpPr>
        <p:spPr>
          <a:xfrm>
            <a:off x="807826" y="1227281"/>
            <a:ext cx="4564518" cy="1762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8505C1-D84A-402C-9562-3CADE3BC127F}"/>
              </a:ext>
            </a:extLst>
          </p:cNvPr>
          <p:cNvSpPr txBox="1"/>
          <p:nvPr/>
        </p:nvSpPr>
        <p:spPr>
          <a:xfrm>
            <a:off x="4719036" y="1528396"/>
            <a:ext cx="1306616" cy="400110"/>
          </a:xfrm>
          <a:prstGeom prst="wedgeRectCallout">
            <a:avLst>
              <a:gd name="adj1" fmla="val -91677"/>
              <a:gd name="adj2" fmla="val -877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754B05C-FD15-4062-990D-B9DB0A102821}"/>
              </a:ext>
            </a:extLst>
          </p:cNvPr>
          <p:cNvSpPr/>
          <p:nvPr/>
        </p:nvSpPr>
        <p:spPr>
          <a:xfrm>
            <a:off x="807825" y="1426448"/>
            <a:ext cx="3318405" cy="2781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ABDFD8-6B97-4004-A4C6-5D5F65078B2A}"/>
              </a:ext>
            </a:extLst>
          </p:cNvPr>
          <p:cNvSpPr txBox="1"/>
          <p:nvPr/>
        </p:nvSpPr>
        <p:spPr>
          <a:xfrm>
            <a:off x="1700353" y="1990060"/>
            <a:ext cx="2872457" cy="1323439"/>
          </a:xfrm>
          <a:prstGeom prst="wedgeRectCallout">
            <a:avLst>
              <a:gd name="adj1" fmla="val -49896"/>
              <a:gd name="adj2" fmla="val -725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Список додаткових параметрів виділеного інструмента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36FF12BA-324F-4A33-A8D1-484DE2381310}"/>
              </a:ext>
            </a:extLst>
          </p:cNvPr>
          <p:cNvSpPr/>
          <p:nvPr/>
        </p:nvSpPr>
        <p:spPr>
          <a:xfrm>
            <a:off x="807826" y="1805083"/>
            <a:ext cx="601047" cy="45857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44D8A1-508D-4886-8CEC-D81507C0D6F7}"/>
              </a:ext>
            </a:extLst>
          </p:cNvPr>
          <p:cNvSpPr txBox="1"/>
          <p:nvPr/>
        </p:nvSpPr>
        <p:spPr>
          <a:xfrm>
            <a:off x="1530456" y="5352115"/>
            <a:ext cx="2043037" cy="400110"/>
          </a:xfrm>
          <a:prstGeom prst="wedgeRectCallout">
            <a:avLst>
              <a:gd name="adj1" fmla="val -61437"/>
              <a:gd name="adj2" fmla="val -16942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Інструменти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FFDAEA-2003-4136-A313-530ED7E3FDA8}"/>
              </a:ext>
            </a:extLst>
          </p:cNvPr>
          <p:cNvSpPr txBox="1"/>
          <p:nvPr/>
        </p:nvSpPr>
        <p:spPr>
          <a:xfrm>
            <a:off x="1700352" y="3872739"/>
            <a:ext cx="1873142" cy="707886"/>
          </a:xfrm>
          <a:prstGeom prst="wedgeRectCallout">
            <a:avLst>
              <a:gd name="adj1" fmla="val 71482"/>
              <a:gd name="adj2" fmla="val 4825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Робоча область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F6E6BA56-91C6-41A9-AB90-449FFDDDF9BC}"/>
              </a:ext>
            </a:extLst>
          </p:cNvPr>
          <p:cNvSpPr/>
          <p:nvPr/>
        </p:nvSpPr>
        <p:spPr>
          <a:xfrm>
            <a:off x="6700838" y="1759227"/>
            <a:ext cx="1521308" cy="14511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0BEAC6-1EA3-4F2D-BE66-DED4F96F6D02}"/>
              </a:ext>
            </a:extLst>
          </p:cNvPr>
          <p:cNvSpPr txBox="1"/>
          <p:nvPr/>
        </p:nvSpPr>
        <p:spPr>
          <a:xfrm>
            <a:off x="4860032" y="2114969"/>
            <a:ext cx="1713362" cy="400110"/>
          </a:xfrm>
          <a:prstGeom prst="wedgeRectCallout">
            <a:avLst>
              <a:gd name="adj1" fmla="val 73471"/>
              <a:gd name="adj2" fmla="val -251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Навігатор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F3A1FD25-F265-4997-8471-87E083D3457C}"/>
              </a:ext>
            </a:extLst>
          </p:cNvPr>
          <p:cNvSpPr/>
          <p:nvPr/>
        </p:nvSpPr>
        <p:spPr>
          <a:xfrm>
            <a:off x="6700838" y="3205769"/>
            <a:ext cx="1521308" cy="14511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FAFBB9-4275-4078-B3A9-D8282C670AB7}"/>
              </a:ext>
            </a:extLst>
          </p:cNvPr>
          <p:cNvSpPr txBox="1"/>
          <p:nvPr/>
        </p:nvSpPr>
        <p:spPr>
          <a:xfrm>
            <a:off x="5106228" y="3561511"/>
            <a:ext cx="1467166" cy="400110"/>
          </a:xfrm>
          <a:prstGeom prst="wedgeRectCallout">
            <a:avLst>
              <a:gd name="adj1" fmla="val 73471"/>
              <a:gd name="adj2" fmla="val -251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Шари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BD3236E8-D59E-4F38-995F-E1EC0663B0DB}"/>
              </a:ext>
            </a:extLst>
          </p:cNvPr>
          <p:cNvSpPr/>
          <p:nvPr/>
        </p:nvSpPr>
        <p:spPr>
          <a:xfrm>
            <a:off x="6700838" y="4663870"/>
            <a:ext cx="1521308" cy="14511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1219432-C9B5-4A3A-95EA-7A136DC0A145}"/>
              </a:ext>
            </a:extLst>
          </p:cNvPr>
          <p:cNvSpPr txBox="1"/>
          <p:nvPr/>
        </p:nvSpPr>
        <p:spPr>
          <a:xfrm>
            <a:off x="5106228" y="5019612"/>
            <a:ext cx="1467166" cy="707886"/>
          </a:xfrm>
          <a:prstGeom prst="wedgeRectCallout">
            <a:avLst>
              <a:gd name="adj1" fmla="val 73471"/>
              <a:gd name="adj2" fmla="val -251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Історія подій</a:t>
            </a:r>
          </a:p>
        </p:txBody>
      </p:sp>
    </p:spTree>
    <p:extLst>
      <p:ext uri="{BB962C8B-B14F-4D97-AF65-F5344CB8AC3E}">
        <p14:creationId xmlns="" xmlns:p14="http://schemas.microsoft.com/office/powerpoint/2010/main" val="395727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</a:t>
            </a:r>
            <a:br>
              <a:rPr lang="uk-UA" dirty="0"/>
            </a:br>
            <a:r>
              <a:rPr lang="en-US" dirty="0"/>
              <a:t>Online Photo </a:t>
            </a:r>
            <a:r>
              <a:rPr lang="en-US" dirty="0" smtClean="0"/>
              <a:t>Editor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Панель інструментів </a:t>
            </a:r>
            <a:r>
              <a:rPr lang="uk-UA" sz="2400" b="1" i="1" kern="0" dirty="0">
                <a:solidFill>
                  <a:schemeClr val="bg1"/>
                </a:solidFill>
              </a:rPr>
              <a:t>цього графічного редактора містить деякі інструменти, які тобі вже доводилося використовувати в інших графічних редакторах: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xmlns="" id="{FFB26EEB-D073-4955-8F71-94E71D7FA855}"/>
              </a:ext>
            </a:extLst>
          </p:cNvPr>
          <p:cNvGrpSpPr/>
          <p:nvPr/>
        </p:nvGrpSpPr>
        <p:grpSpPr>
          <a:xfrm>
            <a:off x="3262920" y="2752625"/>
            <a:ext cx="2448633" cy="3945025"/>
            <a:chOff x="4464656" y="2683393"/>
            <a:chExt cx="3264844" cy="409626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508CC7B9-8372-401F-9C2B-1E4C67FA2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4657" y="2683393"/>
              <a:ext cx="3264843" cy="25454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xmlns="" id="{1B38E42A-D56F-48CA-95C8-585F7C9B18B9}"/>
                </a:ext>
              </a:extLst>
            </p:cNvPr>
            <p:cNvGrpSpPr/>
            <p:nvPr/>
          </p:nvGrpSpPr>
          <p:grpSpPr>
            <a:xfrm>
              <a:off x="4464656" y="5228863"/>
              <a:ext cx="3264843" cy="1550799"/>
              <a:chOff x="5132983" y="5588912"/>
              <a:chExt cx="952500" cy="452437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8D7D7B47-A280-4E6B-9110-3393B6B67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0000"/>
              <a:stretch/>
            </p:blipFill>
            <p:spPr>
              <a:xfrm>
                <a:off x="5132983" y="5588912"/>
                <a:ext cx="476250" cy="4524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15867E82-A486-4177-B7E4-8E1B00D1D0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0000"/>
              <a:stretch/>
            </p:blipFill>
            <p:spPr>
              <a:xfrm>
                <a:off x="5609233" y="5588912"/>
                <a:ext cx="476250" cy="4524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A78E-1E8B-4CB2-BC1E-3CB049D7BB2D}"/>
              </a:ext>
            </a:extLst>
          </p:cNvPr>
          <p:cNvSpPr txBox="1"/>
          <p:nvPr/>
        </p:nvSpPr>
        <p:spPr>
          <a:xfrm>
            <a:off x="54006" y="2773699"/>
            <a:ext cx="3196090" cy="1569660"/>
          </a:xfrm>
          <a:prstGeom prst="wedgeRectCallout">
            <a:avLst>
              <a:gd name="adj1" fmla="val 71480"/>
              <a:gd name="adj2" fmla="val 523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Виділити</a:t>
            </a:r>
            <a:r>
              <a:rPr lang="uk-UA" sz="2400" b="1" i="1" kern="0" dirty="0">
                <a:solidFill>
                  <a:srgbClr val="FFFFFF"/>
                </a:solidFill>
              </a:rPr>
              <a:t> для виділення прямокутної області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C49B0C-9F19-4536-A8B1-D6B8824B1EC4}"/>
              </a:ext>
            </a:extLst>
          </p:cNvPr>
          <p:cNvSpPr txBox="1"/>
          <p:nvPr/>
        </p:nvSpPr>
        <p:spPr>
          <a:xfrm>
            <a:off x="5895523" y="2763587"/>
            <a:ext cx="3196090" cy="1200329"/>
          </a:xfrm>
          <a:prstGeom prst="wedgeRectCallout">
            <a:avLst>
              <a:gd name="adj1" fmla="val -70559"/>
              <a:gd name="adj2" fmla="val 807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00"/>
                </a:solidFill>
              </a:rPr>
              <a:t>Лассо</a:t>
            </a:r>
            <a:r>
              <a:rPr lang="uk-UA" sz="2400" b="1" i="1" kern="0" dirty="0">
                <a:solidFill>
                  <a:srgbClr val="FFFFFF"/>
                </a:solidFill>
              </a:rPr>
              <a:t> для виділення довільної області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FEAE75-6980-4165-96E0-19E70F6341EF}"/>
              </a:ext>
            </a:extLst>
          </p:cNvPr>
          <p:cNvSpPr txBox="1"/>
          <p:nvPr/>
        </p:nvSpPr>
        <p:spPr>
          <a:xfrm>
            <a:off x="54006" y="4900674"/>
            <a:ext cx="3196090" cy="1200329"/>
          </a:xfrm>
          <a:prstGeom prst="wedgeRectCallout">
            <a:avLst>
              <a:gd name="adj1" fmla="val 66816"/>
              <a:gd name="adj2" fmla="val 197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Текст</a:t>
            </a:r>
            <a:r>
              <a:rPr lang="uk-UA" sz="2400" b="1" i="1" kern="0" dirty="0">
                <a:solidFill>
                  <a:srgbClr val="FFFFFF"/>
                </a:solidFill>
              </a:rPr>
              <a:t> для додавання текстових написів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65E34C-5CF7-4F67-9E0D-086B653D2DD0}"/>
              </a:ext>
            </a:extLst>
          </p:cNvPr>
          <p:cNvSpPr txBox="1"/>
          <p:nvPr/>
        </p:nvSpPr>
        <p:spPr>
          <a:xfrm>
            <a:off x="5895522" y="4900674"/>
            <a:ext cx="3196090" cy="830997"/>
          </a:xfrm>
          <a:prstGeom prst="wedgeRectCallout">
            <a:avLst>
              <a:gd name="adj1" fmla="val -70092"/>
              <a:gd name="adj2" fmla="val 588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Масштаб</a:t>
            </a:r>
            <a:r>
              <a:rPr lang="uk-UA" sz="2400" b="1" i="1" kern="0" dirty="0">
                <a:solidFill>
                  <a:srgbClr val="FFFFFF"/>
                </a:solidFill>
              </a:rPr>
              <a:t> для масштабування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3873482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</a:t>
            </a:r>
            <a:br>
              <a:rPr lang="uk-UA" dirty="0"/>
            </a:br>
            <a:r>
              <a:rPr lang="en-US" dirty="0"/>
              <a:t>Online Photo </a:t>
            </a:r>
            <a:r>
              <a:rPr lang="en-US" dirty="0" smtClean="0"/>
              <a:t>Editor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Інструменти графічного редактора </a:t>
            </a:r>
            <a:r>
              <a:rPr lang="en-US" sz="2400" b="1" i="1" kern="0" dirty="0">
                <a:solidFill>
                  <a:srgbClr val="FFFF00"/>
                </a:solidFill>
              </a:rPr>
              <a:t>Online Photo Editor</a:t>
            </a:r>
            <a:r>
              <a:rPr lang="uk-UA" sz="2400" b="1" i="1" kern="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56E9E3-42D5-4838-9BE1-3565371D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97" y="2564904"/>
            <a:ext cx="1895424" cy="407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2D6E1D-1B3F-4FA6-A361-17942F03419C}"/>
              </a:ext>
            </a:extLst>
          </p:cNvPr>
          <p:cNvSpPr txBox="1"/>
          <p:nvPr/>
        </p:nvSpPr>
        <p:spPr>
          <a:xfrm>
            <a:off x="1347896" y="2423344"/>
            <a:ext cx="2072308" cy="584775"/>
          </a:xfrm>
          <a:prstGeom prst="wedgeRectCallout">
            <a:avLst>
              <a:gd name="adj1" fmla="val 74557"/>
              <a:gd name="adj2" fmla="val 353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Олівець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D52112-EA6A-4A36-A995-675EDD265C08}"/>
              </a:ext>
            </a:extLst>
          </p:cNvPr>
          <p:cNvSpPr txBox="1"/>
          <p:nvPr/>
        </p:nvSpPr>
        <p:spPr>
          <a:xfrm>
            <a:off x="1288587" y="3559672"/>
            <a:ext cx="2072308" cy="584775"/>
          </a:xfrm>
          <a:prstGeom prst="wedgeRectCallout">
            <a:avLst>
              <a:gd name="adj1" fmla="val 74557"/>
              <a:gd name="adj2" fmla="val 353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Стерти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B3697D-1F46-4271-8211-676473CA69A1}"/>
              </a:ext>
            </a:extLst>
          </p:cNvPr>
          <p:cNvSpPr txBox="1"/>
          <p:nvPr/>
        </p:nvSpPr>
        <p:spPr>
          <a:xfrm>
            <a:off x="760344" y="4495944"/>
            <a:ext cx="2631383" cy="584775"/>
          </a:xfrm>
          <a:prstGeom prst="wedgeRectCallout">
            <a:avLst>
              <a:gd name="adj1" fmla="val 74557"/>
              <a:gd name="adj2" fmla="val 353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Градієнт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A0338D-AC99-4B59-A17F-A0DB563105E9}"/>
              </a:ext>
            </a:extLst>
          </p:cNvPr>
          <p:cNvSpPr txBox="1"/>
          <p:nvPr/>
        </p:nvSpPr>
        <p:spPr>
          <a:xfrm>
            <a:off x="760344" y="5386050"/>
            <a:ext cx="2631383" cy="1077218"/>
          </a:xfrm>
          <a:prstGeom prst="wedgeRectCallout">
            <a:avLst>
              <a:gd name="adj1" fmla="val 69639"/>
              <a:gd name="adj2" fmla="val 302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Зміна кольору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412E8E-D02F-4FCC-BB92-B89F8BA7984D}"/>
              </a:ext>
            </a:extLst>
          </p:cNvPr>
          <p:cNvSpPr txBox="1"/>
          <p:nvPr/>
        </p:nvSpPr>
        <p:spPr>
          <a:xfrm>
            <a:off x="5652120" y="2562548"/>
            <a:ext cx="2072308" cy="584775"/>
          </a:xfrm>
          <a:prstGeom prst="wedgeRectCallout">
            <a:avLst>
              <a:gd name="adj1" fmla="val -78321"/>
              <a:gd name="adj2" fmla="val 4386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Пензель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E6AA0A-11FD-4C71-BCD9-3F02E625AD52}"/>
              </a:ext>
            </a:extLst>
          </p:cNvPr>
          <p:cNvSpPr txBox="1"/>
          <p:nvPr/>
        </p:nvSpPr>
        <p:spPr>
          <a:xfrm>
            <a:off x="5753891" y="3559671"/>
            <a:ext cx="2878244" cy="584775"/>
          </a:xfrm>
          <a:prstGeom prst="wedgeRectCallout">
            <a:avLst>
              <a:gd name="adj1" fmla="val -73285"/>
              <a:gd name="adj2" fmla="val 404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Заливання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D9713A-E1D2-4D49-9C66-D197743C0C1A}"/>
              </a:ext>
            </a:extLst>
          </p:cNvPr>
          <p:cNvSpPr txBox="1"/>
          <p:nvPr/>
        </p:nvSpPr>
        <p:spPr>
          <a:xfrm>
            <a:off x="5753890" y="4627338"/>
            <a:ext cx="2072308" cy="584775"/>
          </a:xfrm>
          <a:prstGeom prst="wedgeRectCallout">
            <a:avLst>
              <a:gd name="adj1" fmla="val -75083"/>
              <a:gd name="adj2" fmla="val 540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Штамп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D301F3-BAC1-4205-ADA3-9E33C79F65A9}"/>
              </a:ext>
            </a:extLst>
          </p:cNvPr>
          <p:cNvSpPr txBox="1"/>
          <p:nvPr/>
        </p:nvSpPr>
        <p:spPr>
          <a:xfrm>
            <a:off x="5753890" y="5381887"/>
            <a:ext cx="2878245" cy="1077218"/>
          </a:xfrm>
          <a:prstGeom prst="wedgeRectCallout">
            <a:avLst>
              <a:gd name="adj1" fmla="val -65815"/>
              <a:gd name="adj2" fmla="val -61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Малювання фігурами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790307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</a:t>
            </a:r>
            <a:br>
              <a:rPr lang="uk-UA" dirty="0"/>
            </a:br>
            <a:r>
              <a:rPr lang="en-US" dirty="0"/>
              <a:t>Online Photo </a:t>
            </a:r>
            <a:r>
              <a:rPr lang="en-US" dirty="0" smtClean="0"/>
              <a:t>Editor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Група інструментів призначена для зміни зображення.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1896B4-262B-4F1A-A0AE-13D72658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54" y="1801824"/>
            <a:ext cx="1521911" cy="477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5DE788-6E70-4B20-9E38-51E1BD05ACE1}"/>
              </a:ext>
            </a:extLst>
          </p:cNvPr>
          <p:cNvSpPr txBox="1"/>
          <p:nvPr/>
        </p:nvSpPr>
        <p:spPr>
          <a:xfrm>
            <a:off x="1431233" y="1838569"/>
            <a:ext cx="2206488" cy="523220"/>
          </a:xfrm>
          <a:prstGeom prst="wedgeRectCallout">
            <a:avLst>
              <a:gd name="adj1" fmla="val 74557"/>
              <a:gd name="adj2" fmla="val 353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Розмити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ED56AE-B1BF-4402-8081-10E9A3B67F1F}"/>
              </a:ext>
            </a:extLst>
          </p:cNvPr>
          <p:cNvSpPr txBox="1"/>
          <p:nvPr/>
        </p:nvSpPr>
        <p:spPr>
          <a:xfrm>
            <a:off x="1431233" y="2624348"/>
            <a:ext cx="2206488" cy="523220"/>
          </a:xfrm>
          <a:prstGeom prst="wedgeRectCallout">
            <a:avLst>
              <a:gd name="adj1" fmla="val 74557"/>
              <a:gd name="adj2" fmla="val 353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Розтерти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28AB79-C2B1-4A89-9B33-B951C41DC46A}"/>
              </a:ext>
            </a:extLst>
          </p:cNvPr>
          <p:cNvSpPr txBox="1"/>
          <p:nvPr/>
        </p:nvSpPr>
        <p:spPr>
          <a:xfrm>
            <a:off x="54007" y="3399015"/>
            <a:ext cx="3583715" cy="954107"/>
          </a:xfrm>
          <a:prstGeom prst="wedgeRectCallout">
            <a:avLst>
              <a:gd name="adj1" fmla="val 61661"/>
              <a:gd name="adj2" fmla="val 1967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Чарівний інструмент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F69E1E-3EA7-48EC-A5E5-12E451DB7BF7}"/>
              </a:ext>
            </a:extLst>
          </p:cNvPr>
          <p:cNvSpPr txBox="1"/>
          <p:nvPr/>
        </p:nvSpPr>
        <p:spPr>
          <a:xfrm>
            <a:off x="54007" y="4603284"/>
            <a:ext cx="3583715" cy="954107"/>
          </a:xfrm>
          <a:prstGeom prst="wedgeRectCallout">
            <a:avLst>
              <a:gd name="adj1" fmla="val 60829"/>
              <a:gd name="adj2" fmla="val 76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Прибрати червоні очі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F965D7-A337-41CA-B6C5-1F0ABD9D2CF2}"/>
              </a:ext>
            </a:extLst>
          </p:cNvPr>
          <p:cNvSpPr txBox="1"/>
          <p:nvPr/>
        </p:nvSpPr>
        <p:spPr>
          <a:xfrm>
            <a:off x="1187624" y="5807554"/>
            <a:ext cx="2450097" cy="523220"/>
          </a:xfrm>
          <a:prstGeom prst="wedgeRectCallout">
            <a:avLst>
              <a:gd name="adj1" fmla="val 70165"/>
              <a:gd name="adj2" fmla="val -105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Випуклість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72F486-CF6C-408E-8FE7-D2D0DEA9196F}"/>
              </a:ext>
            </a:extLst>
          </p:cNvPr>
          <p:cNvSpPr txBox="1"/>
          <p:nvPr/>
        </p:nvSpPr>
        <p:spPr>
          <a:xfrm>
            <a:off x="5507897" y="1838568"/>
            <a:ext cx="2206488" cy="523220"/>
          </a:xfrm>
          <a:prstGeom prst="wedgeRectCallout">
            <a:avLst>
              <a:gd name="adj1" fmla="val -72740"/>
              <a:gd name="adj2" fmla="val 986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Різкість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97FC7F-4410-4424-8036-F15797DBC410}"/>
              </a:ext>
            </a:extLst>
          </p:cNvPr>
          <p:cNvSpPr txBox="1"/>
          <p:nvPr/>
        </p:nvSpPr>
        <p:spPr>
          <a:xfrm>
            <a:off x="5507897" y="2786628"/>
            <a:ext cx="2206488" cy="523220"/>
          </a:xfrm>
          <a:prstGeom prst="wedgeRectCallout">
            <a:avLst>
              <a:gd name="adj1" fmla="val -72740"/>
              <a:gd name="adj2" fmla="val 986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Губка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34F388-B298-4E24-897E-603AE4C16BDE}"/>
              </a:ext>
            </a:extLst>
          </p:cNvPr>
          <p:cNvSpPr txBox="1"/>
          <p:nvPr/>
        </p:nvSpPr>
        <p:spPr>
          <a:xfrm>
            <a:off x="5507897" y="3734688"/>
            <a:ext cx="2206488" cy="523220"/>
          </a:xfrm>
          <a:prstGeom prst="wedgeRectCallout">
            <a:avLst>
              <a:gd name="adj1" fmla="val -67672"/>
              <a:gd name="adj2" fmla="val 183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Царапання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4508D0-685B-4709-B7F3-A6555ABC04C5}"/>
              </a:ext>
            </a:extLst>
          </p:cNvPr>
          <p:cNvSpPr txBox="1"/>
          <p:nvPr/>
        </p:nvSpPr>
        <p:spPr>
          <a:xfrm>
            <a:off x="5507897" y="4771121"/>
            <a:ext cx="2206488" cy="523220"/>
          </a:xfrm>
          <a:prstGeom prst="wedgeRectCallout">
            <a:avLst>
              <a:gd name="adj1" fmla="val -63956"/>
              <a:gd name="adj2" fmla="val 336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Нагрів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65F8D8E-D2E5-4B91-A6DD-D60BA4748BA3}"/>
              </a:ext>
            </a:extLst>
          </p:cNvPr>
          <p:cNvSpPr txBox="1"/>
          <p:nvPr/>
        </p:nvSpPr>
        <p:spPr>
          <a:xfrm>
            <a:off x="5507896" y="5807554"/>
            <a:ext cx="2520487" cy="523220"/>
          </a:xfrm>
          <a:prstGeom prst="wedgeRectCallout">
            <a:avLst>
              <a:gd name="adj1" fmla="val -67334"/>
              <a:gd name="adj2" fmla="val 136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Вогнутість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47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</a:t>
            </a:r>
            <a:br>
              <a:rPr lang="uk-UA" dirty="0"/>
            </a:br>
            <a:r>
              <a:rPr lang="en-US" dirty="0"/>
              <a:t>Online Photo </a:t>
            </a:r>
            <a:r>
              <a:rPr lang="en-US" dirty="0" smtClean="0"/>
              <a:t>Editor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замовчуванням встановлено: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9B23D5-6FF9-48E2-9130-39AEADE9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996" y="4249579"/>
            <a:ext cx="1159617" cy="218871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11EE4BA-6BEE-4E4C-AB8B-AE6F6C395DBD}"/>
              </a:ext>
            </a:extLst>
          </p:cNvPr>
          <p:cNvSpPr/>
          <p:nvPr/>
        </p:nvSpPr>
        <p:spPr>
          <a:xfrm>
            <a:off x="54005" y="1841204"/>
            <a:ext cx="4479249" cy="8523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колір фону малюнка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BF6EFB0-BA04-4761-BCAC-C554E31AD308}"/>
              </a:ext>
            </a:extLst>
          </p:cNvPr>
          <p:cNvSpPr/>
          <p:nvPr/>
        </p:nvSpPr>
        <p:spPr>
          <a:xfrm>
            <a:off x="4612364" y="1841204"/>
            <a:ext cx="4479249" cy="8523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колір малювання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0D0F377-9CC4-4B40-9C18-72EE3E22D31E}"/>
              </a:ext>
            </a:extLst>
          </p:cNvPr>
          <p:cNvSpPr/>
          <p:nvPr/>
        </p:nvSpPr>
        <p:spPr>
          <a:xfrm>
            <a:off x="54005" y="2825212"/>
            <a:ext cx="4479249" cy="12926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tx1"/>
                </a:solidFill>
              </a:rPr>
              <a:t>білий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4B705F04-1C05-4F54-BA71-53431221B04D}"/>
              </a:ext>
            </a:extLst>
          </p:cNvPr>
          <p:cNvSpPr/>
          <p:nvPr/>
        </p:nvSpPr>
        <p:spPr>
          <a:xfrm>
            <a:off x="4612364" y="2825212"/>
            <a:ext cx="4479249" cy="12926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чорний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AA8A56-EC3C-4146-9A70-1288223E05A6}"/>
              </a:ext>
            </a:extLst>
          </p:cNvPr>
          <p:cNvSpPr txBox="1"/>
          <p:nvPr/>
        </p:nvSpPr>
        <p:spPr>
          <a:xfrm>
            <a:off x="54004" y="4249580"/>
            <a:ext cx="7720880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Колір можна змінити за допомогою інструмента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614DF-623F-4443-9312-86D295911305}"/>
              </a:ext>
            </a:extLst>
          </p:cNvPr>
          <p:cNvSpPr txBox="1"/>
          <p:nvPr/>
        </p:nvSpPr>
        <p:spPr>
          <a:xfrm>
            <a:off x="54004" y="5335394"/>
            <a:ext cx="7720880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 за потреби додати до палітри додаткові кольори.</a:t>
            </a:r>
          </a:p>
        </p:txBody>
      </p:sp>
    </p:spTree>
    <p:extLst>
      <p:ext uri="{BB962C8B-B14F-4D97-AF65-F5344CB8AC3E}">
        <p14:creationId xmlns="" xmlns:p14="http://schemas.microsoft.com/office/powerpoint/2010/main" val="2013219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5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1668</TotalTime>
  <Words>766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5</vt:lpstr>
      <vt:lpstr>Растровий графічний редактор</vt:lpstr>
      <vt:lpstr>Растровий графічний редактор</vt:lpstr>
      <vt:lpstr>Растровий графічний редактор</vt:lpstr>
      <vt:lpstr>Графічний редактор Online Photo Editor</vt:lpstr>
      <vt:lpstr>Вікно графічного редактора Online Photo Editor</vt:lpstr>
      <vt:lpstr>Графічний редактор Online Photo Editor</vt:lpstr>
      <vt:lpstr>Графічний редактор Online Photo Editor</vt:lpstr>
      <vt:lpstr>Графічний редактор Online Photo Editor</vt:lpstr>
      <vt:lpstr>Графічний редактор Online Photo Editor</vt:lpstr>
      <vt:lpstr>Графічний редактор Online Photo Editor</vt:lpstr>
      <vt:lpstr>Які засоби для виділення фрагмента зображення містить графічний редактор Online Photo Editor</vt:lpstr>
      <vt:lpstr>Засоби для виділення фрагмента зображення містить графічний редактор Online Photo Editor</vt:lpstr>
      <vt:lpstr>Засоби для виділення фрагмента зображення містить графічний редактор Online Photo Editor</vt:lpstr>
      <vt:lpstr>Засоби для виділення фрагмента зображення містить графічний редактор Online Photo Editor</vt:lpstr>
      <vt:lpstr>Засоби для виділення фрагмента зображення містить графічний редактор Online Photo Editor</vt:lpstr>
      <vt:lpstr>Як створити зображення з прозорим фоном?</vt:lpstr>
      <vt:lpstr>Як створити зображення з прозорим фоном?</vt:lpstr>
      <vt:lpstr>Як створити зображення з прозорим фоном?</vt:lpstr>
      <vt:lpstr>Як створити зображення з прозорим фоном?</vt:lpstr>
      <vt:lpstr>Як створити зображення з прозорим фоном?</vt:lpstr>
      <vt:lpstr>Як створити зображення з прозорим фоном?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вчитель</dc:creator>
  <cp:lastModifiedBy>Виктория</cp:lastModifiedBy>
  <cp:revision>101</cp:revision>
  <dcterms:created xsi:type="dcterms:W3CDTF">2013-09-01T18:00:33Z</dcterms:created>
  <dcterms:modified xsi:type="dcterms:W3CDTF">2021-08-11T10:47:42Z</dcterms:modified>
</cp:coreProperties>
</file>