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5" r:id="rId15"/>
    <p:sldId id="278" r:id="rId16"/>
    <p:sldId id="279" r:id="rId17"/>
    <p:sldId id="281" r:id="rId18"/>
    <p:sldId id="280" r:id="rId19"/>
    <p:sldId id="282" r:id="rId20"/>
    <p:sldId id="276" r:id="rId21"/>
    <p:sldId id="27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CEDFA-091E-46B9-BAC9-E857968681D9}" type="datetimeFigureOut">
              <a:rPr lang="ru-RU" smtClean="0"/>
              <a:t>25.09.2020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04B06-7D23-4975-9E30-25E86D117C22}" type="slidenum">
              <a:rPr lang="ru-RU" smtClean="0"/>
              <a:t>‹#›</a:t>
            </a:fld>
            <a:endParaRPr lang="ru-RU"/>
          </a:p>
        </p:txBody>
      </p:sp>
    </p:spTree>
    <p:extLst>
      <p:ext uri="{BB962C8B-B14F-4D97-AF65-F5344CB8AC3E}">
        <p14:creationId xmlns:p14="http://schemas.microsoft.com/office/powerpoint/2010/main" val="13014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355535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61937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402911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50876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37542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82D00DC-1EC5-47AC-9534-71078A6797F1}" type="datetimeFigureOut">
              <a:rPr lang="ru-RU" smtClean="0"/>
              <a:t>25.09.2020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46805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82D00DC-1EC5-47AC-9534-71078A6797F1}" type="datetimeFigureOut">
              <a:rPr lang="ru-RU" smtClean="0"/>
              <a:t>25.09.2020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68482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82D00DC-1EC5-47AC-9534-71078A6797F1}" type="datetimeFigureOut">
              <a:rPr lang="ru-RU" smtClean="0"/>
              <a:t>25.09.2020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39600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2D00DC-1EC5-47AC-9534-71078A6797F1}" type="datetimeFigureOut">
              <a:rPr lang="ru-RU" smtClean="0"/>
              <a:t>25.09.2020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1792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82D00DC-1EC5-47AC-9534-71078A6797F1}" type="datetimeFigureOut">
              <a:rPr lang="ru-RU" smtClean="0"/>
              <a:t>25.09.2020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83394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82D00DC-1EC5-47AC-9534-71078A6797F1}" type="datetimeFigureOut">
              <a:rPr lang="ru-RU" smtClean="0"/>
              <a:t>25.09.2020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79756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CD6D7-8161-4F3F-B39C-7A0D2BE84363}" type="slidenum">
              <a:rPr lang="ru-RU" smtClean="0"/>
              <a:t>‹#›</a:t>
            </a:fld>
            <a:endParaRPr lang="ru-RU"/>
          </a:p>
        </p:txBody>
      </p:sp>
    </p:spTree>
    <p:extLst>
      <p:ext uri="{BB962C8B-B14F-4D97-AF65-F5344CB8AC3E}">
        <p14:creationId xmlns:p14="http://schemas.microsoft.com/office/powerpoint/2010/main" val="260185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1200" y="507774"/>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1013254" y="507774"/>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711200" y="1064631"/>
            <a:ext cx="6885218" cy="646331"/>
          </a:xfrm>
          <a:prstGeom prst="rect">
            <a:avLst/>
          </a:prstGeom>
          <a:noFill/>
        </p:spPr>
        <p:txBody>
          <a:bodyPr wrap="none" rtlCol="0">
            <a:spAutoFit/>
          </a:bodyPr>
          <a:lstStyle/>
          <a:p>
            <a:r>
              <a:rPr lang="uk-UA" dirty="0">
                <a:solidFill>
                  <a:srgbClr val="002060"/>
                </a:solidFill>
                <a:latin typeface="Arial Black" panose="020B0A04020102020204" pitchFamily="34" charset="0"/>
              </a:rPr>
              <a:t>Дистанційний курс з геометрії 8 клас за розділом:</a:t>
            </a:r>
          </a:p>
          <a:p>
            <a:r>
              <a:rPr lang="uk-UA" dirty="0">
                <a:solidFill>
                  <a:srgbClr val="002060"/>
                </a:solidFill>
                <a:latin typeface="Arial Black" panose="020B0A04020102020204" pitchFamily="34" charset="0"/>
              </a:rPr>
              <a:t>«Розв'язування прямокутних трикутників»</a:t>
            </a:r>
            <a:endParaRPr lang="ru-RU" dirty="0">
              <a:solidFill>
                <a:srgbClr val="002060"/>
              </a:solidFill>
              <a:latin typeface="Arial Black" panose="020B0A04020102020204" pitchFamily="34" charset="0"/>
            </a:endParaRPr>
          </a:p>
        </p:txBody>
      </p:sp>
      <p:sp>
        <p:nvSpPr>
          <p:cNvPr id="9" name="TextBox 8"/>
          <p:cNvSpPr txBox="1"/>
          <p:nvPr/>
        </p:nvSpPr>
        <p:spPr>
          <a:xfrm>
            <a:off x="711200" y="1745305"/>
            <a:ext cx="7861300" cy="369332"/>
          </a:xfrm>
          <a:prstGeom prst="rect">
            <a:avLst/>
          </a:prstGeom>
          <a:noFill/>
        </p:spPr>
        <p:txBody>
          <a:bodyPr wrap="square" rtlCol="0">
            <a:spAutoFit/>
          </a:bodyPr>
          <a:lstStyle/>
          <a:p>
            <a:r>
              <a:rPr lang="uk-UA" dirty="0">
                <a:latin typeface="Arial Narrow" panose="020B0606020202030204" pitchFamily="34" charset="0"/>
              </a:rPr>
              <a:t>Лошак О.В., Ольховська В.В., Церковна Л.О., вчителі математики ХЗОШ № 153</a:t>
            </a:r>
            <a:endParaRPr lang="ru-RU" dirty="0">
              <a:latin typeface="Arial Narrow" panose="020B0606020202030204" pitchFamily="34" charset="0"/>
            </a:endParaRPr>
          </a:p>
        </p:txBody>
      </p:sp>
      <p:sp>
        <p:nvSpPr>
          <p:cNvPr id="11" name="TextBox 10"/>
          <p:cNvSpPr txBox="1"/>
          <p:nvPr/>
        </p:nvSpPr>
        <p:spPr>
          <a:xfrm>
            <a:off x="711200" y="3733075"/>
            <a:ext cx="6542216" cy="2631490"/>
          </a:xfrm>
          <a:prstGeom prst="rect">
            <a:avLst/>
          </a:prstGeom>
          <a:noFill/>
        </p:spPr>
        <p:txBody>
          <a:bodyPr wrap="square" rtlCol="0">
            <a:spAutoFit/>
          </a:bodyPr>
          <a:lstStyle/>
          <a:p>
            <a:r>
              <a:rPr lang="ru-RU" sz="5500" dirty="0" err="1">
                <a:solidFill>
                  <a:srgbClr val="000099"/>
                </a:solidFill>
                <a:latin typeface="Arial Black" panose="020B0A04020102020204" pitchFamily="34" charset="0"/>
              </a:rPr>
              <a:t>Цікаві</a:t>
            </a:r>
            <a:r>
              <a:rPr lang="ru-RU" sz="5500" dirty="0">
                <a:solidFill>
                  <a:srgbClr val="000099"/>
                </a:solidFill>
                <a:latin typeface="Arial Black" panose="020B0A04020102020204" pitchFamily="34" charset="0"/>
              </a:rPr>
              <a:t> </a:t>
            </a:r>
            <a:r>
              <a:rPr lang="ru-RU" sz="5500" dirty="0" err="1">
                <a:solidFill>
                  <a:srgbClr val="000099"/>
                </a:solidFill>
                <a:latin typeface="Arial Black" panose="020B0A04020102020204" pitchFamily="34" charset="0"/>
              </a:rPr>
              <a:t>факти</a:t>
            </a:r>
            <a:r>
              <a:rPr lang="ru-RU" sz="5500" dirty="0">
                <a:solidFill>
                  <a:srgbClr val="000099"/>
                </a:solidFill>
                <a:latin typeface="Arial Black" panose="020B0A04020102020204" pitchFamily="34" charset="0"/>
              </a:rPr>
              <a:t> про </a:t>
            </a:r>
            <a:r>
              <a:rPr lang="ru-RU" sz="5500" dirty="0" err="1">
                <a:solidFill>
                  <a:srgbClr val="000099"/>
                </a:solidFill>
                <a:latin typeface="Arial Black" panose="020B0A04020102020204" pitchFamily="34" charset="0"/>
              </a:rPr>
              <a:t>життєвий</a:t>
            </a:r>
            <a:r>
              <a:rPr lang="ru-RU" sz="5500" dirty="0">
                <a:solidFill>
                  <a:srgbClr val="000099"/>
                </a:solidFill>
                <a:latin typeface="Arial Black" panose="020B0A04020102020204" pitchFamily="34" charset="0"/>
              </a:rPr>
              <a:t> шлях </a:t>
            </a:r>
            <a:r>
              <a:rPr lang="ru-RU" sz="5500" dirty="0" err="1">
                <a:solidFill>
                  <a:srgbClr val="000099"/>
                </a:solidFill>
                <a:latin typeface="Arial Black" panose="020B0A04020102020204" pitchFamily="34" charset="0"/>
              </a:rPr>
              <a:t>Піфагора</a:t>
            </a:r>
            <a:endParaRPr lang="ru-RU" sz="5500" dirty="0">
              <a:solidFill>
                <a:srgbClr val="000099"/>
              </a:solidFill>
              <a:latin typeface="Arial Black" panose="020B0A04020102020204" pitchFamily="34" charset="0"/>
            </a:endParaRPr>
          </a:p>
        </p:txBody>
      </p:sp>
      <p:pic>
        <p:nvPicPr>
          <p:cNvPr id="1026" name="Picture 2" descr="Пифагор – биография, фото, личная жизнь, теорема, доказательство и школа -  24С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355" y="1745305"/>
            <a:ext cx="3464445" cy="46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0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3775393" cy="461665"/>
          </a:xfrm>
          <a:prstGeom prst="rect">
            <a:avLst/>
          </a:prstGeom>
          <a:noFill/>
        </p:spPr>
        <p:txBody>
          <a:bodyPr wrap="none" rtlCol="0">
            <a:spAutoFit/>
          </a:bodyPr>
          <a:lstStyle/>
          <a:p>
            <a:r>
              <a:rPr lang="ru-RU" sz="2400" dirty="0">
                <a:solidFill>
                  <a:srgbClr val="002060"/>
                </a:solidFill>
                <a:latin typeface="Arial Black" panose="020B0A04020102020204" pitchFamily="34" charset="0"/>
              </a:rPr>
              <a:t>А </a:t>
            </a:r>
            <a:r>
              <a:rPr lang="ru-RU" sz="2400" dirty="0" err="1">
                <a:solidFill>
                  <a:srgbClr val="002060"/>
                </a:solidFill>
                <a:latin typeface="Arial Black" panose="020B0A04020102020204" pitchFamily="34" charset="0"/>
              </a:rPr>
              <a:t>чи</a:t>
            </a:r>
            <a:r>
              <a:rPr lang="ru-RU" sz="2400" dirty="0">
                <a:solidFill>
                  <a:srgbClr val="002060"/>
                </a:solidFill>
                <a:latin typeface="Arial Black" panose="020B0A04020102020204" pitchFamily="34" charset="0"/>
              </a:rPr>
              <a:t> </a:t>
            </a:r>
            <a:r>
              <a:rPr lang="ru-RU" sz="2400" dirty="0" err="1">
                <a:solidFill>
                  <a:srgbClr val="002060"/>
                </a:solidFill>
                <a:latin typeface="Arial Black" panose="020B0A04020102020204" pitchFamily="34" charset="0"/>
              </a:rPr>
              <a:t>знаєте</a:t>
            </a:r>
            <a:r>
              <a:rPr lang="ru-RU" sz="2400" dirty="0">
                <a:solidFill>
                  <a:srgbClr val="002060"/>
                </a:solidFill>
                <a:latin typeface="Arial Black" panose="020B0A04020102020204" pitchFamily="34" charset="0"/>
              </a:rPr>
              <a:t> </a:t>
            </a:r>
            <a:r>
              <a:rPr lang="ru-RU" sz="2400" dirty="0" err="1">
                <a:solidFill>
                  <a:srgbClr val="002060"/>
                </a:solidFill>
                <a:latin typeface="Arial Black" panose="020B0A04020102020204" pitchFamily="34" charset="0"/>
              </a:rPr>
              <a:t>ви</a:t>
            </a:r>
            <a:r>
              <a:rPr lang="ru-RU" sz="2400" dirty="0">
                <a:solidFill>
                  <a:srgbClr val="002060"/>
                </a:solidFill>
                <a:latin typeface="Arial Black" panose="020B0A04020102020204" pitchFamily="34" charset="0"/>
              </a:rPr>
              <a:t>, </a:t>
            </a:r>
            <a:r>
              <a:rPr lang="ru-RU" sz="2400" dirty="0" err="1">
                <a:solidFill>
                  <a:srgbClr val="002060"/>
                </a:solidFill>
                <a:latin typeface="Arial Black" panose="020B0A04020102020204" pitchFamily="34" charset="0"/>
              </a:rPr>
              <a:t>що</a:t>
            </a:r>
            <a:r>
              <a:rPr lang="ru-RU" sz="2400" dirty="0">
                <a:solidFill>
                  <a:srgbClr val="002060"/>
                </a:solidFill>
                <a:latin typeface="Arial Black" panose="020B0A04020102020204" pitchFamily="34" charset="0"/>
              </a:rPr>
              <a:t>…</a:t>
            </a:r>
          </a:p>
        </p:txBody>
      </p:sp>
      <p:sp>
        <p:nvSpPr>
          <p:cNvPr id="2" name="Прямоугольник 1"/>
          <p:cNvSpPr/>
          <p:nvPr/>
        </p:nvSpPr>
        <p:spPr>
          <a:xfrm>
            <a:off x="939112" y="1083430"/>
            <a:ext cx="10280822" cy="2062103"/>
          </a:xfrm>
          <a:prstGeom prst="rect">
            <a:avLst/>
          </a:prstGeom>
        </p:spPr>
        <p:txBody>
          <a:bodyPr wrap="square">
            <a:spAutoFit/>
          </a:bodyPr>
          <a:lstStyle/>
          <a:p>
            <a:pPr algn="just"/>
            <a:r>
              <a:rPr lang="uk-UA" sz="3200" dirty="0">
                <a:latin typeface="Times New Roman" panose="02020603050405020304" pitchFamily="18" charset="0"/>
                <a:cs typeface="Times New Roman" panose="02020603050405020304" pitchFamily="18" charset="0"/>
              </a:rPr>
              <a:t>    Теорему Піфагора відкрили ще задовго до Піфагора. Це зробили єгипетські </a:t>
            </a:r>
            <a:r>
              <a:rPr lang="uk-UA" sz="3200" dirty="0" err="1">
                <a:latin typeface="Times New Roman" panose="02020603050405020304" pitchFamily="18" charset="0"/>
                <a:cs typeface="Times New Roman" panose="02020603050405020304" pitchFamily="18" charset="0"/>
              </a:rPr>
              <a:t>жерці</a:t>
            </a:r>
            <a:r>
              <a:rPr lang="uk-UA" sz="3200" dirty="0">
                <a:latin typeface="Times New Roman" panose="02020603050405020304" pitchFamily="18" charset="0"/>
                <a:cs typeface="Times New Roman" panose="02020603050405020304" pitchFamily="18" charset="0"/>
              </a:rPr>
              <a:t>. Вони свято берегли свої таємниці і розглядали кожну математичну істину як боже послання.</a:t>
            </a:r>
          </a:p>
        </p:txBody>
      </p:sp>
      <p:pic>
        <p:nvPicPr>
          <p:cNvPr id="9" name="Picture 4" descr="Теорема Пифагора"/>
          <p:cNvPicPr>
            <a:picLocks noChangeAspect="1" noChangeArrowheads="1"/>
          </p:cNvPicPr>
          <p:nvPr/>
        </p:nvPicPr>
        <p:blipFill>
          <a:blip r:embed="rId4" cstate="print"/>
          <a:srcRect/>
          <a:stretch>
            <a:fillRect/>
          </a:stretch>
        </p:blipFill>
        <p:spPr bwMode="auto">
          <a:xfrm>
            <a:off x="2500041" y="2606040"/>
            <a:ext cx="6045904" cy="4021741"/>
          </a:xfrm>
          <a:prstGeom prst="rect">
            <a:avLst/>
          </a:prstGeom>
          <a:noFill/>
          <a:ln w="9525">
            <a:noFill/>
            <a:miter lim="800000"/>
            <a:headEnd/>
            <a:tailEnd/>
          </a:ln>
        </p:spPr>
      </p:pic>
    </p:spTree>
    <p:extLst>
      <p:ext uri="{BB962C8B-B14F-4D97-AF65-F5344CB8AC3E}">
        <p14:creationId xmlns:p14="http://schemas.microsoft.com/office/powerpoint/2010/main" val="383605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2717411" cy="461665"/>
          </a:xfrm>
          <a:prstGeom prst="rect">
            <a:avLst/>
          </a:prstGeom>
          <a:noFill/>
        </p:spPr>
        <p:txBody>
          <a:bodyPr wrap="none" rtlCol="0">
            <a:spAutoFit/>
          </a:bodyPr>
          <a:lstStyle/>
          <a:p>
            <a:r>
              <a:rPr lang="ru-RU" sz="2400" dirty="0" err="1">
                <a:solidFill>
                  <a:srgbClr val="002060"/>
                </a:solidFill>
                <a:latin typeface="Arial Black" panose="020B0A04020102020204" pitchFamily="34" charset="0"/>
              </a:rPr>
              <a:t>Віслючий</a:t>
            </a:r>
            <a:r>
              <a:rPr lang="ru-RU" sz="2400" dirty="0">
                <a:solidFill>
                  <a:srgbClr val="002060"/>
                </a:solidFill>
                <a:latin typeface="Arial Black" panose="020B0A04020102020204" pitchFamily="34" charset="0"/>
              </a:rPr>
              <a:t> </a:t>
            </a:r>
            <a:r>
              <a:rPr lang="uk-UA" sz="2400" dirty="0">
                <a:solidFill>
                  <a:srgbClr val="002060"/>
                </a:solidFill>
                <a:latin typeface="Arial Black" panose="020B0A04020102020204" pitchFamily="34" charset="0"/>
              </a:rPr>
              <a:t>міст</a:t>
            </a:r>
            <a:endParaRPr lang="ru-RU" sz="2400" dirty="0">
              <a:solidFill>
                <a:srgbClr val="002060"/>
              </a:solidFill>
              <a:latin typeface="Arial Black" panose="020B0A04020102020204" pitchFamily="34" charset="0"/>
            </a:endParaRPr>
          </a:p>
        </p:txBody>
      </p:sp>
      <p:sp>
        <p:nvSpPr>
          <p:cNvPr id="2" name="Прямоугольник 1"/>
          <p:cNvSpPr/>
          <p:nvPr/>
        </p:nvSpPr>
        <p:spPr>
          <a:xfrm>
            <a:off x="939112" y="1083430"/>
            <a:ext cx="10280822" cy="1815882"/>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У середині віки теорема Піфагора вважалася на стільки складною, що її називали </a:t>
            </a:r>
            <a:r>
              <a:rPr lang="en-US" sz="2800" dirty="0">
                <a:latin typeface="Times New Roman" panose="02020603050405020304" pitchFamily="18" charset="0"/>
                <a:cs typeface="Times New Roman" panose="02020603050405020304" pitchFamily="18" charset="0"/>
              </a:rPr>
              <a:t>pons</a:t>
            </a:r>
            <a:r>
              <a:rPr lang="ru-RU"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asinorum</a:t>
            </a:r>
            <a:r>
              <a:rPr lang="en-US"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віслючий</a:t>
            </a:r>
            <a:r>
              <a:rPr lang="uk-UA" sz="2800" dirty="0">
                <a:latin typeface="Times New Roman" panose="02020603050405020304" pitchFamily="18" charset="0"/>
                <a:cs typeface="Times New Roman" panose="02020603050405020304" pitchFamily="18" charset="0"/>
              </a:rPr>
              <a:t> місток»), або </a:t>
            </a:r>
            <a:r>
              <a:rPr lang="en-US" sz="2800" dirty="0" err="1">
                <a:latin typeface="Times New Roman" panose="02020603050405020304" pitchFamily="18" charset="0"/>
                <a:cs typeface="Times New Roman" panose="02020603050405020304" pitchFamily="18" charset="0"/>
              </a:rPr>
              <a:t>elefuga</a:t>
            </a:r>
            <a:r>
              <a:rPr lang="en-US" sz="2800" dirty="0">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втеча нікчемних»), оскільки далеко не кожний міг її довести, тобто перейти через «</a:t>
            </a:r>
            <a:r>
              <a:rPr lang="uk-UA" sz="2800" dirty="0" err="1">
                <a:latin typeface="Times New Roman" panose="02020603050405020304" pitchFamily="18" charset="0"/>
                <a:cs typeface="Times New Roman" panose="02020603050405020304" pitchFamily="18" charset="0"/>
              </a:rPr>
              <a:t>віслючий</a:t>
            </a:r>
            <a:r>
              <a:rPr lang="uk-UA" sz="2800" dirty="0">
                <a:latin typeface="Times New Roman" panose="02020603050405020304" pitchFamily="18" charset="0"/>
                <a:cs typeface="Times New Roman" panose="02020603050405020304" pitchFamily="18" charset="0"/>
              </a:rPr>
              <a:t> місток».</a:t>
            </a:r>
          </a:p>
        </p:txBody>
      </p:sp>
      <p:pic>
        <p:nvPicPr>
          <p:cNvPr id="10" name="Рисунок 9" descr="Интегрированный урок &quot;геометрия + история&quot; по теме &quot;Равнобедренный  треугольник&quot;. 8-й класс"/>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6452"/>
          <a:stretch/>
        </p:blipFill>
        <p:spPr bwMode="auto">
          <a:xfrm>
            <a:off x="1073927" y="3330198"/>
            <a:ext cx="10044144" cy="31230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720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3692036"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Магістр</a:t>
            </a:r>
            <a:r>
              <a:rPr lang="ru-RU" sz="2400" b="1" dirty="0">
                <a:solidFill>
                  <a:srgbClr val="002060"/>
                </a:solidFill>
                <a:latin typeface="Arial Black" panose="020B0A04020102020204" pitchFamily="34" charset="0"/>
              </a:rPr>
              <a:t> математики</a:t>
            </a:r>
          </a:p>
        </p:txBody>
      </p:sp>
      <p:sp>
        <p:nvSpPr>
          <p:cNvPr id="2" name="Прямоугольник 1"/>
          <p:cNvSpPr/>
          <p:nvPr/>
        </p:nvSpPr>
        <p:spPr>
          <a:xfrm>
            <a:off x="939112" y="1083430"/>
            <a:ext cx="10280822" cy="267765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Ще теорему Піфагора в середні віки називали «магістр математики». Замість екзамену з математики студент повинен був принести присягу про те, що він читав потрібну кількість глав книги Евкліда «Начала». Останньою теоремою якої була теорема Піфагора.</a:t>
            </a:r>
          </a:p>
          <a:p>
            <a:pPr algn="just"/>
            <a:endParaRPr lang="uk-UA" sz="2800" dirty="0">
              <a:latin typeface="Times New Roman" panose="02020603050405020304" pitchFamily="18" charset="0"/>
              <a:cs typeface="Times New Roman" panose="02020603050405020304" pitchFamily="18" charset="0"/>
            </a:endParaRPr>
          </a:p>
        </p:txBody>
      </p:sp>
      <p:pic>
        <p:nvPicPr>
          <p:cNvPr id="9218" name="Picture 2" descr="Разноцветный мир. Блог Кузнецовой Наталии Викторовны: Символ мудрости и  знаний, или Совиное царство в библиотек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296" y="3362558"/>
            <a:ext cx="6181406" cy="309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32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4232249"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Хто</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такі</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гарпедонапти</a:t>
            </a:r>
            <a:r>
              <a:rPr lang="ru-RU" sz="2400" b="1" dirty="0">
                <a:solidFill>
                  <a:srgbClr val="002060"/>
                </a:solidFill>
                <a:latin typeface="Arial Black" panose="020B0A04020102020204" pitchFamily="34" charset="0"/>
              </a:rPr>
              <a:t>?</a:t>
            </a:r>
          </a:p>
        </p:txBody>
      </p:sp>
      <p:sp>
        <p:nvSpPr>
          <p:cNvPr id="2" name="Прямоугольник 1"/>
          <p:cNvSpPr/>
          <p:nvPr/>
        </p:nvSpPr>
        <p:spPr>
          <a:xfrm>
            <a:off x="939112" y="1083430"/>
            <a:ext cx="10280822" cy="3108543"/>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Ще в давньому Єгипті була відома теорема, яка потім отримала назву  «теорема Піфагора». Вона застосувалась тоді для побудови прямих кутів на місцевості за допомогою мотузки з вузликами, яку натягували у вигляді трикутника зі сторонами 3,4 і 5 вузлів. Звідси і походить назва давніх землемірів – «</a:t>
            </a:r>
            <a:r>
              <a:rPr lang="uk-UA" sz="2800" dirty="0" err="1">
                <a:latin typeface="Times New Roman" panose="02020603050405020304" pitchFamily="18" charset="0"/>
                <a:cs typeface="Times New Roman" panose="02020603050405020304" pitchFamily="18" charset="0"/>
              </a:rPr>
              <a:t>гарпедонапти</a:t>
            </a:r>
            <a:r>
              <a:rPr lang="uk-UA" sz="2800" dirty="0">
                <a:latin typeface="Times New Roman" panose="02020603050405020304" pitchFamily="18" charset="0"/>
                <a:cs typeface="Times New Roman" panose="02020603050405020304" pitchFamily="18" charset="0"/>
              </a:rPr>
              <a:t>» – </a:t>
            </a:r>
            <a:r>
              <a:rPr lang="uk-UA" sz="2800" dirty="0" err="1">
                <a:latin typeface="Times New Roman" panose="02020603050405020304" pitchFamily="18" charset="0"/>
                <a:cs typeface="Times New Roman" panose="02020603050405020304" pitchFamily="18" charset="0"/>
              </a:rPr>
              <a:t>натягувачі</a:t>
            </a:r>
            <a:r>
              <a:rPr lang="uk-UA" sz="2800" dirty="0">
                <a:latin typeface="Times New Roman" panose="02020603050405020304" pitchFamily="18" charset="0"/>
                <a:cs typeface="Times New Roman" panose="02020603050405020304" pitchFamily="18" charset="0"/>
              </a:rPr>
              <a:t> вірьовок. А трикутники які утворювалися називали єгипетськими.</a:t>
            </a:r>
          </a:p>
        </p:txBody>
      </p:sp>
      <p:pic>
        <p:nvPicPr>
          <p:cNvPr id="9" name="Picture 4" descr="21000-1"/>
          <p:cNvPicPr>
            <a:picLocks noChangeAspect="1" noChangeArrowheads="1"/>
          </p:cNvPicPr>
          <p:nvPr/>
        </p:nvPicPr>
        <p:blipFill rotWithShape="1">
          <a:blip r:embed="rId4" cstate="print"/>
          <a:srcRect l="6084" t="2429" r="3650" b="66436"/>
          <a:stretch/>
        </p:blipFill>
        <p:spPr bwMode="auto">
          <a:xfrm>
            <a:off x="1493157" y="4346790"/>
            <a:ext cx="5007424" cy="1909630"/>
          </a:xfrm>
          <a:prstGeom prst="rect">
            <a:avLst/>
          </a:prstGeom>
          <a:noFill/>
          <a:ln w="9525">
            <a:noFill/>
            <a:miter lim="800000"/>
            <a:headEnd/>
            <a:tailEnd/>
          </a:ln>
        </p:spPr>
      </p:pic>
      <p:pic>
        <p:nvPicPr>
          <p:cNvPr id="10" name="Picture 4" descr="21000-1"/>
          <p:cNvPicPr>
            <a:picLocks noChangeAspect="1" noChangeArrowheads="1"/>
          </p:cNvPicPr>
          <p:nvPr/>
        </p:nvPicPr>
        <p:blipFill rotWithShape="1">
          <a:blip r:embed="rId4" cstate="print"/>
          <a:srcRect l="6084" t="52476" r="3650" b="809"/>
          <a:stretch/>
        </p:blipFill>
        <p:spPr bwMode="auto">
          <a:xfrm>
            <a:off x="6619543" y="4191973"/>
            <a:ext cx="3748163" cy="2144659"/>
          </a:xfrm>
          <a:prstGeom prst="rect">
            <a:avLst/>
          </a:prstGeom>
          <a:noFill/>
          <a:ln w="9525">
            <a:noFill/>
            <a:miter lim="800000"/>
            <a:headEnd/>
            <a:tailEnd/>
          </a:ln>
        </p:spPr>
      </p:pic>
    </p:spTree>
    <p:extLst>
      <p:ext uri="{BB962C8B-B14F-4D97-AF65-F5344CB8AC3E}">
        <p14:creationId xmlns:p14="http://schemas.microsoft.com/office/powerpoint/2010/main" val="353921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3320140"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Піфагорові</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штани</a:t>
            </a:r>
            <a:endParaRPr lang="ru-RU" sz="2400" b="1" dirty="0">
              <a:solidFill>
                <a:srgbClr val="002060"/>
              </a:solidFill>
              <a:latin typeface="Arial Black" panose="020B0A04020102020204" pitchFamily="34" charset="0"/>
            </a:endParaRPr>
          </a:p>
        </p:txBody>
      </p:sp>
      <p:sp>
        <p:nvSpPr>
          <p:cNvPr id="2" name="Прямоугольник 1"/>
          <p:cNvSpPr/>
          <p:nvPr/>
        </p:nvSpPr>
        <p:spPr>
          <a:xfrm>
            <a:off x="939112" y="1083430"/>
            <a:ext cx="10280822" cy="2246769"/>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Такий малюнок здавався схожим учням на штани, то ж з давніх часів до нас дійшли примовки: «Піфагорові штанці файні є у два кінці»,«</a:t>
            </a:r>
            <a:r>
              <a:rPr lang="uk-UA" sz="2800" dirty="0" err="1">
                <a:latin typeface="Times New Roman" panose="02020603050405020304" pitchFamily="18" charset="0"/>
                <a:cs typeface="Times New Roman" panose="02020603050405020304" pitchFamily="18" charset="0"/>
              </a:rPr>
              <a:t>Пифагоровы</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штаны</a:t>
            </a:r>
            <a:r>
              <a:rPr lang="uk-UA" sz="2800" dirty="0">
                <a:latin typeface="Times New Roman" panose="02020603050405020304" pitchFamily="18" charset="0"/>
                <a:cs typeface="Times New Roman" panose="02020603050405020304" pitchFamily="18" charset="0"/>
              </a:rPr>
              <a:t> на все </a:t>
            </a:r>
            <a:r>
              <a:rPr lang="uk-UA" sz="2800" dirty="0" err="1">
                <a:latin typeface="Times New Roman" panose="02020603050405020304" pitchFamily="18" charset="0"/>
                <a:cs typeface="Times New Roman" panose="02020603050405020304" pitchFamily="18" charset="0"/>
              </a:rPr>
              <a:t>стороны</a:t>
            </a: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равны</a:t>
            </a:r>
            <a:r>
              <a:rPr lang="uk-UA" sz="2800" dirty="0">
                <a:latin typeface="Times New Roman" panose="02020603050405020304" pitchFamily="18" charset="0"/>
                <a:cs typeface="Times New Roman" panose="02020603050405020304" pitchFamily="18" charset="0"/>
              </a:rPr>
              <a:t>». Інші вбачають у такій конфігурації не штани, а сорочку – «Хто в сорочці Піфагора – піднімайте руки вгору».</a:t>
            </a:r>
          </a:p>
        </p:txBody>
      </p:sp>
      <p:pic>
        <p:nvPicPr>
          <p:cNvPr id="11"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a:stretch>
            <a:fillRect/>
          </a:stretch>
        </p:blipFill>
        <p:spPr bwMode="auto">
          <a:xfrm>
            <a:off x="2991500" y="3600024"/>
            <a:ext cx="1857375" cy="2532063"/>
          </a:xfrm>
          <a:prstGeom prst="rect">
            <a:avLst/>
          </a:prstGeom>
          <a:noFill/>
          <a:ln w="9525">
            <a:noFill/>
            <a:miter lim="800000"/>
            <a:headEnd/>
            <a:tailEnd/>
          </a:ln>
        </p:spPr>
      </p:pic>
      <p:pic>
        <p:nvPicPr>
          <p:cNvPr id="12" name="Picture 3"/>
          <p:cNvPicPr>
            <a:picLocks noGrp="1" noChangeAspect="1" noChangeArrowheads="1"/>
          </p:cNvPicPr>
          <p:nvPr>
            <p:ph sz="quarter" idx="1"/>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a:xfrm>
            <a:off x="6404772" y="3475405"/>
            <a:ext cx="3133725" cy="2781300"/>
          </a:xfrm>
        </p:spPr>
      </p:pic>
    </p:spTree>
    <p:extLst>
      <p:ext uri="{BB962C8B-B14F-4D97-AF65-F5344CB8AC3E}">
        <p14:creationId xmlns:p14="http://schemas.microsoft.com/office/powerpoint/2010/main" val="218109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5577168"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Цікавинка</a:t>
            </a:r>
            <a:r>
              <a:rPr lang="ru-RU" sz="2400" b="1" dirty="0">
                <a:solidFill>
                  <a:srgbClr val="002060"/>
                </a:solidFill>
                <a:latin typeface="Arial Black" panose="020B0A04020102020204" pitchFamily="34" charset="0"/>
              </a:rPr>
              <a:t> з </a:t>
            </a:r>
            <a:r>
              <a:rPr lang="ru-RU" sz="2400" b="1" dirty="0" err="1">
                <a:solidFill>
                  <a:srgbClr val="002060"/>
                </a:solidFill>
                <a:latin typeface="Arial Black" panose="020B0A04020102020204" pitchFamily="34" charset="0"/>
              </a:rPr>
              <a:t>життя</a:t>
            </a:r>
            <a:r>
              <a:rPr lang="ru-RU" sz="2400" b="1" dirty="0">
                <a:solidFill>
                  <a:srgbClr val="002060"/>
                </a:solidFill>
                <a:latin typeface="Arial Black" panose="020B0A04020102020204" pitchFamily="34" charset="0"/>
              </a:rPr>
              <a:t> математика</a:t>
            </a:r>
          </a:p>
        </p:txBody>
      </p:sp>
      <p:sp>
        <p:nvSpPr>
          <p:cNvPr id="2" name="Прямоугольник 1"/>
          <p:cNvSpPr/>
          <p:nvPr/>
        </p:nvSpPr>
        <p:spPr>
          <a:xfrm>
            <a:off x="939112" y="1440212"/>
            <a:ext cx="6684208" cy="3539430"/>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За Піфагором, душа є безсмертною та перевтілюється після смерті в інші  живі істоти, зокрема, у тварин. Грецький філософ </a:t>
            </a:r>
            <a:r>
              <a:rPr lang="uk-UA" sz="2800" dirty="0" err="1">
                <a:latin typeface="Times New Roman" panose="02020603050405020304" pitchFamily="18" charset="0"/>
                <a:cs typeface="Times New Roman" panose="02020603050405020304" pitchFamily="18" charset="0"/>
              </a:rPr>
              <a:t>Ксенофан</a:t>
            </a:r>
            <a:r>
              <a:rPr lang="uk-UA" sz="2800" dirty="0">
                <a:latin typeface="Times New Roman" panose="02020603050405020304" pitchFamily="18" charset="0"/>
                <a:cs typeface="Times New Roman" panose="02020603050405020304" pitchFamily="18" charset="0"/>
              </a:rPr>
              <a:t> висміював це бачення: «Одного разу Піфагор проходив біля людей, які знущалися з собаки. Не бийте його. Це душа одного мого друга. Я впізнав її по голосу».</a:t>
            </a:r>
          </a:p>
        </p:txBody>
      </p:sp>
      <p:pic>
        <p:nvPicPr>
          <p:cNvPr id="15362" name="Picture 2" descr="Піфагор (Pythagoras) | Візіонер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1246" y="1495785"/>
            <a:ext cx="28575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6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3722494"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Піфагор</a:t>
            </a:r>
            <a:r>
              <a:rPr lang="ru-RU" sz="2400" b="1" dirty="0">
                <a:solidFill>
                  <a:srgbClr val="002060"/>
                </a:solidFill>
                <a:latin typeface="Arial Black" panose="020B0A04020102020204" pitchFamily="34" charset="0"/>
              </a:rPr>
              <a:t> - любомудр</a:t>
            </a:r>
          </a:p>
        </p:txBody>
      </p:sp>
      <p:sp>
        <p:nvSpPr>
          <p:cNvPr id="2" name="Прямоугольник 1"/>
          <p:cNvSpPr/>
          <p:nvPr/>
        </p:nvSpPr>
        <p:spPr>
          <a:xfrm>
            <a:off x="939112" y="1724419"/>
            <a:ext cx="6684208" cy="3539430"/>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Введення терміну «філософ» приписують Піфагору, який назвав себе не мудрецем, а «тим, хто любить мудрість». Філософи належать до особливого типу людей, які замість того, щоб турбуватися про славу чи визнання, гроші чи прибуток, все життя присвячують вивченню природи речей.</a:t>
            </a:r>
          </a:p>
        </p:txBody>
      </p:sp>
      <p:pic>
        <p:nvPicPr>
          <p:cNvPr id="16386" name="Picture 2" descr="Учёные на монета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034" y="1977869"/>
            <a:ext cx="3117712" cy="303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6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2257349" cy="461665"/>
          </a:xfrm>
          <a:prstGeom prst="rect">
            <a:avLst/>
          </a:prstGeom>
          <a:noFill/>
        </p:spPr>
        <p:txBody>
          <a:bodyPr wrap="none" rtlCol="0">
            <a:spAutoFit/>
          </a:bodyPr>
          <a:lstStyle/>
          <a:p>
            <a:r>
              <a:rPr lang="ru-RU" sz="2400" b="1" dirty="0">
                <a:solidFill>
                  <a:srgbClr val="002060"/>
                </a:solidFill>
                <a:latin typeface="Arial Black" panose="020B0A04020102020204" pitchFamily="34" charset="0"/>
              </a:rPr>
              <a:t>Про </a:t>
            </a:r>
            <a:r>
              <a:rPr lang="ru-RU" sz="2400" b="1" dirty="0" err="1">
                <a:solidFill>
                  <a:srgbClr val="002060"/>
                </a:solidFill>
                <a:latin typeface="Arial Black" panose="020B0A04020102020204" pitchFamily="34" charset="0"/>
              </a:rPr>
              <a:t>Всесвіт</a:t>
            </a:r>
            <a:endParaRPr lang="ru-RU" sz="2400" b="1" dirty="0">
              <a:solidFill>
                <a:srgbClr val="002060"/>
              </a:solidFill>
              <a:latin typeface="Arial Black" panose="020B0A04020102020204" pitchFamily="34" charset="0"/>
            </a:endParaRPr>
          </a:p>
        </p:txBody>
      </p:sp>
      <p:sp>
        <p:nvSpPr>
          <p:cNvPr id="2" name="Прямоугольник 1"/>
          <p:cNvSpPr/>
          <p:nvPr/>
        </p:nvSpPr>
        <p:spPr>
          <a:xfrm>
            <a:off x="939112" y="880229"/>
            <a:ext cx="10280822" cy="3108543"/>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Піфагор був першим, хто назвав Всесвіт «космосом» через ту впорядкованість, яка йому притаманна. За його вченням основоположні принципи світобудови можна висловити мовою математики. Началом, що  об'єднує всі речі, виступають числові співвідношення, які виражають  гармонію й порядок природи: «Всі речі суть числа».</a:t>
            </a:r>
          </a:p>
          <a:p>
            <a:pPr algn="just"/>
            <a:endParaRPr lang="uk-UA" sz="2800" dirty="0">
              <a:latin typeface="Times New Roman" panose="02020603050405020304" pitchFamily="18" charset="0"/>
              <a:cs typeface="Times New Roman" panose="02020603050405020304" pitchFamily="18" charset="0"/>
            </a:endParaRPr>
          </a:p>
        </p:txBody>
      </p:sp>
      <p:pic>
        <p:nvPicPr>
          <p:cNvPr id="18434" name="Picture 2" descr="Сонячна система - Космос i астрономiя"/>
          <p:cNvPicPr>
            <a:picLocks noChangeAspect="1" noChangeArrowheads="1"/>
          </p:cNvPicPr>
          <p:nvPr/>
        </p:nvPicPr>
        <p:blipFill rotWithShape="1">
          <a:blip r:embed="rId4">
            <a:extLst>
              <a:ext uri="{28A0092B-C50C-407E-A947-70E740481C1C}">
                <a14:useLocalDpi xmlns:a14="http://schemas.microsoft.com/office/drawing/2010/main" val="0"/>
              </a:ext>
            </a:extLst>
          </a:blip>
          <a:srcRect t="18292" b="19282"/>
          <a:stretch/>
        </p:blipFill>
        <p:spPr bwMode="auto">
          <a:xfrm>
            <a:off x="2788603" y="3600025"/>
            <a:ext cx="6614792" cy="278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9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3568606" cy="461665"/>
          </a:xfrm>
          <a:prstGeom prst="rect">
            <a:avLst/>
          </a:prstGeom>
          <a:noFill/>
        </p:spPr>
        <p:txBody>
          <a:bodyPr wrap="none" rtlCol="0">
            <a:spAutoFit/>
          </a:bodyPr>
          <a:lstStyle/>
          <a:p>
            <a:r>
              <a:rPr lang="ru-RU" sz="2400" b="1" dirty="0">
                <a:solidFill>
                  <a:srgbClr val="002060"/>
                </a:solidFill>
                <a:latin typeface="Arial Black" panose="020B0A04020102020204" pitchFamily="34" charset="0"/>
              </a:rPr>
              <a:t>Братство </a:t>
            </a:r>
            <a:r>
              <a:rPr lang="ru-RU" sz="2400" b="1" dirty="0" err="1">
                <a:solidFill>
                  <a:srgbClr val="002060"/>
                </a:solidFill>
                <a:latin typeface="Arial Black" panose="020B0A04020102020204" pitchFamily="34" charset="0"/>
              </a:rPr>
              <a:t>Піфагора</a:t>
            </a:r>
            <a:r>
              <a:rPr lang="ru-RU" sz="2400" b="1" dirty="0">
                <a:solidFill>
                  <a:srgbClr val="002060"/>
                </a:solidFill>
                <a:latin typeface="Arial Black" panose="020B0A04020102020204" pitchFamily="34" charset="0"/>
              </a:rPr>
              <a:t> </a:t>
            </a:r>
          </a:p>
        </p:txBody>
      </p:sp>
      <p:sp>
        <p:nvSpPr>
          <p:cNvPr id="2" name="Прямоугольник 1"/>
          <p:cNvSpPr/>
          <p:nvPr/>
        </p:nvSpPr>
        <p:spPr>
          <a:xfrm>
            <a:off x="945637" y="1217387"/>
            <a:ext cx="6782171" cy="4832092"/>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Слава про братство Піфагора </a:t>
            </a:r>
            <a:r>
              <a:rPr lang="uk-UA" sz="2800" dirty="0" err="1">
                <a:latin typeface="Times New Roman" panose="02020603050405020304" pitchFamily="18" charset="0"/>
                <a:cs typeface="Times New Roman" panose="02020603050405020304" pitchFamily="18" charset="0"/>
              </a:rPr>
              <a:t>рознеслась</a:t>
            </a:r>
            <a:r>
              <a:rPr lang="uk-UA" sz="2800" dirty="0">
                <a:latin typeface="Times New Roman" panose="02020603050405020304" pitchFamily="18" charset="0"/>
                <a:cs typeface="Times New Roman" panose="02020603050405020304" pitchFamily="18" charset="0"/>
              </a:rPr>
              <a:t> по всьому світу. Одного разу до Піфагора прийшов </a:t>
            </a:r>
            <a:r>
              <a:rPr lang="uk-UA" sz="2800" dirty="0" err="1">
                <a:latin typeface="Times New Roman" panose="02020603050405020304" pitchFamily="18" charset="0"/>
                <a:cs typeface="Times New Roman" panose="02020603050405020304" pitchFamily="18" charset="0"/>
              </a:rPr>
              <a:t>Кілон</a:t>
            </a:r>
            <a:r>
              <a:rPr lang="uk-UA" sz="2800" dirty="0">
                <a:latin typeface="Times New Roman" panose="02020603050405020304" pitchFamily="18" charset="0"/>
                <a:cs typeface="Times New Roman" panose="02020603050405020304" pitchFamily="18" charset="0"/>
              </a:rPr>
              <a:t>, людина багата, але зла і забажав вступити в братство. Але отримав відмову. </a:t>
            </a:r>
            <a:r>
              <a:rPr lang="uk-UA" sz="2800" dirty="0" err="1">
                <a:latin typeface="Times New Roman" panose="02020603050405020304" pitchFamily="18" charset="0"/>
                <a:cs typeface="Times New Roman" panose="02020603050405020304" pitchFamily="18" charset="0"/>
              </a:rPr>
              <a:t>Кілон</a:t>
            </a:r>
            <a:r>
              <a:rPr lang="uk-UA" sz="2800" dirty="0">
                <a:latin typeface="Times New Roman" panose="02020603050405020304" pitchFamily="18" charset="0"/>
                <a:cs typeface="Times New Roman" panose="02020603050405020304" pitchFamily="18" charset="0"/>
              </a:rPr>
              <a:t> починає боротьбу з Піфагором і підпалює йому будинок. При пожежі піфагорійці спасли життя своєму вчителю, але при цьому багато з них загинуло. Переживаючи їх несправедливу смерть, Піфагор покінчив життя самогубством.</a:t>
            </a:r>
          </a:p>
        </p:txBody>
      </p:sp>
      <p:pic>
        <p:nvPicPr>
          <p:cNvPr id="10" name="Picture 2"/>
          <p:cNvPicPr>
            <a:picLocks noChangeAspect="1" noChangeArrowheads="1"/>
          </p:cNvPicPr>
          <p:nvPr/>
        </p:nvPicPr>
        <p:blipFill>
          <a:blip r:embed="rId4" cstate="print"/>
          <a:srcRect/>
          <a:stretch>
            <a:fillRect/>
          </a:stretch>
        </p:blipFill>
        <p:spPr bwMode="auto">
          <a:xfrm>
            <a:off x="8076771" y="1532277"/>
            <a:ext cx="3101975" cy="3786187"/>
          </a:xfrm>
          <a:prstGeom prst="rect">
            <a:avLst/>
          </a:prstGeom>
          <a:noFill/>
          <a:ln w="9525">
            <a:noFill/>
            <a:round/>
            <a:headEnd/>
            <a:tailEnd/>
          </a:ln>
        </p:spPr>
      </p:pic>
    </p:spTree>
    <p:extLst>
      <p:ext uri="{BB962C8B-B14F-4D97-AF65-F5344CB8AC3E}">
        <p14:creationId xmlns:p14="http://schemas.microsoft.com/office/powerpoint/2010/main" val="2595725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6223178"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Важливість</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теореми</a:t>
            </a:r>
            <a:r>
              <a:rPr lang="ru-RU" sz="2400" b="1" dirty="0">
                <a:solidFill>
                  <a:srgbClr val="002060"/>
                </a:solidFill>
                <a:latin typeface="Arial Black" panose="020B0A04020102020204" pitchFamily="34" charset="0"/>
              </a:rPr>
              <a:t> для </a:t>
            </a:r>
            <a:r>
              <a:rPr lang="ru-RU" sz="2400" b="1" dirty="0" err="1">
                <a:solidFill>
                  <a:srgbClr val="002060"/>
                </a:solidFill>
                <a:latin typeface="Arial Black" panose="020B0A04020102020204" pitchFamily="34" charset="0"/>
              </a:rPr>
              <a:t>Піфагора</a:t>
            </a:r>
            <a:endParaRPr lang="ru-RU" sz="2400" b="1" dirty="0">
              <a:solidFill>
                <a:srgbClr val="002060"/>
              </a:solidFill>
              <a:latin typeface="Arial Black" panose="020B0A04020102020204" pitchFamily="34" charset="0"/>
            </a:endParaRPr>
          </a:p>
        </p:txBody>
      </p:sp>
      <p:sp>
        <p:nvSpPr>
          <p:cNvPr id="2" name="Прямоугольник 1"/>
          <p:cNvSpPr/>
          <p:nvPr/>
        </p:nvSpPr>
        <p:spPr>
          <a:xfrm>
            <a:off x="939112" y="1655656"/>
            <a:ext cx="7121922" cy="3108543"/>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За  впливовістю  на  математику в  цілому  теорема  Піфагора  рекордсмен, і  на  могилі  Піфагора, за  його  заповітом,  зображені  «Піфагорові  штани» - рисунок, який  виконується  у  доведенні. Це  говорить  про  те,  що  Піфагор  сам  глибоко  цінував  красу  і  важливість  цієї  теореми.</a:t>
            </a:r>
          </a:p>
        </p:txBody>
      </p:sp>
      <p:pic>
        <p:nvPicPr>
          <p:cNvPr id="9" name="Picture 2" descr="20500-3"/>
          <p:cNvPicPr>
            <a:picLocks noChangeAspect="1" noChangeArrowheads="1"/>
          </p:cNvPicPr>
          <p:nvPr/>
        </p:nvPicPr>
        <p:blipFill>
          <a:blip r:embed="rId4" cstate="print"/>
          <a:srcRect/>
          <a:stretch>
            <a:fillRect/>
          </a:stretch>
        </p:blipFill>
        <p:spPr bwMode="auto">
          <a:xfrm>
            <a:off x="8244164" y="1236030"/>
            <a:ext cx="2934582" cy="4282316"/>
          </a:xfrm>
          <a:prstGeom prst="rect">
            <a:avLst/>
          </a:prstGeom>
          <a:noFill/>
          <a:ln w="9525" algn="in">
            <a:noFill/>
            <a:miter lim="800000"/>
            <a:headEnd/>
            <a:tailEnd/>
          </a:ln>
        </p:spPr>
      </p:pic>
    </p:spTree>
    <p:extLst>
      <p:ext uri="{BB962C8B-B14F-4D97-AF65-F5344CB8AC3E}">
        <p14:creationId xmlns:p14="http://schemas.microsoft.com/office/powerpoint/2010/main" val="156189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4607352" cy="461665"/>
          </a:xfrm>
          <a:prstGeom prst="rect">
            <a:avLst/>
          </a:prstGeom>
          <a:noFill/>
        </p:spPr>
        <p:txBody>
          <a:bodyPr wrap="none" rtlCol="0">
            <a:spAutoFit/>
          </a:bodyPr>
          <a:lstStyle/>
          <a:p>
            <a:r>
              <a:rPr lang="uk-UA" sz="2400" dirty="0">
                <a:solidFill>
                  <a:srgbClr val="002060"/>
                </a:solidFill>
                <a:latin typeface="Arial Black" panose="020B0A04020102020204" pitchFamily="34" charset="0"/>
              </a:rPr>
              <a:t>Легенда про народження</a:t>
            </a:r>
            <a:endParaRPr lang="ru-RU" sz="2400" dirty="0">
              <a:solidFill>
                <a:srgbClr val="002060"/>
              </a:solidFill>
              <a:latin typeface="Arial Black" panose="020B0A04020102020204"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84" y="3103870"/>
            <a:ext cx="3344087" cy="3270429"/>
          </a:xfrm>
          <a:prstGeom prst="rect">
            <a:avLst/>
          </a:prstGeom>
          <a:ln>
            <a:noFill/>
          </a:ln>
          <a:effectLst>
            <a:softEdge rad="112500"/>
          </a:effec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533" y="3103870"/>
            <a:ext cx="2895867" cy="3270429"/>
          </a:xfrm>
          <a:prstGeom prst="rect">
            <a:avLst/>
          </a:prstGeom>
          <a:ln>
            <a:noFill/>
          </a:ln>
          <a:effectLst>
            <a:softEdge rad="112500"/>
          </a:effectLst>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8733" y="3103869"/>
            <a:ext cx="2312585" cy="3270430"/>
          </a:xfrm>
          <a:prstGeom prst="rect">
            <a:avLst/>
          </a:prstGeom>
          <a:ln>
            <a:noFill/>
          </a:ln>
          <a:effectLst>
            <a:softEdge rad="112500"/>
          </a:effectLst>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5683" y="3103869"/>
            <a:ext cx="2415590" cy="3270799"/>
          </a:xfrm>
          <a:prstGeom prst="rect">
            <a:avLst/>
          </a:prstGeom>
          <a:ln>
            <a:noFill/>
          </a:ln>
          <a:effectLst>
            <a:softEdge rad="112500"/>
          </a:effectLst>
        </p:spPr>
      </p:pic>
      <p:sp>
        <p:nvSpPr>
          <p:cNvPr id="2" name="Прямоугольник 1"/>
          <p:cNvSpPr/>
          <p:nvPr/>
        </p:nvSpPr>
        <p:spPr>
          <a:xfrm>
            <a:off x="939112" y="931030"/>
            <a:ext cx="10280822" cy="2246769"/>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    Піфагор жив у 6 столітті до нашої ери. Він народився у Греції, на острові Самос у золотих справ майстра </a:t>
            </a:r>
            <a:r>
              <a:rPr lang="uk-UA" sz="2000" dirty="0" err="1">
                <a:latin typeface="Times New Roman" panose="02020603050405020304" pitchFamily="18" charset="0"/>
                <a:cs typeface="Times New Roman" panose="02020603050405020304" pitchFamily="18" charset="0"/>
              </a:rPr>
              <a:t>Мнесарха</a:t>
            </a:r>
            <a:r>
              <a:rPr lang="uk-UA" sz="2000" dirty="0">
                <a:latin typeface="Times New Roman" panose="02020603050405020304" pitchFamily="18" charset="0"/>
                <a:cs typeface="Times New Roman" panose="02020603050405020304" pitchFamily="18" charset="0"/>
              </a:rPr>
              <a:t>. За  легендою оракул пророчив йому та його дружині </a:t>
            </a:r>
            <a:r>
              <a:rPr lang="uk-UA" sz="2000" dirty="0" err="1">
                <a:latin typeface="Times New Roman" panose="02020603050405020304" pitchFamily="18" charset="0"/>
                <a:cs typeface="Times New Roman" panose="02020603050405020304" pitchFamily="18" charset="0"/>
              </a:rPr>
              <a:t>Парфенісі</a:t>
            </a:r>
            <a:r>
              <a:rPr lang="uk-UA" sz="2000" dirty="0">
                <a:latin typeface="Times New Roman" panose="02020603050405020304" pitchFamily="18" charset="0"/>
                <a:cs typeface="Times New Roman" panose="02020603050405020304" pitchFamily="18" charset="0"/>
              </a:rPr>
              <a:t> народження сина, який буде славитися віками своєю мудрістю, справами та красою. Пророцтво збулося, і тоді </a:t>
            </a:r>
            <a:r>
              <a:rPr lang="uk-UA" sz="2000" dirty="0" err="1">
                <a:latin typeface="Times New Roman" panose="02020603050405020304" pitchFamily="18" charset="0"/>
                <a:cs typeface="Times New Roman" panose="02020603050405020304" pitchFamily="18" charset="0"/>
              </a:rPr>
              <a:t>Парфеніса</a:t>
            </a:r>
            <a:r>
              <a:rPr lang="uk-UA" sz="2000" dirty="0">
                <a:latin typeface="Times New Roman" panose="02020603050405020304" pitchFamily="18" charset="0"/>
                <a:cs typeface="Times New Roman" panose="02020603050405020304" pitchFamily="18" charset="0"/>
              </a:rPr>
              <a:t> приймає ім’я </a:t>
            </a:r>
            <a:r>
              <a:rPr lang="uk-UA" sz="2000" dirty="0" err="1">
                <a:latin typeface="Times New Roman" panose="02020603050405020304" pitchFamily="18" charset="0"/>
                <a:cs typeface="Times New Roman" panose="02020603050405020304" pitchFamily="18" charset="0"/>
              </a:rPr>
              <a:t>Піфіада</a:t>
            </a:r>
            <a:r>
              <a:rPr lang="uk-UA" sz="2000" dirty="0">
                <a:latin typeface="Times New Roman" panose="02020603050405020304" pitchFamily="18" charset="0"/>
                <a:cs typeface="Times New Roman" panose="02020603050405020304" pitchFamily="18" charset="0"/>
              </a:rPr>
              <a:t>, на честь Аполлона </a:t>
            </a:r>
            <a:r>
              <a:rPr lang="uk-UA" sz="2000" dirty="0" err="1">
                <a:latin typeface="Times New Roman" panose="02020603050405020304" pitchFamily="18" charset="0"/>
                <a:cs typeface="Times New Roman" panose="02020603050405020304" pitchFamily="18" charset="0"/>
              </a:rPr>
              <a:t>Піфійського</a:t>
            </a:r>
            <a:r>
              <a:rPr lang="uk-UA" sz="2000" dirty="0">
                <a:latin typeface="Times New Roman" panose="02020603050405020304" pitchFamily="18" charset="0"/>
                <a:cs typeface="Times New Roman" panose="02020603050405020304" pitchFamily="18" charset="0"/>
              </a:rPr>
              <a:t>, а сина називає Піфагором, на честь пророцтва Піфії. У легенді нічого не сказано про рік народження Піфагора, історичні дослідження датують його появу на світ приблизно 580 роком до нашої ери.</a:t>
            </a:r>
          </a:p>
        </p:txBody>
      </p:sp>
    </p:spTree>
    <p:extLst>
      <p:ext uri="{BB962C8B-B14F-4D97-AF65-F5344CB8AC3E}">
        <p14:creationId xmlns:p14="http://schemas.microsoft.com/office/powerpoint/2010/main" val="81847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7627409"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Хронологія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розвитку</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теореми</a:t>
            </a:r>
            <a:r>
              <a:rPr lang="ru-RU" sz="2400" b="1" dirty="0">
                <a:solidFill>
                  <a:srgbClr val="002060"/>
                </a:solidFill>
                <a:latin typeface="Arial Black" panose="020B0A04020102020204" pitchFamily="34" charset="0"/>
              </a:rPr>
              <a:t> до </a:t>
            </a:r>
            <a:r>
              <a:rPr lang="ru-RU" sz="2400" b="1" dirty="0" err="1">
                <a:solidFill>
                  <a:srgbClr val="002060"/>
                </a:solidFill>
                <a:latin typeface="Arial Black" panose="020B0A04020102020204" pitchFamily="34" charset="0"/>
              </a:rPr>
              <a:t>Піфагора</a:t>
            </a:r>
            <a:endParaRPr lang="ru-RU" sz="2400" b="1" dirty="0">
              <a:solidFill>
                <a:srgbClr val="002060"/>
              </a:solidFill>
              <a:latin typeface="Arial Black" panose="020B0A040201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05723640"/>
              </p:ext>
            </p:extLst>
          </p:nvPr>
        </p:nvGraphicFramePr>
        <p:xfrm>
          <a:off x="1186934" y="1438873"/>
          <a:ext cx="9818129" cy="3994788"/>
        </p:xfrm>
        <a:graphic>
          <a:graphicData uri="http://schemas.openxmlformats.org/drawingml/2006/table">
            <a:tbl>
              <a:tblPr firstRow="1" bandRow="1">
                <a:tableStyleId>{5C22544A-7EE6-4342-B048-85BDC9FD1C3A}</a:tableStyleId>
              </a:tblPr>
              <a:tblGrid>
                <a:gridCol w="560561">
                  <a:extLst>
                    <a:ext uri="{9D8B030D-6E8A-4147-A177-3AD203B41FA5}">
                      <a16:colId xmlns:a16="http://schemas.microsoft.com/office/drawing/2014/main" val="3886688244"/>
                    </a:ext>
                  </a:extLst>
                </a:gridCol>
                <a:gridCol w="6959212">
                  <a:extLst>
                    <a:ext uri="{9D8B030D-6E8A-4147-A177-3AD203B41FA5}">
                      <a16:colId xmlns:a16="http://schemas.microsoft.com/office/drawing/2014/main" val="2500017005"/>
                    </a:ext>
                  </a:extLst>
                </a:gridCol>
                <a:gridCol w="2298356">
                  <a:extLst>
                    <a:ext uri="{9D8B030D-6E8A-4147-A177-3AD203B41FA5}">
                      <a16:colId xmlns:a16="http://schemas.microsoft.com/office/drawing/2014/main" val="3783552414"/>
                    </a:ext>
                  </a:extLst>
                </a:gridCol>
              </a:tblGrid>
              <a:tr h="370840">
                <a:tc>
                  <a:txBody>
                    <a:bodyPr/>
                    <a:lstStyle/>
                    <a:p>
                      <a:pPr algn="ctr">
                        <a:lnSpc>
                          <a:spcPct val="150000"/>
                        </a:lnSpc>
                      </a:pPr>
                      <a:r>
                        <a:rPr lang="uk-UA" sz="2400" noProof="0">
                          <a:latin typeface="Times New Roman" panose="02020603050405020304" pitchFamily="18" charset="0"/>
                          <a:cs typeface="Times New Roman" panose="02020603050405020304" pitchFamily="18" charset="0"/>
                        </a:rPr>
                        <a:t>№</a:t>
                      </a:r>
                    </a:p>
                  </a:txBody>
                  <a:tcPr/>
                </a:tc>
                <a:tc>
                  <a:txBody>
                    <a:bodyPr/>
                    <a:lstStyle/>
                    <a:p>
                      <a:pPr algn="ctr">
                        <a:lnSpc>
                          <a:spcPct val="150000"/>
                        </a:lnSpc>
                      </a:pPr>
                      <a:r>
                        <a:rPr lang="uk-UA" sz="2400" noProof="0">
                          <a:latin typeface="Times New Roman" panose="02020603050405020304" pitchFamily="18" charset="0"/>
                          <a:cs typeface="Times New Roman" panose="02020603050405020304" pitchFamily="18" charset="0"/>
                        </a:rPr>
                        <a:t>Історичне</a:t>
                      </a:r>
                      <a:r>
                        <a:rPr lang="uk-UA" sz="2400" baseline="0" noProof="0">
                          <a:latin typeface="Times New Roman" panose="02020603050405020304" pitchFamily="18" charset="0"/>
                          <a:cs typeface="Times New Roman" panose="02020603050405020304" pitchFamily="18" charset="0"/>
                        </a:rPr>
                        <a:t> місце</a:t>
                      </a:r>
                      <a:endParaRPr lang="uk-UA" sz="2400" noProof="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uk-UA" sz="2400" noProof="0">
                          <a:latin typeface="Times New Roman" panose="02020603050405020304" pitchFamily="18" charset="0"/>
                          <a:cs typeface="Times New Roman" panose="02020603050405020304" pitchFamily="18" charset="0"/>
                        </a:rPr>
                        <a:t>Дата</a:t>
                      </a:r>
                    </a:p>
                  </a:txBody>
                  <a:tcPr/>
                </a:tc>
                <a:extLst>
                  <a:ext uri="{0D108BD9-81ED-4DB2-BD59-A6C34878D82A}">
                    <a16:rowId xmlns:a16="http://schemas.microsoft.com/office/drawing/2014/main" val="2574079785"/>
                  </a:ext>
                </a:extLst>
              </a:tr>
              <a:tr h="370840">
                <a:tc>
                  <a:txBody>
                    <a:bodyPr/>
                    <a:lstStyle/>
                    <a:p>
                      <a:pPr>
                        <a:lnSpc>
                          <a:spcPct val="150000"/>
                        </a:lnSpc>
                      </a:pPr>
                      <a:r>
                        <a:rPr lang="uk-UA" sz="2400" noProof="0">
                          <a:latin typeface="Times New Roman" panose="02020603050405020304" pitchFamily="18" charset="0"/>
                          <a:cs typeface="Times New Roman" panose="02020603050405020304" pitchFamily="18" charset="0"/>
                        </a:rPr>
                        <a:t>1</a:t>
                      </a:r>
                    </a:p>
                  </a:txBody>
                  <a:tcPr/>
                </a:tc>
                <a:tc>
                  <a:txBody>
                    <a:bodyPr/>
                    <a:lstStyle/>
                    <a:p>
                      <a:pPr>
                        <a:lnSpc>
                          <a:spcPct val="150000"/>
                        </a:lnSpc>
                      </a:pPr>
                      <a:r>
                        <a:rPr lang="uk-UA" sz="2400" noProof="0">
                          <a:latin typeface="Times New Roman" panose="02020603050405020304" pitchFamily="18" charset="0"/>
                          <a:cs typeface="Times New Roman" panose="02020603050405020304" pitchFamily="18" charset="0"/>
                        </a:rPr>
                        <a:t>Стародавній Китай</a:t>
                      </a:r>
                      <a:r>
                        <a:rPr lang="uk-UA" sz="2400" baseline="0" noProof="0">
                          <a:latin typeface="Times New Roman" panose="02020603050405020304" pitchFamily="18" charset="0"/>
                          <a:cs typeface="Times New Roman" panose="02020603050405020304" pitchFamily="18" charset="0"/>
                        </a:rPr>
                        <a:t> (математична книга Чу-пей)</a:t>
                      </a:r>
                      <a:endParaRPr lang="uk-UA" sz="2400" noProof="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uk-UA" sz="2400" noProof="0">
                          <a:latin typeface="Times New Roman" panose="02020603050405020304" pitchFamily="18" charset="0"/>
                          <a:cs typeface="Times New Roman" panose="02020603050405020304" pitchFamily="18" charset="0"/>
                        </a:rPr>
                        <a:t>~</a:t>
                      </a:r>
                      <a:r>
                        <a:rPr lang="uk-UA" sz="2400" baseline="0" noProof="0">
                          <a:latin typeface="Times New Roman" panose="02020603050405020304" pitchFamily="18" charset="0"/>
                          <a:cs typeface="Times New Roman" panose="02020603050405020304" pitchFamily="18" charset="0"/>
                        </a:rPr>
                        <a:t>2400 р. до н. е.</a:t>
                      </a:r>
                      <a:endParaRPr lang="uk-UA" sz="2400" noProof="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6553855"/>
                  </a:ext>
                </a:extLst>
              </a:tr>
              <a:tr h="370840">
                <a:tc>
                  <a:txBody>
                    <a:bodyPr/>
                    <a:lstStyle/>
                    <a:p>
                      <a:pPr>
                        <a:lnSpc>
                          <a:spcPct val="150000"/>
                        </a:lnSpc>
                      </a:pPr>
                      <a:r>
                        <a:rPr lang="uk-UA" sz="2400" noProof="0">
                          <a:latin typeface="Times New Roman" panose="02020603050405020304" pitchFamily="18" charset="0"/>
                          <a:cs typeface="Times New Roman" panose="02020603050405020304" pitchFamily="18" charset="0"/>
                        </a:rPr>
                        <a:t>2</a:t>
                      </a:r>
                    </a:p>
                  </a:txBody>
                  <a:tcPr/>
                </a:tc>
                <a:tc>
                  <a:txBody>
                    <a:bodyPr/>
                    <a:lstStyle/>
                    <a:p>
                      <a:pPr>
                        <a:lnSpc>
                          <a:spcPct val="150000"/>
                        </a:lnSpc>
                      </a:pPr>
                      <a:r>
                        <a:rPr lang="uk-UA" sz="2400" noProof="0">
                          <a:latin typeface="Times New Roman" panose="02020603050405020304" pitchFamily="18" charset="0"/>
                          <a:cs typeface="Times New Roman" panose="02020603050405020304" pitchFamily="18" charset="0"/>
                        </a:rPr>
                        <a:t>Стародавній</a:t>
                      </a:r>
                      <a:r>
                        <a:rPr lang="uk-UA" sz="2400" baseline="0" noProof="0">
                          <a:latin typeface="Times New Roman" panose="02020603050405020304" pitchFamily="18" charset="0"/>
                          <a:cs typeface="Times New Roman" panose="02020603050405020304" pitchFamily="18" charset="0"/>
                        </a:rPr>
                        <a:t> Єгипет (гарпедонапти або «натягувачі мотузок»)</a:t>
                      </a:r>
                      <a:endParaRPr lang="uk-UA" sz="2400" noProof="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uk-UA" sz="2400" noProof="0">
                          <a:latin typeface="Times New Roman" panose="02020603050405020304" pitchFamily="18" charset="0"/>
                          <a:cs typeface="Times New Roman" panose="02020603050405020304" pitchFamily="18" charset="0"/>
                        </a:rPr>
                        <a:t>2300 р. до</a:t>
                      </a:r>
                      <a:r>
                        <a:rPr lang="uk-UA" sz="2400" baseline="0" noProof="0">
                          <a:latin typeface="Times New Roman" panose="02020603050405020304" pitchFamily="18" charset="0"/>
                          <a:cs typeface="Times New Roman" panose="02020603050405020304" pitchFamily="18" charset="0"/>
                        </a:rPr>
                        <a:t> н. е.</a:t>
                      </a:r>
                      <a:endParaRPr lang="uk-UA" sz="2400" noProof="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5906588"/>
                  </a:ext>
                </a:extLst>
              </a:tr>
              <a:tr h="370840">
                <a:tc>
                  <a:txBody>
                    <a:bodyPr/>
                    <a:lstStyle/>
                    <a:p>
                      <a:pPr>
                        <a:lnSpc>
                          <a:spcPct val="150000"/>
                        </a:lnSpc>
                      </a:pPr>
                      <a:r>
                        <a:rPr lang="uk-UA" sz="2400" noProof="0">
                          <a:latin typeface="Times New Roman" panose="02020603050405020304" pitchFamily="18" charset="0"/>
                          <a:cs typeface="Times New Roman" panose="02020603050405020304" pitchFamily="18" charset="0"/>
                        </a:rPr>
                        <a:t>3</a:t>
                      </a:r>
                    </a:p>
                  </a:txBody>
                  <a:tcPr/>
                </a:tc>
                <a:tc>
                  <a:txBody>
                    <a:bodyPr/>
                    <a:lstStyle/>
                    <a:p>
                      <a:pPr>
                        <a:lnSpc>
                          <a:spcPct val="150000"/>
                        </a:lnSpc>
                      </a:pPr>
                      <a:r>
                        <a:rPr lang="uk-UA" sz="2400" noProof="0">
                          <a:latin typeface="Times New Roman" panose="02020603050405020304" pitchFamily="18" charset="0"/>
                          <a:cs typeface="Times New Roman" panose="02020603050405020304" pitchFamily="18" charset="0"/>
                        </a:rPr>
                        <a:t>Вавилон</a:t>
                      </a:r>
                      <a:r>
                        <a:rPr lang="uk-UA" sz="2400" baseline="0" noProof="0">
                          <a:latin typeface="Times New Roman" panose="02020603050405020304" pitchFamily="18" charset="0"/>
                          <a:cs typeface="Times New Roman" panose="02020603050405020304" pitchFamily="18" charset="0"/>
                        </a:rPr>
                        <a:t> (Хаммураби)</a:t>
                      </a:r>
                      <a:endParaRPr lang="uk-UA" sz="2400" noProof="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uk-UA" sz="2400" noProof="0">
                          <a:latin typeface="Times New Roman" panose="02020603050405020304" pitchFamily="18" charset="0"/>
                          <a:cs typeface="Times New Roman" panose="02020603050405020304" pitchFamily="18" charset="0"/>
                        </a:rPr>
                        <a:t>2000 р.</a:t>
                      </a:r>
                      <a:r>
                        <a:rPr lang="uk-UA" sz="2400" baseline="0" noProof="0">
                          <a:latin typeface="Times New Roman" panose="02020603050405020304" pitchFamily="18" charset="0"/>
                          <a:cs typeface="Times New Roman" panose="02020603050405020304" pitchFamily="18" charset="0"/>
                        </a:rPr>
                        <a:t> до н. е.</a:t>
                      </a:r>
                      <a:endParaRPr lang="uk-UA" sz="2400" noProof="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4955430"/>
                  </a:ext>
                </a:extLst>
              </a:tr>
              <a:tr h="370840">
                <a:tc>
                  <a:txBody>
                    <a:bodyPr/>
                    <a:lstStyle/>
                    <a:p>
                      <a:pPr>
                        <a:lnSpc>
                          <a:spcPct val="150000"/>
                        </a:lnSpc>
                      </a:pPr>
                      <a:r>
                        <a:rPr lang="uk-UA" sz="2400" noProof="0">
                          <a:latin typeface="Times New Roman" panose="02020603050405020304" pitchFamily="18" charset="0"/>
                          <a:cs typeface="Times New Roman" panose="02020603050405020304" pitchFamily="18" charset="0"/>
                        </a:rPr>
                        <a:t>4</a:t>
                      </a:r>
                    </a:p>
                  </a:txBody>
                  <a:tcPr/>
                </a:tc>
                <a:tc>
                  <a:txBody>
                    <a:bodyPr/>
                    <a:lstStyle/>
                    <a:p>
                      <a:pPr>
                        <a:lnSpc>
                          <a:spcPct val="150000"/>
                        </a:lnSpc>
                      </a:pPr>
                      <a:r>
                        <a:rPr lang="uk-UA" sz="2400" noProof="0">
                          <a:latin typeface="Times New Roman" panose="02020603050405020304" pitchFamily="18" charset="0"/>
                          <a:cs typeface="Times New Roman" panose="02020603050405020304" pitchFamily="18" charset="0"/>
                        </a:rPr>
                        <a:t>Стародавня</a:t>
                      </a:r>
                      <a:r>
                        <a:rPr lang="uk-UA" sz="2400" baseline="0" noProof="0">
                          <a:latin typeface="Times New Roman" panose="02020603050405020304" pitchFamily="18" charset="0"/>
                          <a:cs typeface="Times New Roman" panose="02020603050405020304" pitchFamily="18" charset="0"/>
                        </a:rPr>
                        <a:t> Індія (сбірник Сульвасутра)</a:t>
                      </a:r>
                      <a:endParaRPr lang="uk-UA" sz="2400" noProof="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uk-UA" sz="2400" noProof="0">
                          <a:latin typeface="Times New Roman" panose="02020603050405020304" pitchFamily="18" charset="0"/>
                          <a:cs typeface="Times New Roman" panose="02020603050405020304" pitchFamily="18" charset="0"/>
                        </a:rPr>
                        <a:t>600 р. до н.</a:t>
                      </a:r>
                      <a:r>
                        <a:rPr lang="uk-UA" sz="2400" baseline="0" noProof="0">
                          <a:latin typeface="Times New Roman" panose="02020603050405020304" pitchFamily="18" charset="0"/>
                          <a:cs typeface="Times New Roman" panose="02020603050405020304" pitchFamily="18" charset="0"/>
                        </a:rPr>
                        <a:t> е.</a:t>
                      </a:r>
                      <a:endParaRPr lang="uk-UA" sz="2400" noProof="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2301937"/>
                  </a:ext>
                </a:extLst>
              </a:tr>
              <a:tr h="370840">
                <a:tc>
                  <a:txBody>
                    <a:bodyPr/>
                    <a:lstStyle/>
                    <a:p>
                      <a:pPr>
                        <a:lnSpc>
                          <a:spcPct val="150000"/>
                        </a:lnSpc>
                      </a:pPr>
                      <a:r>
                        <a:rPr lang="uk-UA" sz="2400" noProof="0">
                          <a:latin typeface="Times New Roman" panose="02020603050405020304" pitchFamily="18" charset="0"/>
                          <a:cs typeface="Times New Roman" panose="02020603050405020304" pitchFamily="18" charset="0"/>
                        </a:rPr>
                        <a:t>5</a:t>
                      </a:r>
                    </a:p>
                  </a:txBody>
                  <a:tcPr/>
                </a:tc>
                <a:tc>
                  <a:txBody>
                    <a:bodyPr/>
                    <a:lstStyle/>
                    <a:p>
                      <a:pPr>
                        <a:lnSpc>
                          <a:spcPct val="150000"/>
                        </a:lnSpc>
                      </a:pPr>
                      <a:r>
                        <a:rPr lang="uk-UA" sz="2400" noProof="0" dirty="0">
                          <a:latin typeface="Times New Roman" panose="02020603050405020304" pitchFamily="18" charset="0"/>
                          <a:cs typeface="Times New Roman" panose="02020603050405020304" pitchFamily="18" charset="0"/>
                        </a:rPr>
                        <a:t>Піфагор</a:t>
                      </a:r>
                    </a:p>
                  </a:txBody>
                  <a:tcPr/>
                </a:tc>
                <a:tc>
                  <a:txBody>
                    <a:bodyPr/>
                    <a:lstStyle/>
                    <a:p>
                      <a:pPr>
                        <a:lnSpc>
                          <a:spcPct val="150000"/>
                        </a:lnSpc>
                      </a:pPr>
                      <a:r>
                        <a:rPr lang="uk-UA" sz="2400" noProof="0" dirty="0">
                          <a:latin typeface="Times New Roman" panose="02020603050405020304" pitchFamily="18" charset="0"/>
                          <a:cs typeface="Times New Roman" panose="02020603050405020304" pitchFamily="18" charset="0"/>
                        </a:rPr>
                        <a:t>570 р. до н. е.</a:t>
                      </a:r>
                    </a:p>
                  </a:txBody>
                  <a:tcPr/>
                </a:tc>
                <a:extLst>
                  <a:ext uri="{0D108BD9-81ED-4DB2-BD59-A6C34878D82A}">
                    <a16:rowId xmlns:a16="http://schemas.microsoft.com/office/drawing/2014/main" val="3815731202"/>
                  </a:ext>
                </a:extLst>
              </a:tr>
            </a:tbl>
          </a:graphicData>
        </a:graphic>
      </p:graphicFrame>
    </p:spTree>
    <p:extLst>
      <p:ext uri="{BB962C8B-B14F-4D97-AF65-F5344CB8AC3E}">
        <p14:creationId xmlns:p14="http://schemas.microsoft.com/office/powerpoint/2010/main" val="381596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6181500"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Формулювання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теореми</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Піфагора</a:t>
            </a:r>
            <a:endParaRPr lang="ru-RU" sz="2400" b="1" dirty="0">
              <a:solidFill>
                <a:srgbClr val="002060"/>
              </a:solidFill>
              <a:latin typeface="Arial Black" panose="020B0A04020102020204" pitchFamily="34" charset="0"/>
            </a:endParaRPr>
          </a:p>
        </p:txBody>
      </p:sp>
      <p:sp>
        <p:nvSpPr>
          <p:cNvPr id="2" name="Прямоугольник 1"/>
          <p:cNvSpPr/>
          <p:nvPr/>
        </p:nvSpPr>
        <p:spPr>
          <a:xfrm>
            <a:off x="939112" y="1083430"/>
            <a:ext cx="10280822" cy="3970318"/>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    В українській мові існує три варіанти формулювання теореми Піфагора: </a:t>
            </a:r>
          </a:p>
          <a:p>
            <a:pPr algn="just"/>
            <a:r>
              <a:rPr lang="uk-UA" sz="2800" dirty="0">
                <a:latin typeface="Times New Roman" panose="02020603050405020304" pitchFamily="18" charset="0"/>
                <a:cs typeface="Times New Roman" panose="02020603050405020304" pitchFamily="18" charset="0"/>
              </a:rPr>
              <a:t>1. У прямокутному трикутнику квадрат гіпотенузи дорівнює сумі квадратів катетів. </a:t>
            </a:r>
          </a:p>
          <a:p>
            <a:pPr algn="just"/>
            <a:r>
              <a:rPr lang="uk-UA" sz="2800" dirty="0">
                <a:latin typeface="Times New Roman" panose="02020603050405020304" pitchFamily="18" charset="0"/>
                <a:cs typeface="Times New Roman" panose="02020603050405020304" pitchFamily="18" charset="0"/>
              </a:rPr>
              <a:t>2. Площа квадрата, побудованого на гіпотенузі прямокутного трикутника, дорівнює сумі площ квадратів, побудованих на катетах. </a:t>
            </a:r>
          </a:p>
          <a:p>
            <a:pPr algn="just"/>
            <a:r>
              <a:rPr lang="uk-UA" sz="2800" dirty="0">
                <a:latin typeface="Times New Roman" panose="02020603050405020304" pitchFamily="18" charset="0"/>
                <a:cs typeface="Times New Roman" panose="02020603050405020304" pitchFamily="18" charset="0"/>
              </a:rPr>
              <a:t>3. Квадрат, побудований на гіпотенузі прямокутного трикутника, </a:t>
            </a:r>
            <a:r>
              <a:rPr lang="uk-UA" sz="2800" dirty="0" err="1">
                <a:latin typeface="Times New Roman" panose="02020603050405020304" pitchFamily="18" charset="0"/>
                <a:cs typeface="Times New Roman" panose="02020603050405020304" pitchFamily="18" charset="0"/>
              </a:rPr>
              <a:t>рівноскладений</a:t>
            </a:r>
            <a:r>
              <a:rPr lang="uk-UA" sz="2800" dirty="0">
                <a:latin typeface="Times New Roman" panose="02020603050405020304" pitchFamily="18" charset="0"/>
                <a:cs typeface="Times New Roman" panose="02020603050405020304" pitchFamily="18" charset="0"/>
              </a:rPr>
              <a:t>  з квадратами, побудованими на катетах.</a:t>
            </a:r>
          </a:p>
        </p:txBody>
      </p:sp>
      <p:pic>
        <p:nvPicPr>
          <p:cNvPr id="14338" name="Picture 2" descr="Medicinski papirusi | Sep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790" y="4935558"/>
            <a:ext cx="3310420" cy="151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4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4238661" cy="461665"/>
          </a:xfrm>
          <a:prstGeom prst="rect">
            <a:avLst/>
          </a:prstGeom>
          <a:noFill/>
        </p:spPr>
        <p:txBody>
          <a:bodyPr wrap="none" rtlCol="0">
            <a:spAutoFit/>
          </a:bodyPr>
          <a:lstStyle/>
          <a:p>
            <a:r>
              <a:rPr lang="uk-UA" sz="2400" dirty="0">
                <a:solidFill>
                  <a:srgbClr val="002060"/>
                </a:solidFill>
                <a:latin typeface="Arial Black" panose="020B0A04020102020204" pitchFamily="34" charset="0"/>
              </a:rPr>
              <a:t>Дитячі та юнацькі роки</a:t>
            </a:r>
            <a:endParaRPr lang="ru-RU" sz="2400" dirty="0">
              <a:solidFill>
                <a:srgbClr val="002060"/>
              </a:solidFill>
              <a:latin typeface="Arial Black" panose="020B0A04020102020204" pitchFamily="34" charset="0"/>
            </a:endParaRPr>
          </a:p>
        </p:txBody>
      </p:sp>
      <p:sp>
        <p:nvSpPr>
          <p:cNvPr id="2" name="Прямоугольник 1"/>
          <p:cNvSpPr/>
          <p:nvPr/>
        </p:nvSpPr>
        <p:spPr>
          <a:xfrm>
            <a:off x="939112" y="1167373"/>
            <a:ext cx="10280822" cy="4932119"/>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    Можливості дати сину гарну освіту та виховання у </a:t>
            </a:r>
            <a:r>
              <a:rPr lang="uk-UA" dirty="0" err="1">
                <a:latin typeface="Times New Roman" panose="02020603050405020304" pitchFamily="18" charset="0"/>
                <a:cs typeface="Times New Roman" panose="02020603050405020304" pitchFamily="18" charset="0"/>
              </a:rPr>
              <a:t>Мнесарха</a:t>
            </a:r>
            <a:r>
              <a:rPr lang="uk-UA" dirty="0">
                <a:latin typeface="Times New Roman" panose="02020603050405020304" pitchFamily="18" charset="0"/>
                <a:cs typeface="Times New Roman" panose="02020603050405020304" pitchFamily="18" charset="0"/>
              </a:rPr>
              <a:t> були. Як і будь-який батько, </a:t>
            </a:r>
            <a:r>
              <a:rPr lang="uk-UA" dirty="0" err="1">
                <a:latin typeface="Times New Roman" panose="02020603050405020304" pitchFamily="18" charset="0"/>
                <a:cs typeface="Times New Roman" panose="02020603050405020304" pitchFamily="18" charset="0"/>
              </a:rPr>
              <a:t>Мнесарх</a:t>
            </a:r>
            <a:r>
              <a:rPr lang="uk-UA" dirty="0">
                <a:latin typeface="Times New Roman" panose="02020603050405020304" pitchFamily="18" charset="0"/>
                <a:cs typeface="Times New Roman" panose="02020603050405020304" pitchFamily="18" charset="0"/>
              </a:rPr>
              <a:t> мріяв, що син буде продовжувати його справу - ремесло золотих справ майстра. Життя вирішило інакше. Майбутній математик та філософ вже в дитинстві виявив велику здатність до наук. У свого першого вчителя </a:t>
            </a:r>
            <a:r>
              <a:rPr lang="uk-UA" dirty="0" err="1">
                <a:latin typeface="Times New Roman" panose="02020603050405020304" pitchFamily="18" charset="0"/>
                <a:cs typeface="Times New Roman" panose="02020603050405020304" pitchFamily="18" charset="0"/>
              </a:rPr>
              <a:t>Гермодамаса</a:t>
            </a:r>
            <a:r>
              <a:rPr lang="uk-UA" dirty="0">
                <a:latin typeface="Times New Roman" panose="02020603050405020304" pitchFamily="18" charset="0"/>
                <a:cs typeface="Times New Roman" panose="02020603050405020304" pitchFamily="18" charset="0"/>
              </a:rPr>
              <a:t> Піфагор отримав знання основ музики та живопису. Для покращення пам’яті </a:t>
            </a:r>
            <a:r>
              <a:rPr lang="uk-UA" dirty="0" err="1">
                <a:latin typeface="Times New Roman" panose="02020603050405020304" pitchFamily="18" charset="0"/>
                <a:cs typeface="Times New Roman" panose="02020603050405020304" pitchFamily="18" charset="0"/>
              </a:rPr>
              <a:t>Гермодамас</a:t>
            </a:r>
            <a:r>
              <a:rPr lang="uk-UA" dirty="0">
                <a:latin typeface="Times New Roman" panose="02020603050405020304" pitchFamily="18" charset="0"/>
                <a:cs typeface="Times New Roman" panose="02020603050405020304" pitchFamily="18" charset="0"/>
              </a:rPr>
              <a:t> примушував його вчити пісні з «Іліади» та «Одіссеї». Перший вчитель навчив Піфагора любити природу та вивчати її таємниці.</a:t>
            </a:r>
          </a:p>
          <a:p>
            <a:pPr algn="just"/>
            <a:endParaRPr lang="uk-UA" sz="1000"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Пройшло кілька років, і за порадою свого вчителя Піфагор вирішує продовжити навчання в Єгипті, у жерців. Потрапити до Єгипту у той час було дуже важко, тому що країну практично закрили для греків. За допомогою вчителя Піфагору вдається залишити острів Самос. Але до Єгипту далеко, і Піфагор поки що живе на острові Лесбос. Там відбувається знайомство Піфагора з філософом </a:t>
            </a:r>
            <a:r>
              <a:rPr lang="uk-UA" dirty="0" err="1">
                <a:latin typeface="Times New Roman" panose="02020603050405020304" pitchFamily="18" charset="0"/>
                <a:cs typeface="Times New Roman" panose="02020603050405020304" pitchFamily="18" charset="0"/>
              </a:rPr>
              <a:t>Ферекідом</a:t>
            </a:r>
            <a:r>
              <a:rPr lang="uk-UA" dirty="0">
                <a:latin typeface="Times New Roman" panose="02020603050405020304" pitchFamily="18" charset="0"/>
                <a:cs typeface="Times New Roman" panose="02020603050405020304" pitchFamily="18" charset="0"/>
              </a:rPr>
              <a:t> – другом Фалеса. У </a:t>
            </a:r>
            <a:r>
              <a:rPr lang="uk-UA" dirty="0" err="1">
                <a:latin typeface="Times New Roman" panose="02020603050405020304" pitchFamily="18" charset="0"/>
                <a:cs typeface="Times New Roman" panose="02020603050405020304" pitchFamily="18" charset="0"/>
              </a:rPr>
              <a:t>Ферекіда</a:t>
            </a:r>
            <a:r>
              <a:rPr lang="uk-UA" dirty="0">
                <a:latin typeface="Times New Roman" panose="02020603050405020304" pitchFamily="18" charset="0"/>
                <a:cs typeface="Times New Roman" panose="02020603050405020304" pitchFamily="18" charset="0"/>
              </a:rPr>
              <a:t> Піфагор навчається астрології, таємницям чисел, медицині та іншим обов’язковим, на той час, наукам.  Піфагор прожив на Лесбосі кілька років. Звідти шлях Піфагора лежить у </a:t>
            </a:r>
            <a:r>
              <a:rPr lang="uk-UA" dirty="0" err="1">
                <a:latin typeface="Times New Roman" panose="02020603050405020304" pitchFamily="18" charset="0"/>
                <a:cs typeface="Times New Roman" panose="02020603050405020304" pitchFamily="18" charset="0"/>
              </a:rPr>
              <a:t>Мілет</a:t>
            </a:r>
            <a:r>
              <a:rPr lang="uk-UA" dirty="0">
                <a:latin typeface="Times New Roman" panose="02020603050405020304" pitchFamily="18" charset="0"/>
                <a:cs typeface="Times New Roman" panose="02020603050405020304" pitchFamily="18" charset="0"/>
              </a:rPr>
              <a:t> до відомого Фалеса, засновника першої в історії філософської школи.</a:t>
            </a:r>
          </a:p>
          <a:p>
            <a:pPr algn="just"/>
            <a:endParaRPr lang="uk-UA" sz="1000"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Навчання Піфагора в Єгипті сприяє тому, що він стає одним із найбільш освічених людей свого часу. Волею долі 12 років прожив Піфагор у Вавилоні, де прилучився до східної астрології та містики. І тільки в 60 років Піфагору вдалося повернутися на Батьківщину.</a:t>
            </a:r>
          </a:p>
        </p:txBody>
      </p:sp>
    </p:spTree>
    <p:extLst>
      <p:ext uri="{BB962C8B-B14F-4D97-AF65-F5344CB8AC3E}">
        <p14:creationId xmlns:p14="http://schemas.microsoft.com/office/powerpoint/2010/main" val="145642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3672800" cy="461665"/>
          </a:xfrm>
          <a:prstGeom prst="rect">
            <a:avLst/>
          </a:prstGeom>
          <a:noFill/>
        </p:spPr>
        <p:txBody>
          <a:bodyPr wrap="none" rtlCol="0">
            <a:spAutoFit/>
          </a:bodyPr>
          <a:lstStyle/>
          <a:p>
            <a:r>
              <a:rPr lang="uk-UA" sz="2400" dirty="0">
                <a:solidFill>
                  <a:srgbClr val="002060"/>
                </a:solidFill>
                <a:latin typeface="Arial Black" panose="020B0A04020102020204" pitchFamily="34" charset="0"/>
              </a:rPr>
              <a:t>Школа піфагорійців</a:t>
            </a:r>
            <a:endParaRPr lang="ru-RU" sz="2400" dirty="0">
              <a:solidFill>
                <a:srgbClr val="002060"/>
              </a:solidFill>
              <a:latin typeface="Arial Black" panose="020B0A04020102020204" pitchFamily="34" charset="0"/>
            </a:endParaRPr>
          </a:p>
        </p:txBody>
      </p:sp>
      <p:sp>
        <p:nvSpPr>
          <p:cNvPr id="2" name="Прямоугольник 1"/>
          <p:cNvSpPr/>
          <p:nvPr/>
        </p:nvSpPr>
        <p:spPr>
          <a:xfrm>
            <a:off x="939112" y="1083430"/>
            <a:ext cx="6751765" cy="5455340"/>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    Після повернення додому Піфагор переселився до Південної Італії, яку тоді називали великою Грецією.  Тут, на острові Сицилія в Кротоні, у нього народжується власна філософська школа.</a:t>
            </a:r>
          </a:p>
          <a:p>
            <a:pPr algn="just"/>
            <a:endParaRPr lang="uk-UA" sz="105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Це був одночасно і релігійний союз, і політичний клуб, і наукове товариство. Учні цієї школи зобов’язувались вести так званий піфагорійський спосіб життя. Статут піфагорійського союзу був дуже суворим. Кожний, хто вступав до нього, відмовлявся від особистої власності на користь союзу, зобов’язувався не проливати крові, не вживати м’ясної їжі, берегти таємницю вчення свого вчителя. Членам школи заборонялося навчати інших за винагороду. Всі учні Піфагора і він сам були працелюбні. Досконало володіючи методами єгипетських жерців, Піфагор «очищував душі своїх слухачів, виганяв вади з серця та наповнював уми світлою правдою».</a:t>
            </a:r>
          </a:p>
          <a:p>
            <a:pPr algn="just"/>
            <a:endParaRPr lang="uk-UA" sz="2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447" y="1093163"/>
            <a:ext cx="3600000" cy="2663102"/>
          </a:xfrm>
          <a:prstGeom prst="rect">
            <a:avLst/>
          </a:prstGeom>
          <a:ln>
            <a:noFill/>
          </a:ln>
          <a:effectLst>
            <a:softEdge rad="112500"/>
          </a:effec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447" y="4040087"/>
            <a:ext cx="3600000" cy="2220000"/>
          </a:xfrm>
          <a:prstGeom prst="rect">
            <a:avLst/>
          </a:prstGeom>
          <a:ln>
            <a:noFill/>
          </a:ln>
          <a:effectLst>
            <a:softEdge rad="112500"/>
          </a:effectLst>
        </p:spPr>
      </p:pic>
    </p:spTree>
    <p:extLst>
      <p:ext uri="{BB962C8B-B14F-4D97-AF65-F5344CB8AC3E}">
        <p14:creationId xmlns:p14="http://schemas.microsoft.com/office/powerpoint/2010/main" val="39411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5601213" cy="461665"/>
          </a:xfrm>
          <a:prstGeom prst="rect">
            <a:avLst/>
          </a:prstGeom>
          <a:noFill/>
        </p:spPr>
        <p:txBody>
          <a:bodyPr wrap="none" rtlCol="0">
            <a:spAutoFit/>
          </a:bodyPr>
          <a:lstStyle/>
          <a:p>
            <a:r>
              <a:rPr lang="uk-UA" sz="2400" dirty="0">
                <a:solidFill>
                  <a:srgbClr val="002060"/>
                </a:solidFill>
                <a:latin typeface="Arial Black" panose="020B0A04020102020204" pitchFamily="34" charset="0"/>
              </a:rPr>
              <a:t>Філософське вчення Піфагора</a:t>
            </a:r>
            <a:endParaRPr lang="ru-RU" sz="2400" dirty="0">
              <a:solidFill>
                <a:srgbClr val="002060"/>
              </a:solidFill>
              <a:latin typeface="Arial Black" panose="020B0A04020102020204" pitchFamily="34" charset="0"/>
            </a:endParaRPr>
          </a:p>
        </p:txBody>
      </p:sp>
      <p:sp>
        <p:nvSpPr>
          <p:cNvPr id="2" name="Прямоугольник 1"/>
          <p:cNvSpPr/>
          <p:nvPr/>
        </p:nvSpPr>
        <p:spPr>
          <a:xfrm>
            <a:off x="955588" y="875380"/>
            <a:ext cx="10280822" cy="3677930"/>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    В «Золотих віршах» Піфагор показав ті моральні правила, суворе виконання яких призводить до ідеалу. Ось декілька з них: </a:t>
            </a:r>
          </a:p>
          <a:p>
            <a:pPr algn="just"/>
            <a:endParaRPr lang="uk-UA"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sz="2000" dirty="0">
                <a:latin typeface="Times New Roman" panose="02020603050405020304" pitchFamily="18" charset="0"/>
                <a:cs typeface="Times New Roman" panose="02020603050405020304" pitchFamily="18" charset="0"/>
              </a:rPr>
              <a:t>Роби тільки те, що не засмутить тебе і не примусить розкаюватись.</a:t>
            </a:r>
          </a:p>
          <a:p>
            <a:pPr marL="285750" indent="-285750" algn="just">
              <a:buFont typeface="Wingdings" panose="05000000000000000000" pitchFamily="2" charset="2"/>
              <a:buChar char="v"/>
            </a:pPr>
            <a:endParaRPr lang="uk-UA"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sz="2000" dirty="0">
                <a:latin typeface="Times New Roman" panose="02020603050405020304" pitchFamily="18" charset="0"/>
                <a:cs typeface="Times New Roman" panose="02020603050405020304" pitchFamily="18" charset="0"/>
              </a:rPr>
              <a:t>Навчись тому, що слід знати.</a:t>
            </a:r>
          </a:p>
          <a:p>
            <a:pPr marL="285750" indent="-285750" algn="just">
              <a:buFont typeface="Wingdings" panose="05000000000000000000" pitchFamily="2" charset="2"/>
              <a:buChar char="v"/>
            </a:pPr>
            <a:endParaRPr lang="uk-UA"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sz="2000" dirty="0">
                <a:latin typeface="Times New Roman" panose="02020603050405020304" pitchFamily="18" charset="0"/>
                <a:cs typeface="Times New Roman" panose="02020603050405020304" pitchFamily="18" charset="0"/>
              </a:rPr>
              <a:t>Не нехтуй здоров’ям свого тіла.</a:t>
            </a:r>
          </a:p>
          <a:p>
            <a:pPr marL="285750" indent="-285750" algn="just">
              <a:buFont typeface="Wingdings" panose="05000000000000000000" pitchFamily="2" charset="2"/>
              <a:buChar char="v"/>
            </a:pPr>
            <a:endParaRPr lang="uk-UA"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sz="2000" dirty="0">
                <a:latin typeface="Times New Roman" panose="02020603050405020304" pitchFamily="18" charset="0"/>
                <a:cs typeface="Times New Roman" panose="02020603050405020304" pitchFamily="18" charset="0"/>
              </a:rPr>
              <a:t>Привчайся жити просто і без розкошів.</a:t>
            </a:r>
          </a:p>
          <a:p>
            <a:pPr marL="285750" indent="-285750" algn="just">
              <a:buFont typeface="Wingdings" panose="05000000000000000000" pitchFamily="2" charset="2"/>
              <a:buChar char="v"/>
            </a:pPr>
            <a:endParaRPr lang="uk-UA"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uk-UA" sz="2000" dirty="0">
                <a:latin typeface="Times New Roman" panose="02020603050405020304" pitchFamily="18" charset="0"/>
                <a:cs typeface="Times New Roman" panose="02020603050405020304" pitchFamily="18" charset="0"/>
              </a:rPr>
              <a:t>Не закривай очей тоді, коли хочеш спати, не розібравши всіх своїх вчинків за минулий день.</a:t>
            </a:r>
          </a:p>
          <a:p>
            <a:pPr algn="just"/>
            <a:endParaRPr lang="uk-UA" sz="2000" dirty="0">
              <a:latin typeface="Times New Roman" panose="02020603050405020304" pitchFamily="18" charset="0"/>
              <a:cs typeface="Times New Roman" panose="02020603050405020304" pitchFamily="18" charset="0"/>
            </a:endParaRPr>
          </a:p>
        </p:txBody>
      </p:sp>
      <p:pic>
        <p:nvPicPr>
          <p:cNvPr id="3074" name="Picture 2" descr="Пифагор. Школа Пифагора, пифагорейц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690" y="4219931"/>
            <a:ext cx="4434783"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0. Вірші про Піфагора (відповіді учасників)"/>
          <p:cNvPicPr>
            <a:picLocks noChangeAspect="1" noChangeArrowheads="1"/>
          </p:cNvPicPr>
          <p:nvPr/>
        </p:nvPicPr>
        <p:blipFill rotWithShape="1">
          <a:blip r:embed="rId5">
            <a:extLst>
              <a:ext uri="{28A0092B-C50C-407E-A947-70E740481C1C}">
                <a14:useLocalDpi xmlns:a14="http://schemas.microsoft.com/office/drawing/2010/main" val="0"/>
              </a:ext>
            </a:extLst>
          </a:blip>
          <a:srcRect l="3799" r="2886"/>
          <a:stretch/>
        </p:blipFill>
        <p:spPr bwMode="auto">
          <a:xfrm>
            <a:off x="8611603" y="4219931"/>
            <a:ext cx="242842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Школа Піфагора - Ірина Дроботова навчальний сайт"/>
          <p:cNvPicPr>
            <a:picLocks noChangeAspect="1" noChangeArrowheads="1"/>
          </p:cNvPicPr>
          <p:nvPr/>
        </p:nvPicPr>
        <p:blipFill rotWithShape="1">
          <a:blip r:embed="rId6">
            <a:extLst>
              <a:ext uri="{28A0092B-C50C-407E-A947-70E740481C1C}">
                <a14:useLocalDpi xmlns:a14="http://schemas.microsoft.com/office/drawing/2010/main" val="0"/>
              </a:ext>
            </a:extLst>
          </a:blip>
          <a:srcRect l="16044" r="4768"/>
          <a:stretch/>
        </p:blipFill>
        <p:spPr bwMode="auto">
          <a:xfrm>
            <a:off x="1226787" y="4219931"/>
            <a:ext cx="2583773"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7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5601213" cy="461665"/>
          </a:xfrm>
          <a:prstGeom prst="rect">
            <a:avLst/>
          </a:prstGeom>
          <a:noFill/>
        </p:spPr>
        <p:txBody>
          <a:bodyPr wrap="none" rtlCol="0">
            <a:spAutoFit/>
          </a:bodyPr>
          <a:lstStyle/>
          <a:p>
            <a:r>
              <a:rPr lang="uk-UA" sz="2400" dirty="0">
                <a:solidFill>
                  <a:srgbClr val="002060"/>
                </a:solidFill>
                <a:latin typeface="Arial Black" panose="020B0A04020102020204" pitchFamily="34" charset="0"/>
              </a:rPr>
              <a:t>Філософське вчення Піфагора</a:t>
            </a:r>
            <a:endParaRPr lang="ru-RU" sz="2400" dirty="0">
              <a:solidFill>
                <a:srgbClr val="002060"/>
              </a:solidFill>
              <a:latin typeface="Arial Black" panose="020B0A04020102020204" pitchFamily="34" charset="0"/>
            </a:endParaRPr>
          </a:p>
        </p:txBody>
      </p:sp>
      <p:sp>
        <p:nvSpPr>
          <p:cNvPr id="2" name="Прямоугольник 1"/>
          <p:cNvSpPr/>
          <p:nvPr/>
        </p:nvSpPr>
        <p:spPr>
          <a:xfrm>
            <a:off x="939112" y="1083430"/>
            <a:ext cx="10280822" cy="1900520"/>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    На </a:t>
            </a:r>
            <a:r>
              <a:rPr lang="uk-UA" sz="2400" dirty="0" err="1">
                <a:latin typeface="Times New Roman" panose="02020603050405020304" pitchFamily="18" charset="0"/>
                <a:cs typeface="Times New Roman" panose="02020603050405020304" pitchFamily="18" charset="0"/>
              </a:rPr>
              <a:t>персні</a:t>
            </a:r>
            <a:r>
              <a:rPr lang="uk-UA" sz="2400" dirty="0">
                <a:latin typeface="Times New Roman" panose="02020603050405020304" pitchFamily="18" charset="0"/>
                <a:cs typeface="Times New Roman" panose="02020603050405020304" pitchFamily="18" charset="0"/>
              </a:rPr>
              <a:t> Піфагора було </a:t>
            </a:r>
            <a:r>
              <a:rPr lang="uk-UA" sz="2400" dirty="0" err="1">
                <a:latin typeface="Times New Roman" panose="02020603050405020304" pitchFamily="18" charset="0"/>
                <a:cs typeface="Times New Roman" panose="02020603050405020304" pitchFamily="18" charset="0"/>
              </a:rPr>
              <a:t>викарбувано</a:t>
            </a:r>
            <a:r>
              <a:rPr lang="uk-UA" sz="2400" dirty="0">
                <a:latin typeface="Times New Roman" panose="02020603050405020304" pitchFamily="18" charset="0"/>
                <a:cs typeface="Times New Roman" panose="02020603050405020304" pitchFamily="18" charset="0"/>
              </a:rPr>
              <a:t> такий девіз: «Тимчасова невдача краща тимчасової удачі». </a:t>
            </a:r>
          </a:p>
          <a:p>
            <a:pPr algn="just"/>
            <a:endParaRPr lang="uk-UA" sz="11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У якості </a:t>
            </a:r>
            <a:r>
              <a:rPr lang="uk-UA" sz="2400" dirty="0" err="1">
                <a:latin typeface="Times New Roman" panose="02020603050405020304" pitchFamily="18" charset="0"/>
                <a:cs typeface="Times New Roman" panose="02020603050405020304" pitchFamily="18" charset="0"/>
              </a:rPr>
              <a:t>символа</a:t>
            </a:r>
            <a:r>
              <a:rPr lang="uk-UA" sz="2400" dirty="0">
                <a:latin typeface="Times New Roman" panose="02020603050405020304" pitchFamily="18" charset="0"/>
                <a:cs typeface="Times New Roman" panose="02020603050405020304" pitchFamily="18" charset="0"/>
              </a:rPr>
              <a:t> піфагорійці вибрали пентаграму – п’ятикутну зірку. Це символ здоров’я і досконалості, розпізнавальний знак піфагорійців.</a:t>
            </a:r>
          </a:p>
          <a:p>
            <a:pPr algn="just"/>
            <a:endParaRPr lang="uk-UA" sz="11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940" y="2839954"/>
            <a:ext cx="2789545" cy="3364888"/>
          </a:xfrm>
          <a:prstGeom prst="rect">
            <a:avLst/>
          </a:prstGeom>
          <a:ln>
            <a:noFill/>
          </a:ln>
          <a:effectLst>
            <a:softEdge rad="112500"/>
          </a:effectLst>
        </p:spPr>
      </p:pic>
      <p:pic>
        <p:nvPicPr>
          <p:cNvPr id="10" name="Рисунок 9"/>
          <p:cNvPicPr>
            <a:picLocks noChangeAspect="1"/>
          </p:cNvPicPr>
          <p:nvPr/>
        </p:nvPicPr>
        <p:blipFill rotWithShape="1">
          <a:blip r:embed="rId5">
            <a:extLst>
              <a:ext uri="{28A0092B-C50C-407E-A947-70E740481C1C}">
                <a14:useLocalDpi xmlns:a14="http://schemas.microsoft.com/office/drawing/2010/main" val="0"/>
              </a:ext>
            </a:extLst>
          </a:blip>
          <a:srcRect t="5238" b="6061"/>
          <a:stretch/>
        </p:blipFill>
        <p:spPr>
          <a:xfrm>
            <a:off x="6275219" y="2733702"/>
            <a:ext cx="4033064" cy="3577391"/>
          </a:xfrm>
          <a:prstGeom prst="rect">
            <a:avLst/>
          </a:prstGeom>
          <a:ln>
            <a:noFill/>
          </a:ln>
          <a:effectLst>
            <a:softEdge rad="112500"/>
          </a:effectLst>
        </p:spPr>
      </p:pic>
    </p:spTree>
    <p:extLst>
      <p:ext uri="{BB962C8B-B14F-4D97-AF65-F5344CB8AC3E}">
        <p14:creationId xmlns:p14="http://schemas.microsoft.com/office/powerpoint/2010/main" val="198934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5601213" cy="461665"/>
          </a:xfrm>
          <a:prstGeom prst="rect">
            <a:avLst/>
          </a:prstGeom>
          <a:noFill/>
        </p:spPr>
        <p:txBody>
          <a:bodyPr wrap="none" rtlCol="0">
            <a:spAutoFit/>
          </a:bodyPr>
          <a:lstStyle/>
          <a:p>
            <a:r>
              <a:rPr lang="uk-UA" sz="2400" dirty="0">
                <a:solidFill>
                  <a:srgbClr val="002060"/>
                </a:solidFill>
                <a:latin typeface="Arial Black" panose="020B0A04020102020204" pitchFamily="34" charset="0"/>
              </a:rPr>
              <a:t>Філософське вчення Піфагора</a:t>
            </a:r>
            <a:endParaRPr lang="ru-RU" sz="2400" dirty="0">
              <a:solidFill>
                <a:srgbClr val="002060"/>
              </a:solidFill>
              <a:latin typeface="Arial Black" panose="020B0A04020102020204" pitchFamily="34" charset="0"/>
            </a:endParaRPr>
          </a:p>
        </p:txBody>
      </p:sp>
      <p:sp>
        <p:nvSpPr>
          <p:cNvPr id="2" name="Прямоугольник 1"/>
          <p:cNvSpPr/>
          <p:nvPr/>
        </p:nvSpPr>
        <p:spPr>
          <a:xfrm>
            <a:off x="921648" y="892531"/>
            <a:ext cx="6263793" cy="5570756"/>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    Піфагор навчав медицині, принципам політичної діяльності, астрономії, математиці, музиці, етиці.</a:t>
            </a:r>
          </a:p>
          <a:p>
            <a:pPr algn="just"/>
            <a:endParaRPr lang="uk-UA" sz="11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З його школи вийшли відомі політичні та державні діячі, історики, математики та астрономи. </a:t>
            </a:r>
          </a:p>
          <a:p>
            <a:pPr algn="just"/>
            <a:endParaRPr lang="uk-UA" sz="11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Це був не лише вчитель, але й дослідник. Дослідниками ставали і його учні. </a:t>
            </a:r>
          </a:p>
          <a:p>
            <a:pPr algn="just"/>
            <a:endParaRPr lang="uk-UA" sz="11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Піфагор розвивав теорію музики й акустики, створив відому «піфагорійську гаму». </a:t>
            </a:r>
          </a:p>
          <a:p>
            <a:pPr algn="just"/>
            <a:endParaRPr lang="uk-UA" sz="11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У школі Піфагора вперше був виказаний здогад щодо кулястості Землі.</a:t>
            </a:r>
          </a:p>
        </p:txBody>
      </p:sp>
      <p:pic>
        <p:nvPicPr>
          <p:cNvPr id="6146" name="Picture 2" descr="Стихами Пифагора мудрость 3 (Алексей Фотиадис) / Стихи.р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281" y="1195032"/>
            <a:ext cx="333375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66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6282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7051930" cy="461665"/>
          </a:xfrm>
          <a:prstGeom prst="rect">
            <a:avLst/>
          </a:prstGeom>
          <a:noFill/>
        </p:spPr>
        <p:txBody>
          <a:bodyPr wrap="none" rtlCol="0">
            <a:spAutoFit/>
          </a:bodyPr>
          <a:lstStyle/>
          <a:p>
            <a:r>
              <a:rPr lang="uk-UA" sz="2400" dirty="0">
                <a:solidFill>
                  <a:srgbClr val="002060"/>
                </a:solidFill>
                <a:latin typeface="Arial Black" panose="020B0A04020102020204" pitchFamily="34" charset="0"/>
              </a:rPr>
              <a:t>«Усе впорядковується відносно чисел»</a:t>
            </a:r>
            <a:endParaRPr lang="ru-RU" sz="2400" dirty="0">
              <a:solidFill>
                <a:srgbClr val="002060"/>
              </a:solidFill>
              <a:latin typeface="Arial Black" panose="020B0A04020102020204" pitchFamily="34" charset="0"/>
            </a:endParaRPr>
          </a:p>
        </p:txBody>
      </p:sp>
      <p:sp>
        <p:nvSpPr>
          <p:cNvPr id="2" name="Прямоугольник 1"/>
          <p:cNvSpPr/>
          <p:nvPr/>
        </p:nvSpPr>
        <p:spPr>
          <a:xfrm>
            <a:off x="939112" y="851553"/>
            <a:ext cx="10280822" cy="3954929"/>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    Піфагорійці вважали, що всі тіла складаються з найменших частинок, «одиниць буття», які в різних сполученнях відповідають різним геометричним фігурам. Число для Піфагора було і матерією, і формою всього світу. З цього уявлення виходила і основна теза піфагорійців: «Усе впорядковується відносно чисел». Тому пояснювати природні явища слідувало лише з їхньою допомогою.</a:t>
            </a:r>
          </a:p>
          <a:p>
            <a:pPr algn="just"/>
            <a:endParaRPr lang="uk-UA" sz="11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Числам надавали містичних властивостей. Одні числа приносять добро, інші зло, успіх тощо. Піфагор вважав, що душа – теж число, вона безсмертна і передається від однієї людини до іншої. Числова містика Піфагора та його учнів нанесла великої шкоди розвитку математики. Сучасна церква признає числову містику. Так, у Біблії число 666 є число звіру, 12 несе щастя, а 13 – нещастя. Піфагор вважав, що число 5 символізує колір, 6 – холод, 7 – розум, здоров’я та світло, 8 – кохання та дружбу, 9 – постійність. Особливо ненависними піфагорійцям були числа 13 та 17.</a:t>
            </a:r>
          </a:p>
        </p:txBody>
      </p:sp>
      <p:pic>
        <p:nvPicPr>
          <p:cNvPr id="8196" name="Picture 4" descr="Более половины американцев выступили против изучения арабских цифр в школе.  | Пикабу"/>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84318" y="4808600"/>
            <a:ext cx="5108071" cy="15325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Более половины американцев выступили против изучения арабских цифр в школе.  | Пикабу"/>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99610" y="4816507"/>
            <a:ext cx="5108071" cy="153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4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476" t="4819" r="476" b="10944"/>
          <a:stretch/>
        </p:blipFill>
        <p:spPr>
          <a:xfrm>
            <a:off x="58057" y="0"/>
            <a:ext cx="12075886" cy="6850743"/>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8069"/>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50325" y="321514"/>
            <a:ext cx="3169457" cy="461665"/>
          </a:xfrm>
          <a:prstGeom prst="rect">
            <a:avLst/>
          </a:prstGeom>
          <a:noFill/>
        </p:spPr>
        <p:txBody>
          <a:bodyPr wrap="none" rtlCol="0">
            <a:spAutoFit/>
          </a:bodyPr>
          <a:lstStyle/>
          <a:p>
            <a:r>
              <a:rPr lang="uk-UA" sz="2400" dirty="0">
                <a:solidFill>
                  <a:srgbClr val="002060"/>
                </a:solidFill>
                <a:latin typeface="Arial Black" panose="020B0A04020102020204" pitchFamily="34" charset="0"/>
              </a:rPr>
              <a:t>Чи знаєте ви, що</a:t>
            </a:r>
            <a:endParaRPr lang="ru-RU" sz="2400" dirty="0">
              <a:solidFill>
                <a:srgbClr val="002060"/>
              </a:solidFill>
              <a:latin typeface="Arial Black" panose="020B0A04020102020204" pitchFamily="34" charset="0"/>
            </a:endParaRPr>
          </a:p>
        </p:txBody>
      </p:sp>
      <p:sp>
        <p:nvSpPr>
          <p:cNvPr id="2" name="Прямоугольник 1"/>
          <p:cNvSpPr/>
          <p:nvPr/>
        </p:nvSpPr>
        <p:spPr>
          <a:xfrm>
            <a:off x="939112" y="900550"/>
            <a:ext cx="10280822" cy="5570756"/>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У Франції та Німеччині в епоху середньовіччя теорему Піфагора називали «ослячим мостом»? </a:t>
            </a:r>
          </a:p>
          <a:p>
            <a:pPr algn="just"/>
            <a:r>
              <a:rPr lang="uk-UA" sz="2000" dirty="0">
                <a:latin typeface="Times New Roman" panose="02020603050405020304" pitchFamily="18" charset="0"/>
                <a:cs typeface="Times New Roman" panose="02020603050405020304" pitchFamily="18" charset="0"/>
              </a:rPr>
              <a:t>    Учнів, що запам’ятовували теорему без розуміння, називали віслюками, оскільки вони не могли перейти через міст – теорему Піфагора.</a:t>
            </a:r>
          </a:p>
          <a:p>
            <a:pPr algn="just"/>
            <a:endParaRPr lang="uk-UA" sz="1200"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Довівши</a:t>
            </a:r>
            <a:r>
              <a:rPr lang="uk-UA" sz="2000" b="1" dirty="0">
                <a:latin typeface="Times New Roman" panose="02020603050405020304" pitchFamily="18" charset="0"/>
                <a:cs typeface="Times New Roman" panose="02020603050405020304" pitchFamily="18" charset="0"/>
              </a:rPr>
              <a:t> свою знамениту теорему, Піфагор віддячив богам, принісши їм у жертву 100 биків? </a:t>
            </a:r>
          </a:p>
          <a:p>
            <a:pPr algn="just"/>
            <a:r>
              <a:rPr lang="uk-UA" sz="2000" dirty="0">
                <a:latin typeface="Times New Roman" panose="02020603050405020304" pitchFamily="18" charset="0"/>
                <a:cs typeface="Times New Roman" panose="02020603050405020304" pitchFamily="18" charset="0"/>
              </a:rPr>
              <a:t>    Це оповідання, найшвидше, вигадка, бо відомо, що Піфагор був вегетаріанцем і непримиренним противником забою та пролиття крові тварин. </a:t>
            </a:r>
          </a:p>
          <a:p>
            <a:pPr algn="just"/>
            <a:endParaRPr lang="uk-UA" sz="1200"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    Іменем Піфагора названо кратер на видимій стороні Місяця.</a:t>
            </a:r>
          </a:p>
          <a:p>
            <a:pPr algn="just"/>
            <a:endParaRPr lang="uk-UA" sz="1200"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    У математиків арабського Сходу ця теорема отримала назву «теореми нареченої»? </a:t>
            </a:r>
          </a:p>
          <a:p>
            <a:pPr algn="just"/>
            <a:r>
              <a:rPr lang="uk-UA" sz="2000" dirty="0">
                <a:latin typeface="Times New Roman" panose="02020603050405020304" pitchFamily="18" charset="0"/>
                <a:cs typeface="Times New Roman" panose="02020603050405020304" pitchFamily="18" charset="0"/>
              </a:rPr>
              <a:t>    Справа в тому, що в деяких списках «Начал» Евкліда ця теорема називалась «теоремою </a:t>
            </a:r>
            <a:r>
              <a:rPr lang="uk-UA" sz="2000" dirty="0" err="1">
                <a:latin typeface="Times New Roman" panose="02020603050405020304" pitchFamily="18" charset="0"/>
                <a:cs typeface="Times New Roman" panose="02020603050405020304" pitchFamily="18" charset="0"/>
              </a:rPr>
              <a:t>німфи</a:t>
            </a:r>
            <a:r>
              <a:rPr lang="uk-UA" sz="2000" dirty="0">
                <a:latin typeface="Times New Roman" panose="02020603050405020304" pitchFamily="18" charset="0"/>
                <a:cs typeface="Times New Roman" panose="02020603050405020304" pitchFamily="18" charset="0"/>
              </a:rPr>
              <a:t>» за схожість креслення з бджілкою, метеликом, що грецькою називалося «німфа». Але цим словом греки називали богинь, а також молодих жінок і наречених. Перекладаючи з грецької, арабський перекладач, не звернувши уваги на креслення, переклав слово «німфа» як «наречена», а не «метелик». Так з’явилася лагідна назва відомої теореми – «теорема нареченої».</a:t>
            </a:r>
          </a:p>
        </p:txBody>
      </p:sp>
    </p:spTree>
    <p:extLst>
      <p:ext uri="{BB962C8B-B14F-4D97-AF65-F5344CB8AC3E}">
        <p14:creationId xmlns:p14="http://schemas.microsoft.com/office/powerpoint/2010/main" val="6801975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1795</Words>
  <Application>Microsoft Office PowerPoint</Application>
  <PresentationFormat>Широкоэкранный</PresentationFormat>
  <Paragraphs>101</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Arial Black</vt:lpstr>
      <vt:lpstr>Arial Narrow</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ILYA</dc:creator>
  <cp:lastModifiedBy>Dell</cp:lastModifiedBy>
  <cp:revision>25</cp:revision>
  <dcterms:created xsi:type="dcterms:W3CDTF">2020-09-18T16:35:27Z</dcterms:created>
  <dcterms:modified xsi:type="dcterms:W3CDTF">2020-09-25T12:03:34Z</dcterms:modified>
</cp:coreProperties>
</file>