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4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Igor\Downloads\01386.mp3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428736"/>
            <a:ext cx="7572428" cy="1643074"/>
          </a:xfrm>
          <a:prstGeom prst="rect">
            <a:avLst/>
          </a:prstGeom>
          <a:solidFill>
            <a:schemeClr val="accent2"/>
          </a:solidFill>
          <a:ln>
            <a:solidFill>
              <a:schemeClr val="accent3">
                <a:lumMod val="5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71538" y="1571612"/>
            <a:ext cx="67589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80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РУХ ТВАРИН</a:t>
            </a:r>
            <a:endParaRPr lang="ru-RU" sz="8000" b="1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pic>
        <p:nvPicPr>
          <p:cNvPr id="4" name="Рисунок 3" descr="ÐÐ°ÑÑÐ¸Ð½ÐºÐ¸ Ð¿Ð¾ Ð·Ð°Ð¿ÑÐ¾ÑÑ Ð¾ÑÐµÐ»Ð¾Ñ Ð¿Ð»ÑÐ²ÐµÑ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3071810"/>
            <a:ext cx="5429288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01386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7224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2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7500990" cy="1071570"/>
          </a:xfrm>
          <a:prstGeom prst="rect">
            <a:avLst/>
          </a:prstGeom>
          <a:solidFill>
            <a:schemeClr val="accent2"/>
          </a:solidFill>
          <a:ln>
            <a:solidFill>
              <a:schemeClr val="accent3">
                <a:lumMod val="5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428604"/>
            <a:ext cx="63524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ТЕОРЕТИЧНИЙ МАТЕРІАЛ</a:t>
            </a:r>
            <a:endParaRPr lang="ru-RU" sz="3600" b="1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57158" y="1357298"/>
            <a:ext cx="840853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Рух може відбуватися на рівні клітини (рух цитоплазми), на рівні органу (скорочення серцевого м'яза, рух кінцівки) або на рівні цілого організму.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Переміщення всього організму з одного місця на інше називається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локомоціею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. (Від лат.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Locus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 - місце,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motio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 - рух).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Рослинам властиві рухи на клітинному рівні і частково на органному. Локомоторна активність, тобто переміщення всього організму характерна тільки для тварин.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5720" y="1285860"/>
            <a:ext cx="864396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Амебоїдний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 рух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 – це рух за допомогою несправжніх ніжок, які з’являються завдяки повільному перетіканню цитоплазми й зміни форми клітини. Придалася ця форма руху і вищим організмам: подібно амебі, рухаються по кровоносній системі лейкоцити (білі кров'яні клітини) хребетних.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5500726" cy="1071570"/>
          </a:xfrm>
          <a:prstGeom prst="rect">
            <a:avLst/>
          </a:prstGeom>
          <a:solidFill>
            <a:schemeClr val="accent2"/>
          </a:solidFill>
          <a:ln>
            <a:solidFill>
              <a:schemeClr val="accent3">
                <a:lumMod val="5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428604"/>
            <a:ext cx="45859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АМЕБОЇДНИЙ РУХ</a:t>
            </a:r>
            <a:endParaRPr lang="ru-RU" sz="3600" b="1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pic>
        <p:nvPicPr>
          <p:cNvPr id="5" name="Рисунок 4" descr="ÐÐ°ÑÑÐ¸Ð½ÐºÐ¸ Ð¿Ð¾ Ð·Ð°Ð¿ÑÐ¾ÑÑ Ð°Ð¼ÐµÐ±Ð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928934"/>
            <a:ext cx="5457649" cy="3417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5572164" cy="1071570"/>
          </a:xfrm>
          <a:prstGeom prst="rect">
            <a:avLst/>
          </a:prstGeom>
          <a:solidFill>
            <a:schemeClr val="accent2"/>
          </a:solidFill>
          <a:ln>
            <a:solidFill>
              <a:schemeClr val="accent3">
                <a:lumMod val="5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428604"/>
            <a:ext cx="4846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МЕРЕХТЛИВИЙ РУХ</a:t>
            </a:r>
            <a:endParaRPr lang="ru-RU" sz="3600" b="1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85720" y="1285860"/>
            <a:ext cx="857256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Мерехтливий рух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 – це рух за допомогою джгутиків та війок, які є цитоплазматичними виростами з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мікротрубочками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 в середині. Цей рух властивий війчастим червам, личинкам безхребетних тварин та деяким клітинам багатоклітинного організму.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cs typeface="Arial" pitchFamily="34" charset="0"/>
            </a:endParaRPr>
          </a:p>
        </p:txBody>
      </p:sp>
      <p:pic>
        <p:nvPicPr>
          <p:cNvPr id="5" name="Рисунок 4" descr="ÐÐ°ÑÑÐ¸Ð½ÐºÐ¸ Ð¿Ð¾ Ð·Ð°Ð¿ÑÐ¾ÑÑ Ð²ÑÐ¹ÑÐ°ÑÑÑ ÑÐµÑÐ²Ð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643182"/>
            <a:ext cx="5143536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ÐÐ°ÑÑÐ¸Ð½ÐºÐ¸ Ð¿Ð¾ Ð·Ð°Ð¿ÑÐ¾ÑÑ ÐÐÐ ÐÐÐÐÐ¢ÐÐÐÐ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3143248"/>
            <a:ext cx="7027303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4786346" cy="1071570"/>
          </a:xfrm>
          <a:prstGeom prst="rect">
            <a:avLst/>
          </a:prstGeom>
          <a:solidFill>
            <a:schemeClr val="accent2"/>
          </a:solidFill>
          <a:ln>
            <a:solidFill>
              <a:schemeClr val="accent3">
                <a:lumMod val="5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428604"/>
            <a:ext cx="38068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М</a:t>
            </a:r>
            <a:r>
              <a:rPr lang="en-US" sz="36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’</a:t>
            </a:r>
            <a:r>
              <a:rPr lang="uk-UA" sz="3600" b="1" dirty="0" err="1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ЯЗОВИЙ</a:t>
            </a:r>
            <a:r>
              <a:rPr lang="uk-UA" sz="36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 РУХ</a:t>
            </a:r>
            <a:endParaRPr lang="ru-RU" sz="3600" b="1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28596" y="1503421"/>
            <a:ext cx="83582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язовий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 рух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 – це рух за допомогою скоротливих органів 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язів, в утворенні яких беруть участь 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язові тканини.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001056" cy="1071570"/>
          </a:xfrm>
          <a:prstGeom prst="rect">
            <a:avLst/>
          </a:prstGeom>
          <a:solidFill>
            <a:schemeClr val="accent2"/>
          </a:solidFill>
          <a:ln>
            <a:solidFill>
              <a:schemeClr val="accent3">
                <a:lumMod val="5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428604"/>
            <a:ext cx="74458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РУХ У ВОДНОМУ СЕРЕДОВИЩІ</a:t>
            </a:r>
            <a:endParaRPr lang="ru-RU" sz="3600" b="1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14282" y="1571612"/>
            <a:ext cx="5429287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Завдяки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своїй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високій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щільності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вода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забезпечує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опору для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тіла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тварин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Плавання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здійснюється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за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допомогою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різноманітних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гребних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пристроїв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•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лавців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•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видозмін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ених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кінцівок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плавальних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перетинок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, ласт).</a:t>
            </a: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• реактивного способу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руху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виштовхування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води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тіла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).</a:t>
            </a: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•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хвилеподібні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згинання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тіла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cs typeface="Arial" pitchFamily="34" charset="0"/>
            </a:endParaRPr>
          </a:p>
        </p:txBody>
      </p:sp>
      <p:pic>
        <p:nvPicPr>
          <p:cNvPr id="19459" name="Picture 3" descr="ÐÐ°ÑÑÐ¸Ð½ÐºÐ¸ Ð¿Ð¾ Ð·Ð°Ð¿ÑÐ¾ÑÑ Ð Ð«ÐÐ ÐÐÐÐÐÐÐ¢ ÐÐÐ¤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1428736"/>
            <a:ext cx="3071866" cy="4607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001056" cy="1071570"/>
          </a:xfrm>
          <a:prstGeom prst="rect">
            <a:avLst/>
          </a:prstGeom>
          <a:solidFill>
            <a:schemeClr val="accent2"/>
          </a:solidFill>
          <a:ln>
            <a:solidFill>
              <a:schemeClr val="accent3">
                <a:lumMod val="5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500042"/>
            <a:ext cx="75226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РУХ У ПОВІТРЯНО-НАЗЕМНОМУ СЕРЕДОВИЩІ</a:t>
            </a:r>
            <a:endParaRPr lang="ru-RU" sz="2400" b="1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28596" y="1357298"/>
            <a:ext cx="828680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Підкорити повітря можна тільки за допомогою польоту. Політ властивий більшості комах, птахів, деяким ссавцям. Крило птаха - це видозмінена передня кінцівка.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Більшість наземних тварин - "ходильні" тварини, тобто при ходьбі вони спираються на кінцівки - ноги. У комах їх три пари, і проблема стійкості перед ними не стоїть. У плазунів, наприклад, у крокодила, дві пари ніг розташовуються з боків тіла так, що стегно паралельно поверхні землі і перпендикулярно гомілки.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85720" y="1500174"/>
            <a:ext cx="864399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У міру еволюційного «дорослішання» видів живих організмів змінювалися і удосконалювалися способи і форми їх руху, та відповідно органи і системи.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Рух - це прояв життя. Тварини здатні до активних переміщень. За способом руху тварини відрізняються великою різноманітністю.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Основні види руху: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амебоїдний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, мерехтливий та 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язовий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5072098" cy="1071570"/>
          </a:xfrm>
          <a:prstGeom prst="rect">
            <a:avLst/>
          </a:prstGeom>
          <a:solidFill>
            <a:schemeClr val="accent2"/>
          </a:solidFill>
          <a:ln>
            <a:solidFill>
              <a:schemeClr val="accent3">
                <a:lumMod val="5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4286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36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УЗАГАЛЬНЕННЯ</a:t>
            </a:r>
            <a:endParaRPr lang="ru-RU" sz="3600" b="1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428736"/>
            <a:ext cx="8358246" cy="1643074"/>
          </a:xfrm>
          <a:prstGeom prst="rect">
            <a:avLst/>
          </a:prstGeom>
          <a:solidFill>
            <a:schemeClr val="accent2"/>
          </a:solidFill>
          <a:ln>
            <a:solidFill>
              <a:schemeClr val="accent3">
                <a:lumMod val="5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714488"/>
            <a:ext cx="795333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600" b="1" dirty="0" smtClean="0">
                <a:solidFill>
                  <a:schemeClr val="accent6">
                    <a:lumMod val="10000"/>
                  </a:schemeClr>
                </a:solidFill>
                <a:latin typeface="+mj-lt"/>
              </a:rPr>
              <a:t>ДЯКУЮ ЗА УВАГУ!</a:t>
            </a:r>
            <a:endParaRPr lang="ru-RU" sz="6600" b="1" dirty="0">
              <a:solidFill>
                <a:schemeClr val="accent6">
                  <a:lumMod val="10000"/>
                </a:schemeClr>
              </a:solidFill>
              <a:latin typeface="+mj-lt"/>
            </a:endParaRPr>
          </a:p>
        </p:txBody>
      </p:sp>
      <p:pic>
        <p:nvPicPr>
          <p:cNvPr id="22530" name="Picture 2" descr="ÐÐ°ÑÑÐ¸Ð½ÐºÐ¸ Ð¿Ð¾ Ð·Ð°Ð¿ÑÐ¾ÑÑ Ð¡ÐÐÐÐÐÐ ÐÐÐ¤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143248"/>
            <a:ext cx="4000528" cy="3185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2">
      <a:dk1>
        <a:srgbClr val="FFFFFF"/>
      </a:dk1>
      <a:lt1>
        <a:sysClr val="window" lastClr="FFFFFF"/>
      </a:lt1>
      <a:dk2>
        <a:srgbClr val="FFFFFF"/>
      </a:dk2>
      <a:lt2>
        <a:srgbClr val="DBF5F9"/>
      </a:lt2>
      <a:accent1>
        <a:srgbClr val="A9A100"/>
      </a:accent1>
      <a:accent2>
        <a:srgbClr val="FFF654"/>
      </a:accent2>
      <a:accent3>
        <a:srgbClr val="FFF98D"/>
      </a:accent3>
      <a:accent4>
        <a:srgbClr val="FFFCC6"/>
      </a:accent4>
      <a:accent5>
        <a:srgbClr val="E4F4DF"/>
      </a:accent5>
      <a:accent6>
        <a:srgbClr val="DBE6B6"/>
      </a:accent6>
      <a:hlink>
        <a:srgbClr val="E2D700"/>
      </a:hlink>
      <a:folHlink>
        <a:srgbClr val="85DFD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28</TotalTime>
  <Words>389</Words>
  <Application>Microsoft Office PowerPoint</Application>
  <PresentationFormat>Экран (4:3)</PresentationFormat>
  <Paragraphs>26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Igor</dc:creator>
  <cp:lastModifiedBy>Igor</cp:lastModifiedBy>
  <cp:revision>6</cp:revision>
  <dcterms:created xsi:type="dcterms:W3CDTF">2019-09-08T16:25:29Z</dcterms:created>
  <dcterms:modified xsi:type="dcterms:W3CDTF">2019-09-29T07:28:34Z</dcterms:modified>
</cp:coreProperties>
</file>