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43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8" r:id="rId9"/>
    <p:sldId id="273" r:id="rId10"/>
    <p:sldId id="274" r:id="rId11"/>
    <p:sldId id="275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69" r:id="rId22"/>
    <p:sldId id="270" r:id="rId23"/>
    <p:sldId id="271" r:id="rId24"/>
    <p:sldId id="272" r:id="rId25"/>
    <p:sldId id="292" r:id="rId26"/>
    <p:sldId id="293" r:id="rId27"/>
    <p:sldId id="294" r:id="rId28"/>
    <p:sldId id="295" r:id="rId29"/>
    <p:sldId id="266" r:id="rId30"/>
    <p:sldId id="291" r:id="rId31"/>
    <p:sldId id="286" r:id="rId32"/>
    <p:sldId id="287" r:id="rId33"/>
    <p:sldId id="288" r:id="rId34"/>
    <p:sldId id="296" r:id="rId35"/>
    <p:sldId id="289" r:id="rId36"/>
    <p:sldId id="290" r:id="rId37"/>
    <p:sldId id="297" r:id="rId38"/>
    <p:sldId id="301" r:id="rId39"/>
    <p:sldId id="298" r:id="rId40"/>
    <p:sldId id="299" r:id="rId41"/>
    <p:sldId id="300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79" autoAdjust="0"/>
    <p:restoredTop sz="94660"/>
  </p:normalViewPr>
  <p:slideViewPr>
    <p:cSldViewPr snapToGrid="0">
      <p:cViewPr varScale="1">
        <p:scale>
          <a:sx n="79" d="100"/>
          <a:sy n="79" d="100"/>
        </p:scale>
        <p:origin x="8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B9F40C-68FF-4C26-BEA8-258BF520C888}" type="datetimeFigureOut">
              <a:rPr lang="ru-RU" smtClean="0"/>
              <a:pPr/>
              <a:t>01.12.2017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D42A2-0EAF-4DDE-97B7-4CEB020966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07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69CCEB4-680D-4F74-8C0A-843D34B1ABB0}" type="slidenum">
              <a:rPr lang="en-US" altLang="ru-RU" sz="1200">
                <a:solidFill>
                  <a:srgbClr val="000000"/>
                </a:solidFill>
              </a:rPr>
              <a:pPr eaLnBrk="1" hangingPunct="1"/>
              <a:t>1</a:t>
            </a:fld>
            <a:endParaRPr lang="en-US" altLang="ru-RU" sz="1200">
              <a:solidFill>
                <a:srgbClr val="000000"/>
              </a:solidFill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ru-RU" dirty="0" smtClean="0">
                <a:latin typeface="Arial" panose="020B0604020202020204" pitchFamily="34" charset="0"/>
              </a:rPr>
              <a:t>Dear colleagues!</a:t>
            </a:r>
          </a:p>
          <a:p>
            <a:pPr eaLnBrk="1" hangingPunct="1"/>
            <a:r>
              <a:rPr lang="en-US" altLang="ru-RU" dirty="0" smtClean="0">
                <a:latin typeface="Arial" panose="020B0604020202020204" pitchFamily="34" charset="0"/>
              </a:rPr>
              <a:t>The program of the course </a:t>
            </a:r>
            <a:r>
              <a:rPr lang="en-GB" sz="1200" b="1" dirty="0" smtClean="0">
                <a:solidFill>
                  <a:srgbClr val="FFFF00"/>
                </a:solidFill>
              </a:rPr>
              <a:t>Information Systems Development and Deployment</a:t>
            </a:r>
            <a:r>
              <a:rPr lang="en-US" altLang="ru-RU" dirty="0" smtClean="0">
                <a:latin typeface="Arial" panose="020B0604020202020204" pitchFamily="34" charset="0"/>
              </a:rPr>
              <a:t>, abbreviated SDAD, prepared by the University of KPI, is presented to your attention</a:t>
            </a:r>
          </a:p>
          <a:p>
            <a:pPr eaLnBrk="1" hangingPunct="1"/>
            <a:r>
              <a:rPr lang="en-US" altLang="ru-RU" dirty="0" smtClean="0">
                <a:latin typeface="Arial" panose="020B0604020202020204" pitchFamily="34" charset="0"/>
              </a:rPr>
              <a:t>Authors  of this</a:t>
            </a:r>
            <a:r>
              <a:rPr lang="en-US" altLang="ru-RU" baseline="0" dirty="0" smtClean="0">
                <a:latin typeface="Arial" panose="020B0604020202020204" pitchFamily="34" charset="0"/>
              </a:rPr>
              <a:t> syllabus are </a:t>
            </a:r>
            <a:r>
              <a:rPr lang="en-US" altLang="ru-RU" dirty="0" err="1" smtClean="0">
                <a:latin typeface="Arial" panose="020B0604020202020204" pitchFamily="34" charset="0"/>
              </a:rPr>
              <a:t>Kovalyuk</a:t>
            </a:r>
            <a:r>
              <a:rPr lang="en-US" altLang="ru-RU" dirty="0" smtClean="0">
                <a:latin typeface="Arial" panose="020B0604020202020204" pitchFamily="34" charset="0"/>
              </a:rPr>
              <a:t>,</a:t>
            </a:r>
            <a:r>
              <a:rPr lang="en-US" altLang="ru-RU" baseline="0" dirty="0" smtClean="0">
                <a:latin typeface="Arial" panose="020B0604020202020204" pitchFamily="34" charset="0"/>
              </a:rPr>
              <a:t> </a:t>
            </a:r>
            <a:r>
              <a:rPr lang="en-US" altLang="ru-RU" baseline="0" dirty="0" err="1" smtClean="0">
                <a:latin typeface="Arial" panose="020B0604020202020204" pitchFamily="34" charset="0"/>
              </a:rPr>
              <a:t>Tielysheva</a:t>
            </a:r>
            <a:r>
              <a:rPr lang="en-US" altLang="ru-RU" baseline="0" dirty="0" smtClean="0">
                <a:latin typeface="Arial" panose="020B0604020202020204" pitchFamily="34" charset="0"/>
              </a:rPr>
              <a:t> and </a:t>
            </a:r>
            <a:r>
              <a:rPr lang="en-US" altLang="ru-RU" baseline="0" dirty="0" err="1" smtClean="0">
                <a:latin typeface="Arial" panose="020B0604020202020204" pitchFamily="34" charset="0"/>
              </a:rPr>
              <a:t>Tomashevskyi</a:t>
            </a:r>
            <a:r>
              <a:rPr lang="en-US" altLang="ru-RU" dirty="0" smtClean="0">
                <a:latin typeface="Arial" panose="020B0604020202020204" pitchFamily="34" charset="0"/>
              </a:rPr>
              <a:t>.</a:t>
            </a:r>
            <a:endParaRPr lang="ru-RU" altLang="ru-RU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98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ln/>
        </p:spPr>
      </p:sp>
      <p:sp>
        <p:nvSpPr>
          <p:cNvPr id="77827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778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5D1FC6A8-270B-4B60-AD6F-6FD15E8C3D87}" type="slidenum">
              <a:rPr lang="ru-RU" altLang="ru-RU" b="0" smtClean="0">
                <a:solidFill>
                  <a:prstClr val="black"/>
                </a:solidFill>
              </a:rPr>
              <a:pPr eaLnBrk="1" hangingPunct="1"/>
              <a:t>2</a:t>
            </a:fld>
            <a:endParaRPr lang="ru-RU" altLang="ru-RU" b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0426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6475" y="638133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/>
                </a:solidFill>
              </a:defRPr>
            </a:lvl1pPr>
          </a:lstStyle>
          <a:p>
            <a:fld id="{4DF97604-87C1-49BE-ADC4-CEF11830712E}" type="slidenum">
              <a:rPr lang="ru-RU" smtClean="0">
                <a:solidFill>
                  <a:srgbClr val="4D4D4D"/>
                </a:solidFill>
                <a:latin typeface="Calibri"/>
              </a:rPr>
              <a:pPr/>
              <a:t>‹#›</a:t>
            </a:fld>
            <a:endParaRPr lang="ru-RU">
              <a:solidFill>
                <a:srgbClr val="4D4D4D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438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-24877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 userDrawn="1"/>
        </p:nvSpPr>
        <p:spPr bwMode="auto">
          <a:xfrm>
            <a:off x="478972" y="0"/>
            <a:ext cx="1716765" cy="6858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" y="6188150"/>
            <a:ext cx="521804" cy="5583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 flipV="1">
            <a:off x="827584" y="856699"/>
            <a:ext cx="8304326" cy="73677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827584" y="6525346"/>
            <a:ext cx="83043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err="1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Ковалюк</a:t>
            </a:r>
            <a:r>
              <a:rPr lang="ru-RU" sz="1400" b="1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Т.В. </a:t>
            </a:r>
            <a:r>
              <a:rPr lang="ru-RU" sz="1400" b="1" dirty="0" err="1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Парадигми</a:t>
            </a:r>
            <a:r>
              <a:rPr lang="ru-RU" sz="1400" b="1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sz="1400" b="1" dirty="0" smtClean="0"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ІС</a:t>
            </a:r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827585" y="6500467"/>
            <a:ext cx="8304516" cy="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38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4D4D4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4D33714F-4984-464D-8131-1C69FCD71864}" type="slidenum">
              <a:rPr lang="ru-RU">
                <a:solidFill>
                  <a:srgbClr val="4D4D4D"/>
                </a:solidFill>
              </a:rPr>
              <a:pPr/>
              <a:t>‹#›</a:t>
            </a:fld>
            <a:endParaRPr lang="ru-RU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95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6" y="3177"/>
            <a:ext cx="9059863" cy="685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 userDrawn="1"/>
        </p:nvSpPr>
        <p:spPr>
          <a:xfrm>
            <a:off x="1935125" y="6525345"/>
            <a:ext cx="69416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rgbClr val="002060"/>
                </a:solidFill>
                <a:latin typeface="Arial" panose="020B0604020202020204" pitchFamily="34" charset="0"/>
              </a:rPr>
              <a:t>Information Technology and Interaction, 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</a:rPr>
              <a:t>Kyiv, 8-10 November, 2017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106" y="6299696"/>
            <a:ext cx="521804" cy="5583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F97604-87C1-49BE-ADC4-CEF11830712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721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D4D4D"/>
              </a:solidFill>
            </a:endParaRPr>
          </a:p>
          <a:p>
            <a:r>
              <a:rPr lang="ru-RU" altLang="ru-RU">
                <a:solidFill>
                  <a:srgbClr val="4D4D4D"/>
                </a:solidFill>
              </a:rPr>
              <a:t>-</a:t>
            </a:r>
            <a:fld id="{F835B929-E299-4A14-945F-88FFAF588737}" type="slidenum">
              <a:rPr lang="ru-RU" altLang="ru-RU">
                <a:solidFill>
                  <a:srgbClr val="4D4D4D"/>
                </a:solidFill>
              </a:rPr>
              <a:pPr/>
              <a:t>‹#›</a:t>
            </a:fld>
            <a:r>
              <a:rPr lang="ru-RU" altLang="ru-RU">
                <a:solidFill>
                  <a:srgbClr val="4D4D4D"/>
                </a:solidFill>
              </a:rPr>
              <a:t>-</a:t>
            </a:r>
            <a:endParaRPr lang="ru-RU" altLang="ru-RU" sz="1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05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D4D4D"/>
              </a:solidFill>
            </a:endParaRPr>
          </a:p>
          <a:p>
            <a:r>
              <a:rPr lang="ru-RU" altLang="ru-RU">
                <a:solidFill>
                  <a:srgbClr val="4D4D4D"/>
                </a:solidFill>
              </a:rPr>
              <a:t>-</a:t>
            </a:r>
            <a:fld id="{A3BAAA27-8593-468B-A73D-07C7833B2EC3}" type="slidenum">
              <a:rPr lang="ru-RU" altLang="ru-RU">
                <a:solidFill>
                  <a:srgbClr val="4D4D4D"/>
                </a:solidFill>
              </a:rPr>
              <a:pPr/>
              <a:t>‹#›</a:t>
            </a:fld>
            <a:r>
              <a:rPr lang="ru-RU" altLang="ru-RU">
                <a:solidFill>
                  <a:srgbClr val="4D4D4D"/>
                </a:solidFill>
              </a:rPr>
              <a:t>-</a:t>
            </a:r>
            <a:endParaRPr lang="ru-RU" altLang="ru-RU" sz="1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077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>
              <a:solidFill>
                <a:srgbClr val="4D4D4D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4D4D4D"/>
              </a:solidFill>
            </a:endParaRPr>
          </a:p>
          <a:p>
            <a:r>
              <a:rPr lang="ru-RU" altLang="ru-RU">
                <a:solidFill>
                  <a:srgbClr val="4D4D4D"/>
                </a:solidFill>
              </a:rPr>
              <a:t>-</a:t>
            </a:r>
            <a:fld id="{239AC734-AF62-4621-8311-9491A67BFF42}" type="slidenum">
              <a:rPr lang="ru-RU" altLang="ru-RU">
                <a:solidFill>
                  <a:srgbClr val="4D4D4D"/>
                </a:solidFill>
              </a:rPr>
              <a:pPr/>
              <a:t>‹#›</a:t>
            </a:fld>
            <a:r>
              <a:rPr lang="ru-RU" altLang="ru-RU">
                <a:solidFill>
                  <a:srgbClr val="4D4D4D"/>
                </a:solidFill>
              </a:rPr>
              <a:t>-</a:t>
            </a:r>
            <a:endParaRPr lang="ru-RU" altLang="ru-RU" sz="140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88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4D4D4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srgbClr val="4D4D4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8A154168-DBFF-46C9-AE06-E166CDCEFAAF}" type="slidenum">
              <a:rPr lang="ru-RU">
                <a:solidFill>
                  <a:srgbClr val="4D4D4D"/>
                </a:solidFill>
              </a:rPr>
              <a:pPr/>
              <a:t>‹#›</a:t>
            </a:fld>
            <a:endParaRPr lang="ru-RU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271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1" name="Picture 1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75" y="-28575"/>
            <a:ext cx="9150175" cy="688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Місце для номера слайда 5"/>
          <p:cNvSpPr txBox="1">
            <a:spLocks/>
          </p:cNvSpPr>
          <p:nvPr userDrawn="1"/>
        </p:nvSpPr>
        <p:spPr>
          <a:xfrm>
            <a:off x="8413576" y="6489612"/>
            <a:ext cx="730424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fld id="{12F9CDCF-F794-4D81-8381-19EA34B04F24}" type="slidenum">
              <a:rPr lang="ru-RU" sz="1600" smtClean="0"/>
              <a:pPr/>
              <a:t>‹#›</a:t>
            </a:fld>
            <a:endParaRPr lang="ru-RU" sz="1600" dirty="0"/>
          </a:p>
        </p:txBody>
      </p:sp>
      <p:sp>
        <p:nvSpPr>
          <p:cNvPr id="33" name="TextBox 58"/>
          <p:cNvSpPr txBox="1">
            <a:spLocks noChangeArrowheads="1"/>
          </p:cNvSpPr>
          <p:nvPr userDrawn="1"/>
        </p:nvSpPr>
        <p:spPr bwMode="auto">
          <a:xfrm flipH="1">
            <a:off x="5364088" y="6534855"/>
            <a:ext cx="27209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dirty="0"/>
              <a:t>Т.В. Ковалюк Проектування ПЗ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85920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6" y="438150"/>
            <a:ext cx="7248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33475" y="19050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270455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znaimo.com.ua/%D0%9C%D0%BE%D0%B4%D0%B5%D0%BB%D1%8C_%D0%B2%D0%BE%D0%B4%D0%BE%D1%81%D0%BF%D0%B0%D0%B4%D1%8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0%D0%BD%D0%B3%D0%BB%D1%96%D0%B9%D1%81%D1%8C%D0%BA%D0%B0_%D0%BC%D0%BE%D0%B2%D0%B0" TargetMode="External"/><Relationship Id="rId2" Type="http://schemas.openxmlformats.org/officeDocument/2006/relationships/hyperlink" Target="https://uk.wikipedia.org/wiki/%D0%90%D0%BA%D1%80%D0%BE%D0%BD%D1%96%D0%B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uk.wikipedia.org/wiki/%D0%A1%D0%BB%D1%83%D0%B6%D0%B1%D0%B0_%D1%82%D0%B5%D1%85%D0%BD%D1%96%D1%87%D0%BD%D0%BE%D1%97_%D0%BF%D1%96%D0%B4%D1%82%D1%80%D0%B8%D0%BC%D0%BA%D0%B8" TargetMode="External"/><Relationship Id="rId4" Type="http://schemas.openxmlformats.org/officeDocument/2006/relationships/hyperlink" Target="https://uk.wikipedia.org/wiki/%D0%A0%D0%BE%D0%B7%D1%80%D0%BE%D0%B1%D0%BA%D0%B0_%D0%BF%D1%80%D0%BE%D0%B3%D1%80%D0%B0%D0%BC%D0%BD%D0%BE%D0%B3%D0%BE_%D0%B7%D0%B0%D0%B1%D0%B5%D0%B7%D0%BF%D0%B5%D1%87%D0%B5%D0%BD%D0%BD%D1%8F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alphaModFix amt="9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6"/>
          <p:cNvSpPr>
            <a:spLocks noGrp="1" noChangeArrowheads="1"/>
          </p:cNvSpPr>
          <p:nvPr>
            <p:ph type="ctrTitle" idx="4294967295"/>
          </p:nvPr>
        </p:nvSpPr>
        <p:spPr>
          <a:xfrm>
            <a:off x="-78698" y="2190372"/>
            <a:ext cx="9144000" cy="3298666"/>
          </a:xfr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  <p:txBody>
          <a:bodyPr/>
          <a:lstStyle/>
          <a:p>
            <a:pPr algn="ctr"/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Topic</a:t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4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aradigmus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Approach  to IS Development </a:t>
            </a:r>
            <a:r>
              <a:rPr lang="uk-UA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Deployment)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43342" y="5458000"/>
            <a:ext cx="53800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4140" algn="ctr" fontAlgn="base">
              <a:spcBef>
                <a:spcPct val="0"/>
              </a:spcBef>
            </a:pPr>
            <a:r>
              <a:rPr lang="en-US" sz="2800" b="1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Kovaliuk</a:t>
            </a:r>
            <a:r>
              <a:rPr lang="en-US" sz="2800" b="1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Tetiana</a:t>
            </a:r>
            <a:endParaRPr lang="en-US" sz="2800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04140" algn="ctr" fontAlgn="base">
              <a:spcBef>
                <a:spcPct val="0"/>
              </a:spcBef>
            </a:pPr>
            <a:r>
              <a:rPr lang="en-US" sz="2800" b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Igor Sikorsky KPI</a:t>
            </a:r>
            <a:endParaRPr lang="en-US" sz="2800" b="1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104140" indent="450215" algn="ctr" fontAlgn="base">
              <a:spcBef>
                <a:spcPct val="0"/>
              </a:spcBef>
            </a:pPr>
            <a:endParaRPr lang="ru-RU" sz="2800" dirty="0">
              <a:solidFill>
                <a:srgbClr val="FFFFFF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65400" y="6381330"/>
            <a:ext cx="4749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Kyiv, </a:t>
            </a:r>
            <a:r>
              <a:rPr lang="en-US" sz="2400" b="1" dirty="0" err="1" smtClean="0">
                <a:solidFill>
                  <a:srgbClr val="FFFFFF"/>
                </a:solidFill>
                <a:latin typeface="Calibri"/>
              </a:rPr>
              <a:t>Decemger</a:t>
            </a:r>
            <a:r>
              <a:rPr lang="en-US" sz="2400" b="1" dirty="0" smtClean="0">
                <a:solidFill>
                  <a:srgbClr val="FFFFFF"/>
                </a:solidFill>
                <a:latin typeface="Calibri"/>
              </a:rPr>
              <a:t> ,2017</a:t>
            </a:r>
            <a:endParaRPr lang="ru-RU" sz="24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674" y="290945"/>
            <a:ext cx="1663700" cy="68897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075" y="253312"/>
            <a:ext cx="27622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1262576"/>
            <a:ext cx="9065302" cy="10464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100" b="1" dirty="0" smtClean="0">
                <a:solidFill>
                  <a:srgbClr val="FFFF00"/>
                </a:solidFill>
              </a:rPr>
              <a:t>Course</a:t>
            </a:r>
          </a:p>
          <a:p>
            <a:pPr algn="ctr"/>
            <a:r>
              <a:rPr lang="en-US" sz="3100" b="1" dirty="0" smtClean="0">
                <a:solidFill>
                  <a:srgbClr val="FFFF00"/>
                </a:solidFill>
              </a:rPr>
              <a:t>Information </a:t>
            </a:r>
            <a:r>
              <a:rPr lang="en-US" sz="3100" b="1" dirty="0" smtClean="0">
                <a:solidFill>
                  <a:srgbClr val="FFFF00"/>
                </a:solidFill>
              </a:rPr>
              <a:t>System Development and Deployment</a:t>
            </a:r>
            <a:endParaRPr lang="ru-RU" sz="31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30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Прямоугольник 4"/>
          <p:cNvSpPr>
            <a:spLocks noChangeArrowheads="1"/>
          </p:cNvSpPr>
          <p:nvPr/>
        </p:nvSpPr>
        <p:spPr bwMode="auto">
          <a:xfrm>
            <a:off x="635000" y="1124744"/>
            <a:ext cx="826293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2000" b="1" dirty="0" smtClean="0"/>
              <a:t>Недоліки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uk-UA" sz="2000" dirty="0" smtClean="0"/>
              <a:t>У </a:t>
            </a:r>
            <a:r>
              <a:rPr lang="uk-UA" sz="2000" dirty="0"/>
              <a:t>каскадній моделі перехід від однієї фази проекту до іншої припускає повну коректність результату (виходу) попередньої фази.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uk-UA" sz="2000" dirty="0" smtClean="0"/>
              <a:t>Неточність </a:t>
            </a:r>
            <a:r>
              <a:rPr lang="uk-UA" sz="2000" dirty="0"/>
              <a:t>якої-небудь вимоги або некоректна її інтерпретація, в результаті, призводить до того, що доводиться "відкочуватися" до ранньої фази проекту і необхідна переробка не просто вибиває проектну команду з графіка, але призводить часто до якісного зростання витрат і, не виключено, до припинення проекту в тій формі, в якій він спочатку замислювався.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uk-UA" sz="2000" dirty="0"/>
              <a:t> </a:t>
            </a:r>
            <a:r>
              <a:rPr lang="uk-UA" sz="2000" dirty="0" smtClean="0"/>
              <a:t>Ця </a:t>
            </a:r>
            <a:r>
              <a:rPr lang="uk-UA" sz="2000" dirty="0"/>
              <a:t>модель не здатна гарантувати необхідну швидкість відгуку і внесення відповідних змін у відповідь на потреби користувачів, що швидко міняються, для яких програмна система є одним з інструментів виконання бізнес-функцій. </a:t>
            </a:r>
          </a:p>
        </p:txBody>
      </p:sp>
      <p:sp>
        <p:nvSpPr>
          <p:cNvPr id="4" name="Прямокутник 1"/>
          <p:cNvSpPr/>
          <p:nvPr/>
        </p:nvSpPr>
        <p:spPr>
          <a:xfrm>
            <a:off x="1043608" y="0"/>
            <a:ext cx="6235016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0000CC"/>
                </a:solidFill>
              </a:rPr>
              <a:t>«</a:t>
            </a:r>
            <a:r>
              <a:rPr lang="ru-RU" sz="3200" b="1" dirty="0" err="1">
                <a:solidFill>
                  <a:srgbClr val="0000CC"/>
                </a:solidFill>
              </a:rPr>
              <a:t>Waterfall</a:t>
            </a:r>
            <a:r>
              <a:rPr lang="ru-RU" sz="3200" b="1" dirty="0">
                <a:solidFill>
                  <a:srgbClr val="0000CC"/>
                </a:solidFill>
              </a:rPr>
              <a:t> </a:t>
            </a:r>
            <a:r>
              <a:rPr lang="ru-RU" sz="3200" b="1" dirty="0" err="1">
                <a:solidFill>
                  <a:srgbClr val="0000CC"/>
                </a:solidFill>
              </a:rPr>
              <a:t>Model</a:t>
            </a:r>
            <a:r>
              <a:rPr lang="ru-RU" sz="3200" b="1" dirty="0" smtClean="0">
                <a:solidFill>
                  <a:srgbClr val="0000CC"/>
                </a:solidFill>
              </a:rPr>
              <a:t>» - </a:t>
            </a:r>
            <a:r>
              <a:rPr lang="ru-RU" sz="3200" b="1" dirty="0" err="1" smtClean="0">
                <a:solidFill>
                  <a:srgbClr val="0000CC"/>
                </a:solidFill>
              </a:rPr>
              <a:t>каскадна</a:t>
            </a:r>
            <a:r>
              <a:rPr lang="ru-RU" sz="3200" b="1" dirty="0" smtClean="0">
                <a:solidFill>
                  <a:srgbClr val="0000CC"/>
                </a:solidFill>
              </a:rPr>
              <a:t> модель 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657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32034" y="-25643"/>
            <a:ext cx="24675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</a:rPr>
              <a:t>«V-Model»</a:t>
            </a:r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620688"/>
            <a:ext cx="8623300" cy="5843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630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3332034" y="-25643"/>
            <a:ext cx="24675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</a:rPr>
              <a:t>«V-Model»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827584" y="889844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V-Model </a:t>
            </a:r>
            <a:r>
              <a:rPr lang="en-US" sz="2000" dirty="0"/>
              <a:t>- </a:t>
            </a:r>
            <a:r>
              <a:rPr lang="ru-RU" sz="2000" dirty="0" err="1"/>
              <a:t>варіація</a:t>
            </a:r>
            <a:r>
              <a:rPr lang="ru-RU" sz="2000" dirty="0"/>
              <a:t> </a:t>
            </a:r>
            <a:r>
              <a:rPr lang="ru-RU" sz="2000" dirty="0" err="1">
                <a:hlinkClick r:id="rId2" tooltip="Модель водоспаду"/>
              </a:rPr>
              <a:t>каскадної</a:t>
            </a:r>
            <a:r>
              <a:rPr lang="ru-RU" sz="2000" dirty="0">
                <a:hlinkClick r:id="rId2" tooltip="Модель водоспаду"/>
              </a:rPr>
              <a:t> </a:t>
            </a:r>
            <a:r>
              <a:rPr lang="ru-RU" sz="2000" dirty="0" err="1">
                <a:hlinkClick r:id="rId2" tooltip="Модель водоспаду"/>
              </a:rPr>
              <a:t>моделі</a:t>
            </a:r>
            <a:r>
              <a:rPr lang="ru-RU" sz="2000" dirty="0"/>
              <a:t>, в </a:t>
            </a:r>
            <a:r>
              <a:rPr lang="ru-RU" sz="2000" dirty="0" err="1"/>
              <a:t>якій</a:t>
            </a:r>
            <a:r>
              <a:rPr lang="ru-RU" sz="2000" dirty="0"/>
              <a:t> </a:t>
            </a:r>
            <a:r>
              <a:rPr lang="ru-RU" sz="2000" dirty="0" err="1"/>
              <a:t>завдання</a:t>
            </a:r>
            <a:r>
              <a:rPr lang="ru-RU" sz="2000" dirty="0"/>
              <a:t> </a:t>
            </a:r>
            <a:r>
              <a:rPr lang="ru-RU" sz="2000" dirty="0" err="1"/>
              <a:t>розробки</a:t>
            </a:r>
            <a:r>
              <a:rPr lang="ru-RU" sz="2000" dirty="0"/>
              <a:t> </a:t>
            </a:r>
            <a:r>
              <a:rPr lang="ru-RU" sz="2000" dirty="0" err="1"/>
              <a:t>йдуть</a:t>
            </a:r>
            <a:r>
              <a:rPr lang="ru-RU" sz="2000" dirty="0"/>
              <a:t> </a:t>
            </a:r>
            <a:r>
              <a:rPr lang="ru-RU" sz="2000" dirty="0" err="1"/>
              <a:t>зверху</a:t>
            </a:r>
            <a:r>
              <a:rPr lang="ru-RU" sz="2000" dirty="0"/>
              <a:t> вниз по </a:t>
            </a:r>
            <a:r>
              <a:rPr lang="ru-RU" sz="2000" dirty="0" err="1"/>
              <a:t>лівій</a:t>
            </a:r>
            <a:r>
              <a:rPr lang="ru-RU" sz="2000" dirty="0"/>
              <a:t> </a:t>
            </a:r>
            <a:r>
              <a:rPr lang="ru-RU" sz="2000" dirty="0" err="1"/>
              <a:t>стороні</a:t>
            </a:r>
            <a:r>
              <a:rPr lang="ru-RU" sz="2000" dirty="0"/>
              <a:t> </a:t>
            </a:r>
            <a:r>
              <a:rPr lang="ru-RU" sz="2000" dirty="0" err="1"/>
              <a:t>букви</a:t>
            </a:r>
            <a:r>
              <a:rPr lang="ru-RU" sz="2000" dirty="0"/>
              <a:t> </a:t>
            </a:r>
            <a:r>
              <a:rPr lang="en-US" sz="2000" dirty="0"/>
              <a:t>V, </a:t>
            </a:r>
            <a:r>
              <a:rPr lang="ru-RU" sz="2000" dirty="0"/>
              <a:t>а </a:t>
            </a:r>
            <a:r>
              <a:rPr lang="ru-RU" sz="2000" dirty="0" err="1"/>
              <a:t>завдання</a:t>
            </a:r>
            <a:r>
              <a:rPr lang="ru-RU" sz="2000" dirty="0"/>
              <a:t> </a:t>
            </a:r>
            <a:r>
              <a:rPr lang="ru-RU" sz="2000" dirty="0" err="1"/>
              <a:t>тестування</a:t>
            </a:r>
            <a:r>
              <a:rPr lang="ru-RU" sz="2000" dirty="0"/>
              <a:t> - </a:t>
            </a:r>
            <a:r>
              <a:rPr lang="ru-RU" sz="2000" dirty="0" err="1"/>
              <a:t>вгору</a:t>
            </a:r>
            <a:r>
              <a:rPr lang="ru-RU" sz="2000" dirty="0"/>
              <a:t> по </a:t>
            </a:r>
            <a:r>
              <a:rPr lang="ru-RU" sz="2000" dirty="0" err="1"/>
              <a:t>правій</a:t>
            </a:r>
            <a:r>
              <a:rPr lang="ru-RU" sz="2000" dirty="0"/>
              <a:t> </a:t>
            </a:r>
            <a:r>
              <a:rPr lang="ru-RU" sz="2000" dirty="0" err="1"/>
              <a:t>стороні</a:t>
            </a:r>
            <a:r>
              <a:rPr lang="ru-RU" sz="2000" dirty="0"/>
              <a:t> </a:t>
            </a:r>
            <a:r>
              <a:rPr lang="ru-RU" sz="2000" dirty="0" err="1"/>
              <a:t>букви</a:t>
            </a:r>
            <a:r>
              <a:rPr lang="ru-RU" sz="2000" dirty="0"/>
              <a:t> </a:t>
            </a:r>
            <a:r>
              <a:rPr lang="en-US" sz="2000" dirty="0"/>
              <a:t>V. </a:t>
            </a:r>
            <a:endParaRPr lang="uk-UA" sz="2000" dirty="0" smtClean="0"/>
          </a:p>
          <a:p>
            <a:r>
              <a:rPr lang="ru-RU" sz="2000" dirty="0" err="1" smtClean="0"/>
              <a:t>Усередині</a:t>
            </a:r>
            <a:r>
              <a:rPr lang="ru-RU" sz="2000" dirty="0" smtClean="0"/>
              <a:t> </a:t>
            </a:r>
            <a:r>
              <a:rPr lang="en-US" sz="2000" dirty="0"/>
              <a:t>V </a:t>
            </a:r>
            <a:r>
              <a:rPr lang="ru-RU" sz="2000" dirty="0" err="1"/>
              <a:t>проводяться</a:t>
            </a:r>
            <a:r>
              <a:rPr lang="ru-RU" sz="2000" dirty="0"/>
              <a:t> </a:t>
            </a:r>
            <a:r>
              <a:rPr lang="ru-RU" sz="2000" dirty="0" err="1"/>
              <a:t>горизонтальні</a:t>
            </a:r>
            <a:r>
              <a:rPr lang="ru-RU" sz="2000" dirty="0"/>
              <a:t> </a:t>
            </a:r>
            <a:r>
              <a:rPr lang="ru-RU" sz="2000" dirty="0" err="1"/>
              <a:t>лінії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показують</a:t>
            </a:r>
            <a:r>
              <a:rPr lang="ru-RU" sz="2000" dirty="0"/>
              <a:t>, як </a:t>
            </a:r>
            <a:r>
              <a:rPr lang="ru-RU" sz="2000" dirty="0" err="1"/>
              <a:t>результати</a:t>
            </a:r>
            <a:r>
              <a:rPr lang="ru-RU" sz="2000" dirty="0"/>
              <a:t> </a:t>
            </a:r>
            <a:r>
              <a:rPr lang="ru-RU" sz="2000" dirty="0" err="1"/>
              <a:t>кожної</a:t>
            </a:r>
            <a:r>
              <a:rPr lang="ru-RU" sz="2000" dirty="0"/>
              <a:t> з фаз </a:t>
            </a:r>
            <a:r>
              <a:rPr lang="ru-RU" sz="2000" dirty="0" err="1"/>
              <a:t>розробки</a:t>
            </a:r>
            <a:r>
              <a:rPr lang="ru-RU" sz="2000" dirty="0"/>
              <a:t> </a:t>
            </a:r>
            <a:r>
              <a:rPr lang="ru-RU" sz="2000" dirty="0" err="1"/>
              <a:t>впливають</a:t>
            </a:r>
            <a:r>
              <a:rPr lang="ru-RU" sz="2000" dirty="0"/>
              <a:t> на </a:t>
            </a:r>
            <a:r>
              <a:rPr lang="ru-RU" sz="2000" dirty="0" err="1"/>
              <a:t>розвиток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тестування</a:t>
            </a:r>
            <a:r>
              <a:rPr lang="ru-RU" sz="2000" dirty="0"/>
              <a:t> на </a:t>
            </a:r>
            <a:r>
              <a:rPr lang="ru-RU" sz="2000" dirty="0" err="1"/>
              <a:t>кожній</a:t>
            </a:r>
            <a:r>
              <a:rPr lang="ru-RU" sz="2000" dirty="0"/>
              <a:t> з фаз </a:t>
            </a:r>
            <a:r>
              <a:rPr lang="ru-RU" sz="2000" dirty="0" err="1"/>
              <a:t>тестування</a:t>
            </a:r>
            <a:r>
              <a:rPr lang="ru-RU" sz="2000" dirty="0"/>
              <a:t>. </a:t>
            </a:r>
            <a:endParaRPr lang="ru-RU" sz="2000" dirty="0" smtClean="0"/>
          </a:p>
          <a:p>
            <a:endParaRPr lang="ru-RU" sz="2000" dirty="0" smtClean="0"/>
          </a:p>
          <a:p>
            <a:r>
              <a:rPr lang="ru-RU" sz="2000" b="1" dirty="0" smtClean="0"/>
              <a:t>Модель </a:t>
            </a:r>
            <a:r>
              <a:rPr lang="ru-RU" sz="2000" b="1" dirty="0" err="1"/>
              <a:t>базується</a:t>
            </a:r>
            <a:r>
              <a:rPr lang="ru-RU" sz="2000" b="1" dirty="0"/>
              <a:t> на тому, </a:t>
            </a:r>
            <a:r>
              <a:rPr lang="ru-RU" sz="2000" b="1" dirty="0" err="1" smtClean="0"/>
              <a:t>що</a:t>
            </a:r>
            <a:r>
              <a:rPr lang="ru-RU" sz="2000" b="1" dirty="0" smtClean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приймально-здавальні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випробування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 smtClean="0"/>
              <a:t>грунтуються</a:t>
            </a:r>
            <a:r>
              <a:rPr lang="ru-RU" sz="2000" dirty="0" smtClean="0"/>
              <a:t> на </a:t>
            </a:r>
            <a:r>
              <a:rPr lang="ru-RU" sz="2000" dirty="0" err="1"/>
              <a:t>вимогах</a:t>
            </a:r>
            <a:r>
              <a:rPr lang="ru-RU" sz="2000" dirty="0"/>
              <a:t>, 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Функціональне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тестування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/>
              <a:t>- на </a:t>
            </a:r>
            <a:r>
              <a:rPr lang="ru-RU" sz="2000" dirty="0" err="1"/>
              <a:t>вимогах</a:t>
            </a:r>
            <a:r>
              <a:rPr lang="ru-RU" sz="2000" dirty="0"/>
              <a:t> і </a:t>
            </a:r>
            <a:r>
              <a:rPr lang="ru-RU" sz="2000" dirty="0" err="1"/>
              <a:t>архітектурі</a:t>
            </a:r>
            <a:r>
              <a:rPr lang="ru-RU" sz="2000" dirty="0"/>
              <a:t>, 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Інтеграційне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тестування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/>
              <a:t>- на </a:t>
            </a:r>
            <a:r>
              <a:rPr lang="ru-RU" sz="2000" dirty="0" err="1"/>
              <a:t>вимогах</a:t>
            </a:r>
            <a:r>
              <a:rPr lang="ru-RU" sz="2000" dirty="0"/>
              <a:t>, </a:t>
            </a:r>
            <a:r>
              <a:rPr lang="ru-RU" sz="2000" dirty="0" err="1"/>
              <a:t>архітектурі</a:t>
            </a:r>
            <a:r>
              <a:rPr lang="ru-RU" sz="2000" dirty="0"/>
              <a:t> і </a:t>
            </a:r>
            <a:r>
              <a:rPr lang="ru-RU" sz="2000" dirty="0" err="1"/>
              <a:t>інтерфейсах</a:t>
            </a:r>
            <a:r>
              <a:rPr lang="ru-RU" sz="2000" dirty="0"/>
              <a:t>, </a:t>
            </a:r>
            <a:endParaRPr lang="ru-RU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Модульне</a:t>
            </a:r>
            <a:r>
              <a:rPr lang="ru-RU" sz="2000" dirty="0" smtClean="0">
                <a:solidFill>
                  <a:srgbClr val="0000CC"/>
                </a:solidFill>
              </a:rPr>
              <a:t> (</a:t>
            </a:r>
            <a:r>
              <a:rPr lang="ru-RU" sz="2000" dirty="0" err="1" smtClean="0">
                <a:solidFill>
                  <a:srgbClr val="0000CC"/>
                </a:solidFill>
              </a:rPr>
              <a:t>компонентне</a:t>
            </a:r>
            <a:r>
              <a:rPr lang="ru-RU" sz="2000" dirty="0" smtClean="0">
                <a:solidFill>
                  <a:srgbClr val="0000CC"/>
                </a:solidFill>
              </a:rPr>
              <a:t>) </a:t>
            </a:r>
            <a:r>
              <a:rPr lang="ru-RU" sz="2000" dirty="0" err="1">
                <a:solidFill>
                  <a:srgbClr val="0000CC"/>
                </a:solidFill>
              </a:rPr>
              <a:t>тестування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/>
              <a:t>- на </a:t>
            </a:r>
            <a:r>
              <a:rPr lang="ru-RU" sz="2000" dirty="0" err="1"/>
              <a:t>вимогах</a:t>
            </a:r>
            <a:r>
              <a:rPr lang="ru-RU" sz="2000" dirty="0"/>
              <a:t>, </a:t>
            </a:r>
            <a:r>
              <a:rPr lang="ru-RU" sz="2000" dirty="0" err="1"/>
              <a:t>архітектурі</a:t>
            </a:r>
            <a:r>
              <a:rPr lang="ru-RU" sz="2000" dirty="0"/>
              <a:t>, </a:t>
            </a:r>
            <a:r>
              <a:rPr lang="ru-RU" sz="2000" dirty="0" err="1"/>
              <a:t>інтерфейсах</a:t>
            </a:r>
            <a:r>
              <a:rPr lang="ru-RU" sz="2000" dirty="0"/>
              <a:t> та алгоритмах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874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755576" y="1628800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</a:rPr>
              <a:t>Коли </a:t>
            </a:r>
            <a:r>
              <a:rPr lang="ru-RU" sz="2000" b="1" dirty="0" err="1">
                <a:solidFill>
                  <a:schemeClr val="accent6"/>
                </a:solidFill>
              </a:rPr>
              <a:t>використовувати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en-US" sz="2000" b="1" dirty="0">
                <a:solidFill>
                  <a:schemeClr val="accent6"/>
                </a:solidFill>
              </a:rPr>
              <a:t>V-</a:t>
            </a:r>
            <a:r>
              <a:rPr lang="ru-RU" sz="2000" b="1" dirty="0">
                <a:solidFill>
                  <a:schemeClr val="accent6"/>
                </a:solidFill>
              </a:rPr>
              <a:t>модель </a:t>
            </a:r>
            <a:r>
              <a:rPr lang="ru-RU" sz="2000" b="1" dirty="0" smtClean="0">
                <a:solidFill>
                  <a:schemeClr val="accent6"/>
                </a:solidFill>
              </a:rPr>
              <a:t>?</a:t>
            </a:r>
          </a:p>
          <a:p>
            <a:endParaRPr lang="ru-RU" sz="2000" dirty="0">
              <a:solidFill>
                <a:srgbClr val="0000CC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Якщо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потрібне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ретельне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тестування</a:t>
            </a:r>
            <a:r>
              <a:rPr lang="ru-RU" sz="2000" dirty="0">
                <a:solidFill>
                  <a:srgbClr val="0000CC"/>
                </a:solidFill>
              </a:rPr>
              <a:t> продукту, то </a:t>
            </a:r>
            <a:r>
              <a:rPr lang="en-US" sz="2000" dirty="0">
                <a:solidFill>
                  <a:srgbClr val="0000CC"/>
                </a:solidFill>
              </a:rPr>
              <a:t>V-</a:t>
            </a:r>
            <a:r>
              <a:rPr lang="ru-RU" sz="2000" dirty="0">
                <a:solidFill>
                  <a:srgbClr val="0000CC"/>
                </a:solidFill>
              </a:rPr>
              <a:t>модель </a:t>
            </a:r>
            <a:r>
              <a:rPr lang="ru-RU" sz="2000" dirty="0" err="1">
                <a:solidFill>
                  <a:srgbClr val="0000CC"/>
                </a:solidFill>
              </a:rPr>
              <a:t>виправдає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закладену</a:t>
            </a:r>
            <a:r>
              <a:rPr lang="ru-RU" sz="2000" dirty="0">
                <a:solidFill>
                  <a:srgbClr val="0000CC"/>
                </a:solidFill>
              </a:rPr>
              <a:t> в себе </a:t>
            </a:r>
            <a:r>
              <a:rPr lang="ru-RU" sz="2000" dirty="0" err="1">
                <a:solidFill>
                  <a:srgbClr val="0000CC"/>
                </a:solidFill>
              </a:rPr>
              <a:t>ідею</a:t>
            </a:r>
            <a:r>
              <a:rPr lang="ru-RU" sz="2000" dirty="0">
                <a:solidFill>
                  <a:srgbClr val="0000CC"/>
                </a:solidFill>
              </a:rPr>
              <a:t>: </a:t>
            </a:r>
            <a:r>
              <a:rPr lang="en-US" sz="2000" dirty="0">
                <a:solidFill>
                  <a:srgbClr val="0000CC"/>
                </a:solidFill>
              </a:rPr>
              <a:t>validation and verification.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>
                <a:solidFill>
                  <a:srgbClr val="0000CC"/>
                </a:solidFill>
              </a:rPr>
              <a:t>Для </a:t>
            </a:r>
            <a:r>
              <a:rPr lang="ru-RU" sz="2000" dirty="0" err="1">
                <a:solidFill>
                  <a:srgbClr val="0000CC"/>
                </a:solidFill>
              </a:rPr>
              <a:t>малих</a:t>
            </a:r>
            <a:r>
              <a:rPr lang="ru-RU" sz="2000" dirty="0">
                <a:solidFill>
                  <a:srgbClr val="0000CC"/>
                </a:solidFill>
              </a:rPr>
              <a:t> і </a:t>
            </a:r>
            <a:r>
              <a:rPr lang="ru-RU" sz="2000" dirty="0" err="1">
                <a:solidFill>
                  <a:srgbClr val="0000CC"/>
                </a:solidFill>
              </a:rPr>
              <a:t>середніх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проектів</a:t>
            </a:r>
            <a:r>
              <a:rPr lang="ru-RU" sz="2000" dirty="0">
                <a:solidFill>
                  <a:srgbClr val="0000CC"/>
                </a:solidFill>
              </a:rPr>
              <a:t>, де </a:t>
            </a:r>
            <a:r>
              <a:rPr lang="ru-RU" sz="2000" dirty="0" err="1">
                <a:solidFill>
                  <a:srgbClr val="0000CC"/>
                </a:solidFill>
              </a:rPr>
              <a:t>вимоги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чітко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визначені</a:t>
            </a:r>
            <a:r>
              <a:rPr lang="ru-RU" sz="2000" dirty="0">
                <a:solidFill>
                  <a:srgbClr val="0000CC"/>
                </a:solidFill>
              </a:rPr>
              <a:t> і </a:t>
            </a:r>
            <a:r>
              <a:rPr lang="ru-RU" sz="2000" dirty="0" err="1">
                <a:solidFill>
                  <a:srgbClr val="0000CC"/>
                </a:solidFill>
              </a:rPr>
              <a:t>фіксовані</a:t>
            </a:r>
            <a:r>
              <a:rPr lang="ru-RU" sz="2000" dirty="0">
                <a:solidFill>
                  <a:srgbClr val="0000CC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>
                <a:solidFill>
                  <a:srgbClr val="0000CC"/>
                </a:solidFill>
              </a:rPr>
              <a:t>В </a:t>
            </a:r>
            <a:r>
              <a:rPr lang="ru-RU" sz="2000" dirty="0" err="1">
                <a:solidFill>
                  <a:srgbClr val="0000CC"/>
                </a:solidFill>
              </a:rPr>
              <a:t>умовах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доступності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інженерів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необхідної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кваліфікації</a:t>
            </a:r>
            <a:r>
              <a:rPr lang="ru-RU" sz="2000" dirty="0">
                <a:solidFill>
                  <a:srgbClr val="0000CC"/>
                </a:solidFill>
              </a:rPr>
              <a:t>, особливо </a:t>
            </a:r>
            <a:r>
              <a:rPr lang="ru-RU" sz="2000" dirty="0" err="1">
                <a:solidFill>
                  <a:srgbClr val="0000CC"/>
                </a:solidFill>
              </a:rPr>
              <a:t>тестувальників</a:t>
            </a:r>
            <a:r>
              <a:rPr lang="ru-RU" sz="2000" dirty="0">
                <a:solidFill>
                  <a:srgbClr val="0000CC"/>
                </a:solidFill>
              </a:rPr>
              <a:t>.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3332034" y="-25643"/>
            <a:ext cx="24675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</a:rPr>
              <a:t>«V-Model»</a:t>
            </a:r>
          </a:p>
        </p:txBody>
      </p:sp>
    </p:spTree>
    <p:extLst>
      <p:ext uri="{BB962C8B-B14F-4D97-AF65-F5344CB8AC3E}">
        <p14:creationId xmlns:p14="http://schemas.microsoft.com/office/powerpoint/2010/main" val="3512464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98698" y="0"/>
            <a:ext cx="8746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«Incremental Model» </a:t>
            </a:r>
            <a:r>
              <a:rPr lang="en-US" sz="3200" b="1" dirty="0" smtClean="0">
                <a:solidFill>
                  <a:srgbClr val="0000CC"/>
                </a:solidFill>
              </a:rPr>
              <a:t>(</a:t>
            </a:r>
            <a:r>
              <a:rPr lang="ru-RU" sz="3200" b="1" dirty="0" err="1" smtClean="0">
                <a:solidFill>
                  <a:srgbClr val="0000CC"/>
                </a:solidFill>
              </a:rPr>
              <a:t>інкрементна</a:t>
            </a:r>
            <a:r>
              <a:rPr lang="ru-RU" sz="3200" b="1" dirty="0" smtClean="0">
                <a:solidFill>
                  <a:srgbClr val="0000CC"/>
                </a:solidFill>
              </a:rPr>
              <a:t> модель</a:t>
            </a:r>
            <a:r>
              <a:rPr lang="ru-RU" sz="3200" b="1" dirty="0">
                <a:solidFill>
                  <a:srgbClr val="0000CC"/>
                </a:solidFill>
              </a:rPr>
              <a:t>)</a:t>
            </a: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914400"/>
            <a:ext cx="833755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10832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673100" y="1124744"/>
            <a:ext cx="836339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В </a:t>
            </a:r>
            <a:r>
              <a:rPr lang="ru-RU" sz="2000" dirty="0" err="1" smtClean="0"/>
              <a:t>інкрементній</a:t>
            </a:r>
            <a:r>
              <a:rPr lang="ru-RU" sz="2000" dirty="0" smtClean="0"/>
              <a:t> </a:t>
            </a:r>
            <a:r>
              <a:rPr lang="ru-RU" sz="2000" dirty="0" err="1"/>
              <a:t>моделі</a:t>
            </a:r>
            <a:r>
              <a:rPr lang="ru-RU" sz="2000" dirty="0"/>
              <a:t> </a:t>
            </a:r>
            <a:r>
              <a:rPr lang="ru-RU" sz="2000" dirty="0" err="1"/>
              <a:t>повні</a:t>
            </a:r>
            <a:r>
              <a:rPr lang="ru-RU" sz="2000" dirty="0"/>
              <a:t> </a:t>
            </a:r>
            <a:r>
              <a:rPr lang="ru-RU" sz="2000" dirty="0" err="1"/>
              <a:t>вимоги</a:t>
            </a:r>
            <a:r>
              <a:rPr lang="ru-RU" sz="2000" dirty="0"/>
              <a:t> до </a:t>
            </a:r>
            <a:r>
              <a:rPr lang="ru-RU" sz="2000" dirty="0" err="1"/>
              <a:t>системи</a:t>
            </a:r>
            <a:r>
              <a:rPr lang="ru-RU" sz="2000" dirty="0"/>
              <a:t> </a:t>
            </a:r>
            <a:r>
              <a:rPr lang="ru-RU" sz="2000" dirty="0" err="1"/>
              <a:t>діляться</a:t>
            </a:r>
            <a:r>
              <a:rPr lang="ru-RU" sz="2000" dirty="0"/>
              <a:t> на </a:t>
            </a:r>
            <a:r>
              <a:rPr lang="ru-RU" sz="2000" dirty="0" err="1"/>
              <a:t>різні</a:t>
            </a:r>
            <a:r>
              <a:rPr lang="ru-RU" sz="2000" dirty="0"/>
              <a:t> </a:t>
            </a:r>
            <a:r>
              <a:rPr lang="ru-RU" sz="2000" dirty="0" err="1"/>
              <a:t>збірки</a:t>
            </a:r>
            <a:r>
              <a:rPr lang="ru-RU" sz="2000" dirty="0"/>
              <a:t>. </a:t>
            </a:r>
            <a:r>
              <a:rPr lang="ru-RU" sz="2000" dirty="0" err="1" smtClean="0"/>
              <a:t>Мають</a:t>
            </a:r>
            <a:r>
              <a:rPr lang="ru-RU" sz="2000" dirty="0" smtClean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кілька</a:t>
            </a:r>
            <a:r>
              <a:rPr lang="ru-RU" sz="2000" dirty="0"/>
              <a:t> </a:t>
            </a:r>
            <a:r>
              <a:rPr lang="ru-RU" sz="2000" dirty="0" err="1"/>
              <a:t>циклів</a:t>
            </a:r>
            <a:r>
              <a:rPr lang="ru-RU" sz="2000" dirty="0"/>
              <a:t> </a:t>
            </a:r>
            <a:r>
              <a:rPr lang="ru-RU" sz="2000" dirty="0" err="1"/>
              <a:t>розробки</a:t>
            </a:r>
            <a:r>
              <a:rPr lang="ru-RU" sz="2000" dirty="0"/>
              <a:t>, і разом вони </a:t>
            </a:r>
            <a:r>
              <a:rPr lang="ru-RU" sz="2000" dirty="0" err="1"/>
              <a:t>складають</a:t>
            </a:r>
            <a:r>
              <a:rPr lang="ru-RU" sz="2000" dirty="0"/>
              <a:t> </a:t>
            </a:r>
            <a:r>
              <a:rPr lang="ru-RU" sz="2000" dirty="0" err="1"/>
              <a:t>життєвий</a:t>
            </a:r>
            <a:r>
              <a:rPr lang="ru-RU" sz="2000" dirty="0"/>
              <a:t> цикл «</a:t>
            </a:r>
            <a:r>
              <a:rPr lang="ru-RU" sz="2000" dirty="0">
                <a:solidFill>
                  <a:schemeClr val="accent6"/>
                </a:solidFill>
              </a:rPr>
              <a:t>мульти-</a:t>
            </a:r>
            <a:r>
              <a:rPr lang="ru-RU" sz="2000" dirty="0" err="1">
                <a:solidFill>
                  <a:schemeClr val="accent6"/>
                </a:solidFill>
              </a:rPr>
              <a:t>водоспад</a:t>
            </a:r>
            <a:r>
              <a:rPr lang="ru-RU" sz="2000" dirty="0"/>
              <a:t>».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Цикл </a:t>
            </a:r>
            <a:r>
              <a:rPr lang="ru-RU" sz="2000" dirty="0" err="1"/>
              <a:t>розділений</a:t>
            </a:r>
            <a:r>
              <a:rPr lang="ru-RU" sz="2000" dirty="0"/>
              <a:t> на </a:t>
            </a:r>
            <a:r>
              <a:rPr lang="ru-RU" sz="2000" dirty="0" err="1"/>
              <a:t>більш</a:t>
            </a:r>
            <a:r>
              <a:rPr lang="ru-RU" sz="2000" dirty="0"/>
              <a:t> </a:t>
            </a:r>
            <a:r>
              <a:rPr lang="ru-RU" sz="2000" dirty="0" err="1"/>
              <a:t>дрібні</a:t>
            </a:r>
            <a:r>
              <a:rPr lang="ru-RU" sz="2000" dirty="0"/>
              <a:t> легко </a:t>
            </a:r>
            <a:r>
              <a:rPr lang="ru-RU" sz="2000" dirty="0" err="1"/>
              <a:t>створювані</a:t>
            </a:r>
            <a:r>
              <a:rPr lang="ru-RU" sz="2000" dirty="0"/>
              <a:t> </a:t>
            </a:r>
            <a:r>
              <a:rPr lang="ru-RU" sz="2000" dirty="0" err="1"/>
              <a:t>модулі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/>
              <a:t>Кожен</a:t>
            </a:r>
            <a:r>
              <a:rPr lang="ru-RU" sz="2000" dirty="0" smtClean="0"/>
              <a:t> </a:t>
            </a:r>
            <a:r>
              <a:rPr lang="ru-RU" sz="2000" dirty="0"/>
              <a:t>модуль проходить через </a:t>
            </a:r>
            <a:r>
              <a:rPr lang="ru-RU" sz="2000" dirty="0" err="1">
                <a:solidFill>
                  <a:schemeClr val="accent6"/>
                </a:solidFill>
              </a:rPr>
              <a:t>фази</a:t>
            </a:r>
            <a:r>
              <a:rPr lang="ru-RU" sz="2000" dirty="0">
                <a:solidFill>
                  <a:schemeClr val="accent6"/>
                </a:solidFill>
              </a:rPr>
              <a:t> </a:t>
            </a:r>
            <a:endParaRPr lang="ru-RU" sz="2000" dirty="0" smtClean="0">
              <a:solidFill>
                <a:schemeClr val="accent6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визначення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вимог</a:t>
            </a:r>
            <a:r>
              <a:rPr lang="ru-RU" sz="2000" dirty="0">
                <a:solidFill>
                  <a:srgbClr val="0000CC"/>
                </a:solidFill>
              </a:rPr>
              <a:t>, </a:t>
            </a:r>
            <a:endParaRPr lang="ru-RU" sz="2000" dirty="0" smtClean="0">
              <a:solidFill>
                <a:srgbClr val="0000CC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проектування</a:t>
            </a:r>
            <a:r>
              <a:rPr lang="ru-RU" sz="2000" dirty="0">
                <a:solidFill>
                  <a:srgbClr val="0000CC"/>
                </a:solidFill>
              </a:rPr>
              <a:t>, </a:t>
            </a:r>
            <a:endParaRPr lang="ru-RU" sz="2000" dirty="0" smtClean="0">
              <a:solidFill>
                <a:srgbClr val="0000CC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кодування</a:t>
            </a:r>
            <a:r>
              <a:rPr lang="ru-RU" sz="2000" dirty="0">
                <a:solidFill>
                  <a:srgbClr val="0000CC"/>
                </a:solidFill>
              </a:rPr>
              <a:t>, </a:t>
            </a:r>
            <a:endParaRPr lang="ru-RU" sz="2000" dirty="0" smtClean="0">
              <a:solidFill>
                <a:srgbClr val="0000CC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впровадження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</a:p>
          <a:p>
            <a:pPr marL="914400" lvl="1" indent="-457200">
              <a:buFont typeface="+mj-lt"/>
              <a:buAutoNum type="arabicPeriod"/>
            </a:pPr>
            <a:r>
              <a:rPr lang="ru-RU" sz="2000" dirty="0" err="1" smtClean="0">
                <a:solidFill>
                  <a:srgbClr val="0000CC"/>
                </a:solidFill>
              </a:rPr>
              <a:t>тестування</a:t>
            </a:r>
            <a:r>
              <a:rPr lang="ru-RU" sz="2000" dirty="0">
                <a:solidFill>
                  <a:srgbClr val="0000CC"/>
                </a:solidFill>
              </a:rPr>
              <a:t>. </a:t>
            </a:r>
            <a:endParaRPr lang="ru-RU" sz="2000" dirty="0" smtClean="0">
              <a:solidFill>
                <a:srgbClr val="0000CC"/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smtClean="0"/>
              <a:t>Процедура </a:t>
            </a:r>
            <a:r>
              <a:rPr lang="ru-RU" sz="2000" dirty="0" err="1"/>
              <a:t>розробки</a:t>
            </a:r>
            <a:r>
              <a:rPr lang="ru-RU" sz="2000" dirty="0"/>
              <a:t> по </a:t>
            </a:r>
            <a:r>
              <a:rPr lang="ru-RU" sz="2000" dirty="0" err="1" smtClean="0"/>
              <a:t>інкрементній</a:t>
            </a:r>
            <a:r>
              <a:rPr lang="ru-RU" sz="2000" dirty="0" smtClean="0"/>
              <a:t> </a:t>
            </a:r>
            <a:r>
              <a:rPr lang="ru-RU" sz="2000" dirty="0" err="1"/>
              <a:t>моделі</a:t>
            </a:r>
            <a:r>
              <a:rPr lang="ru-RU" sz="2000" dirty="0"/>
              <a:t> </a:t>
            </a:r>
            <a:r>
              <a:rPr lang="ru-RU" sz="2000" dirty="0" err="1"/>
              <a:t>передбачає</a:t>
            </a:r>
            <a:r>
              <a:rPr lang="ru-RU" sz="2000" dirty="0"/>
              <a:t> </a:t>
            </a:r>
            <a:r>
              <a:rPr lang="ru-RU" sz="2000" dirty="0" err="1"/>
              <a:t>випуск</a:t>
            </a:r>
            <a:r>
              <a:rPr lang="ru-RU" sz="2000" dirty="0"/>
              <a:t> на </a:t>
            </a:r>
            <a:r>
              <a:rPr lang="ru-RU" sz="2000" dirty="0" err="1"/>
              <a:t>першому</a:t>
            </a:r>
            <a:r>
              <a:rPr lang="ru-RU" sz="2000" dirty="0"/>
              <a:t> великому </a:t>
            </a:r>
            <a:r>
              <a:rPr lang="ru-RU" sz="2000" dirty="0" err="1"/>
              <a:t>етапі</a:t>
            </a:r>
            <a:r>
              <a:rPr lang="ru-RU" sz="2000" dirty="0"/>
              <a:t> продукту в </a:t>
            </a:r>
            <a:r>
              <a:rPr lang="ru-RU" sz="2000" dirty="0" err="1"/>
              <a:t>базовій</a:t>
            </a:r>
            <a:r>
              <a:rPr lang="ru-RU" sz="2000" dirty="0"/>
              <a:t> </a:t>
            </a:r>
            <a:r>
              <a:rPr lang="ru-RU" sz="2000" dirty="0" err="1"/>
              <a:t>функціональності</a:t>
            </a:r>
            <a:r>
              <a:rPr lang="ru-RU" sz="2000" dirty="0"/>
              <a:t>, а </a:t>
            </a:r>
            <a:r>
              <a:rPr lang="ru-RU" sz="2000" dirty="0" err="1"/>
              <a:t>потім</a:t>
            </a:r>
            <a:r>
              <a:rPr lang="ru-RU" sz="2000" dirty="0"/>
              <a:t> </a:t>
            </a:r>
            <a:r>
              <a:rPr lang="ru-RU" sz="2000" dirty="0" err="1"/>
              <a:t>вже</a:t>
            </a:r>
            <a:r>
              <a:rPr lang="ru-RU" sz="2000" dirty="0"/>
              <a:t> </a:t>
            </a:r>
            <a:r>
              <a:rPr lang="ru-RU" sz="2000" dirty="0" err="1"/>
              <a:t>послідовне</a:t>
            </a:r>
            <a:r>
              <a:rPr lang="ru-RU" sz="2000" dirty="0"/>
              <a:t> </a:t>
            </a:r>
            <a:r>
              <a:rPr lang="ru-RU" sz="2000" dirty="0" err="1"/>
              <a:t>додавання</a:t>
            </a:r>
            <a:r>
              <a:rPr lang="ru-RU" sz="2000" dirty="0"/>
              <a:t> </a:t>
            </a:r>
            <a:r>
              <a:rPr lang="ru-RU" sz="2000" dirty="0" err="1"/>
              <a:t>нових</a:t>
            </a:r>
            <a:r>
              <a:rPr lang="ru-RU" sz="2000" dirty="0"/>
              <a:t> </a:t>
            </a:r>
            <a:r>
              <a:rPr lang="ru-RU" sz="2000" dirty="0" err="1"/>
              <a:t>функцій</a:t>
            </a:r>
            <a:r>
              <a:rPr lang="ru-RU" sz="2000" dirty="0"/>
              <a:t>, так </a:t>
            </a:r>
            <a:r>
              <a:rPr lang="ru-RU" sz="2000" dirty="0" err="1"/>
              <a:t>званих</a:t>
            </a:r>
            <a:r>
              <a:rPr lang="ru-RU" sz="2000" dirty="0"/>
              <a:t> «</a:t>
            </a:r>
            <a:r>
              <a:rPr lang="ru-RU" sz="2000" dirty="0" err="1"/>
              <a:t>інкрементів</a:t>
            </a:r>
            <a:r>
              <a:rPr lang="ru-RU" sz="2000" dirty="0"/>
              <a:t>».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/>
              <a:t>Процес</a:t>
            </a:r>
            <a:r>
              <a:rPr lang="ru-RU" sz="2000" dirty="0" smtClean="0"/>
              <a:t> </a:t>
            </a:r>
            <a:r>
              <a:rPr lang="ru-RU" sz="2000" dirty="0" err="1"/>
              <a:t>триває</a:t>
            </a:r>
            <a:r>
              <a:rPr lang="ru-RU" sz="2000" dirty="0"/>
              <a:t> до тих </a:t>
            </a:r>
            <a:r>
              <a:rPr lang="ru-RU" sz="2000" dirty="0" err="1"/>
              <a:t>пір</a:t>
            </a:r>
            <a:r>
              <a:rPr lang="ru-RU" sz="2000" dirty="0"/>
              <a:t>, </a:t>
            </a:r>
            <a:r>
              <a:rPr lang="ru-RU" sz="2000" dirty="0" err="1"/>
              <a:t>поки</a:t>
            </a:r>
            <a:r>
              <a:rPr lang="ru-RU" sz="2000" dirty="0"/>
              <a:t> не буде створена </a:t>
            </a:r>
            <a:r>
              <a:rPr lang="ru-RU" sz="2000" dirty="0" err="1"/>
              <a:t>повна</a:t>
            </a:r>
            <a:r>
              <a:rPr lang="ru-RU" sz="2000" dirty="0"/>
              <a:t> система</a:t>
            </a:r>
          </a:p>
        </p:txBody>
      </p:sp>
      <p:sp>
        <p:nvSpPr>
          <p:cNvPr id="4" name="Прямокутник 1"/>
          <p:cNvSpPr/>
          <p:nvPr/>
        </p:nvSpPr>
        <p:spPr>
          <a:xfrm>
            <a:off x="198698" y="0"/>
            <a:ext cx="87466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</a:rPr>
              <a:t>«Incremental Model» </a:t>
            </a:r>
            <a:r>
              <a:rPr lang="en-US" sz="3200" b="1" dirty="0" smtClean="0">
                <a:solidFill>
                  <a:srgbClr val="0000CC"/>
                </a:solidFill>
              </a:rPr>
              <a:t>(</a:t>
            </a:r>
            <a:r>
              <a:rPr lang="ru-RU" sz="3200" b="1" dirty="0" err="1" smtClean="0">
                <a:solidFill>
                  <a:srgbClr val="0000CC"/>
                </a:solidFill>
              </a:rPr>
              <a:t>інкрементна</a:t>
            </a:r>
            <a:r>
              <a:rPr lang="ru-RU" sz="3200" b="1" dirty="0" smtClean="0">
                <a:solidFill>
                  <a:srgbClr val="0000CC"/>
                </a:solidFill>
              </a:rPr>
              <a:t> модель</a:t>
            </a:r>
            <a:r>
              <a:rPr lang="ru-RU" sz="3200" b="1" dirty="0">
                <a:solidFill>
                  <a:srgbClr val="0000CC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4165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755576" y="1556792"/>
            <a:ext cx="784887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</a:rPr>
              <a:t>Коли </a:t>
            </a:r>
            <a:r>
              <a:rPr lang="ru-RU" sz="2000" b="1" dirty="0" err="1">
                <a:solidFill>
                  <a:schemeClr val="accent6"/>
                </a:solidFill>
              </a:rPr>
              <a:t>використовувати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інкрементного</a:t>
            </a:r>
            <a:r>
              <a:rPr lang="ru-RU" sz="2000" b="1" dirty="0">
                <a:solidFill>
                  <a:schemeClr val="accent6"/>
                </a:solidFill>
              </a:rPr>
              <a:t> модель </a:t>
            </a:r>
            <a:r>
              <a:rPr lang="ru-RU" sz="2000" b="1" dirty="0" smtClean="0">
                <a:solidFill>
                  <a:schemeClr val="accent6"/>
                </a:solidFill>
              </a:rPr>
              <a:t>?</a:t>
            </a:r>
          </a:p>
          <a:p>
            <a:endParaRPr lang="ru-RU" sz="2000" dirty="0" smtClean="0">
              <a:solidFill>
                <a:srgbClr val="0000CC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</a:rPr>
              <a:t>Коли </a:t>
            </a:r>
            <a:r>
              <a:rPr lang="ru-RU" sz="2000" dirty="0" err="1">
                <a:solidFill>
                  <a:srgbClr val="0000CC"/>
                </a:solidFill>
              </a:rPr>
              <a:t>основні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вимоги</a:t>
            </a:r>
            <a:r>
              <a:rPr lang="ru-RU" sz="2000" dirty="0">
                <a:solidFill>
                  <a:srgbClr val="0000CC"/>
                </a:solidFill>
              </a:rPr>
              <a:t> до </a:t>
            </a:r>
            <a:r>
              <a:rPr lang="ru-RU" sz="2000" dirty="0" err="1">
                <a:solidFill>
                  <a:srgbClr val="0000CC"/>
                </a:solidFill>
              </a:rPr>
              <a:t>системи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чітко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визначені</a:t>
            </a:r>
            <a:r>
              <a:rPr lang="ru-RU" sz="2000" dirty="0">
                <a:solidFill>
                  <a:srgbClr val="0000CC"/>
                </a:solidFill>
              </a:rPr>
              <a:t> і </a:t>
            </a:r>
            <a:r>
              <a:rPr lang="ru-RU" sz="2000" dirty="0" err="1">
                <a:solidFill>
                  <a:srgbClr val="0000CC"/>
                </a:solidFill>
              </a:rPr>
              <a:t>зрозумілі</a:t>
            </a:r>
            <a:r>
              <a:rPr lang="ru-RU" sz="2000" dirty="0">
                <a:solidFill>
                  <a:srgbClr val="0000CC"/>
                </a:solidFill>
              </a:rPr>
              <a:t>. </a:t>
            </a:r>
            <a:endParaRPr lang="ru-RU" sz="2000" dirty="0" smtClean="0">
              <a:solidFill>
                <a:srgbClr val="0000CC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</a:rPr>
              <a:t>У </a:t>
            </a:r>
            <a:r>
              <a:rPr lang="ru-RU" sz="2000" dirty="0">
                <a:solidFill>
                  <a:srgbClr val="0000CC"/>
                </a:solidFill>
              </a:rPr>
              <a:t>той же час </a:t>
            </a:r>
            <a:r>
              <a:rPr lang="ru-RU" sz="2000" dirty="0" err="1">
                <a:solidFill>
                  <a:srgbClr val="0000CC"/>
                </a:solidFill>
              </a:rPr>
              <a:t>деякі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деталі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можуть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доопрацьовуватися</a:t>
            </a:r>
            <a:r>
              <a:rPr lang="ru-RU" sz="2000" dirty="0">
                <a:solidFill>
                  <a:srgbClr val="0000CC"/>
                </a:solidFill>
              </a:rPr>
              <a:t> з </a:t>
            </a:r>
            <a:r>
              <a:rPr lang="ru-RU" sz="2000" dirty="0" err="1">
                <a:solidFill>
                  <a:srgbClr val="0000CC"/>
                </a:solidFill>
              </a:rPr>
              <a:t>плином</a:t>
            </a:r>
            <a:r>
              <a:rPr lang="ru-RU" sz="2000" dirty="0">
                <a:solidFill>
                  <a:srgbClr val="0000CC"/>
                </a:solidFill>
              </a:rPr>
              <a:t> часу.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CC"/>
                </a:solidFill>
              </a:rPr>
              <a:t>Потрібно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раннє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вивидення</a:t>
            </a:r>
            <a:r>
              <a:rPr lang="ru-RU" sz="2000" dirty="0" smtClean="0">
                <a:solidFill>
                  <a:srgbClr val="0000CC"/>
                </a:solidFill>
              </a:rPr>
              <a:t> </a:t>
            </a:r>
            <a:r>
              <a:rPr lang="ru-RU" sz="2000" dirty="0">
                <a:solidFill>
                  <a:srgbClr val="0000CC"/>
                </a:solidFill>
              </a:rPr>
              <a:t>продукту на </a:t>
            </a:r>
            <a:r>
              <a:rPr lang="ru-RU" sz="2000" dirty="0" err="1">
                <a:solidFill>
                  <a:srgbClr val="0000CC"/>
                </a:solidFill>
              </a:rPr>
              <a:t>ринок</a:t>
            </a:r>
            <a:r>
              <a:rPr lang="ru-RU" sz="2000" dirty="0">
                <a:solidFill>
                  <a:srgbClr val="0000CC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2000" dirty="0">
                <a:solidFill>
                  <a:srgbClr val="0000CC"/>
                </a:solidFill>
              </a:rPr>
              <a:t>Є </a:t>
            </a:r>
            <a:r>
              <a:rPr lang="ru-RU" sz="2000" dirty="0" err="1">
                <a:solidFill>
                  <a:srgbClr val="0000CC"/>
                </a:solidFill>
              </a:rPr>
              <a:t>кілька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ризикових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цілей</a:t>
            </a:r>
            <a:endParaRPr lang="ru-RU" sz="2000" dirty="0">
              <a:solidFill>
                <a:srgbClr val="0000CC"/>
              </a:solidFill>
            </a:endParaRPr>
          </a:p>
        </p:txBody>
      </p:sp>
      <p:sp>
        <p:nvSpPr>
          <p:cNvPr id="5" name="Прямокутник 1"/>
          <p:cNvSpPr/>
          <p:nvPr/>
        </p:nvSpPr>
        <p:spPr>
          <a:xfrm>
            <a:off x="1331641" y="0"/>
            <a:ext cx="5934792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3200" b="1" dirty="0">
                <a:solidFill>
                  <a:srgbClr val="0000CC"/>
                </a:solidFill>
              </a:rPr>
              <a:t>«Incremental Model» </a:t>
            </a:r>
            <a:r>
              <a:rPr lang="en-US" sz="3200" b="1" dirty="0" smtClean="0">
                <a:solidFill>
                  <a:srgbClr val="0000CC"/>
                </a:solidFill>
              </a:rPr>
              <a:t>(</a:t>
            </a:r>
            <a:r>
              <a:rPr lang="ru-RU" sz="3200" b="1" dirty="0" err="1" smtClean="0">
                <a:solidFill>
                  <a:srgbClr val="0000CC"/>
                </a:solidFill>
              </a:rPr>
              <a:t>інкрементна</a:t>
            </a:r>
            <a:r>
              <a:rPr lang="ru-RU" sz="3200" b="1" dirty="0" smtClean="0">
                <a:solidFill>
                  <a:srgbClr val="0000CC"/>
                </a:solidFill>
              </a:rPr>
              <a:t> модель</a:t>
            </a:r>
            <a:r>
              <a:rPr lang="ru-RU" sz="3200" b="1" dirty="0">
                <a:solidFill>
                  <a:srgbClr val="0000CC"/>
                </a:solidFill>
              </a:rPr>
              <a:t>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774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1331641" y="14292"/>
            <a:ext cx="5971368" cy="9233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000" b="1" dirty="0">
                <a:solidFill>
                  <a:srgbClr val="0000CC"/>
                </a:solidFill>
              </a:rPr>
              <a:t>«</a:t>
            </a:r>
            <a:r>
              <a:rPr lang="ru-RU" sz="3000" b="1" dirty="0" err="1">
                <a:solidFill>
                  <a:srgbClr val="0000CC"/>
                </a:solidFill>
              </a:rPr>
              <a:t>Iterative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Model</a:t>
            </a:r>
            <a:r>
              <a:rPr lang="ru-RU" sz="3000" b="1" dirty="0">
                <a:solidFill>
                  <a:srgbClr val="0000CC"/>
                </a:solidFill>
              </a:rPr>
              <a:t>» (</a:t>
            </a:r>
            <a:r>
              <a:rPr lang="ru-RU" sz="3000" b="1" dirty="0" err="1">
                <a:solidFill>
                  <a:srgbClr val="0000CC"/>
                </a:solidFill>
              </a:rPr>
              <a:t>ітеративна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або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 smtClean="0">
                <a:solidFill>
                  <a:srgbClr val="0000CC"/>
                </a:solidFill>
              </a:rPr>
              <a:t>ітераційна</a:t>
            </a:r>
            <a:r>
              <a:rPr lang="ru-RU" sz="3000" b="1" dirty="0" smtClean="0">
                <a:solidFill>
                  <a:srgbClr val="0000CC"/>
                </a:solidFill>
              </a:rPr>
              <a:t> </a:t>
            </a:r>
            <a:r>
              <a:rPr lang="ru-RU" sz="3000" b="1" dirty="0">
                <a:solidFill>
                  <a:srgbClr val="0000CC"/>
                </a:solidFill>
              </a:rPr>
              <a:t>модель)</a:t>
            </a:r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035844"/>
            <a:ext cx="8521700" cy="53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766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/>
          <p:cNvSpPr/>
          <p:nvPr/>
        </p:nvSpPr>
        <p:spPr>
          <a:xfrm>
            <a:off x="395536" y="1720840"/>
            <a:ext cx="84249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ru-RU" sz="2000" dirty="0" err="1"/>
              <a:t>Ітераційна</a:t>
            </a:r>
            <a:r>
              <a:rPr lang="ru-RU" sz="2000" dirty="0"/>
              <a:t> модель </a:t>
            </a:r>
            <a:r>
              <a:rPr lang="ru-RU" sz="2000" dirty="0" err="1"/>
              <a:t>життєвого</a:t>
            </a:r>
            <a:r>
              <a:rPr lang="ru-RU" sz="2000" dirty="0"/>
              <a:t> циклу </a:t>
            </a:r>
            <a:r>
              <a:rPr lang="ru-RU" sz="2000" b="1" dirty="0"/>
              <a:t>не </a:t>
            </a:r>
            <a:r>
              <a:rPr lang="ru-RU" sz="2000" b="1" dirty="0" err="1"/>
              <a:t>вимагає</a:t>
            </a:r>
            <a:r>
              <a:rPr lang="ru-RU" sz="2000" b="1" dirty="0"/>
              <a:t> </a:t>
            </a:r>
            <a:r>
              <a:rPr lang="ru-RU" sz="2000" dirty="0"/>
              <a:t>для початку </a:t>
            </a:r>
            <a:r>
              <a:rPr lang="ru-RU" sz="2000" dirty="0" err="1"/>
              <a:t>повної</a:t>
            </a:r>
            <a:r>
              <a:rPr lang="ru-RU" sz="2000" dirty="0"/>
              <a:t> </a:t>
            </a:r>
            <a:r>
              <a:rPr lang="ru-RU" sz="2000" dirty="0" err="1"/>
              <a:t>специфікації</a:t>
            </a:r>
            <a:r>
              <a:rPr lang="ru-RU" sz="2000" dirty="0"/>
              <a:t> </a:t>
            </a:r>
            <a:r>
              <a:rPr lang="ru-RU" sz="2000" dirty="0" err="1"/>
              <a:t>вимог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/>
              <a:t>Замість</a:t>
            </a:r>
            <a:r>
              <a:rPr lang="ru-RU" sz="2000" dirty="0" smtClean="0"/>
              <a:t> </a:t>
            </a:r>
            <a:r>
              <a:rPr lang="ru-RU" sz="2000" dirty="0" err="1"/>
              <a:t>цього</a:t>
            </a:r>
            <a:r>
              <a:rPr lang="ru-RU" sz="2000" dirty="0"/>
              <a:t>, </a:t>
            </a:r>
            <a:r>
              <a:rPr lang="ru-RU" sz="2000" dirty="0" err="1"/>
              <a:t>створення</a:t>
            </a:r>
            <a:r>
              <a:rPr lang="ru-RU" sz="2000" dirty="0"/>
              <a:t> </a:t>
            </a:r>
            <a:r>
              <a:rPr lang="ru-RU" sz="2000" dirty="0" err="1"/>
              <a:t>починається</a:t>
            </a:r>
            <a:r>
              <a:rPr lang="ru-RU" sz="2000" dirty="0"/>
              <a:t> з </a:t>
            </a:r>
            <a:r>
              <a:rPr lang="ru-RU" sz="2000" b="1" dirty="0" err="1"/>
              <a:t>реалізації</a:t>
            </a:r>
            <a:r>
              <a:rPr lang="ru-RU" sz="2000" b="1" dirty="0"/>
              <a:t> </a:t>
            </a:r>
            <a:r>
              <a:rPr lang="ru-RU" sz="2000" b="1" dirty="0" err="1"/>
              <a:t>частини</a:t>
            </a:r>
            <a:r>
              <a:rPr lang="ru-RU" sz="2000" b="1" dirty="0"/>
              <a:t> </a:t>
            </a:r>
            <a:r>
              <a:rPr lang="ru-RU" sz="2000" b="1" dirty="0" err="1" smtClean="0"/>
              <a:t>функціоналу</a:t>
            </a:r>
            <a:r>
              <a:rPr lang="ru-RU" sz="2000" b="1" dirty="0"/>
              <a:t>, </a:t>
            </a:r>
            <a:r>
              <a:rPr lang="ru-RU" sz="2000" b="1" dirty="0" err="1"/>
              <a:t>що</a:t>
            </a:r>
            <a:r>
              <a:rPr lang="ru-RU" sz="2000" b="1" dirty="0"/>
              <a:t> </a:t>
            </a:r>
            <a:r>
              <a:rPr lang="ru-RU" sz="2000" b="1" dirty="0" err="1"/>
              <a:t>стає</a:t>
            </a:r>
            <a:r>
              <a:rPr lang="ru-RU" sz="2000" b="1" dirty="0"/>
              <a:t> базою для </a:t>
            </a:r>
            <a:r>
              <a:rPr lang="ru-RU" sz="2000" b="1" dirty="0" err="1"/>
              <a:t>визначення</a:t>
            </a:r>
            <a:r>
              <a:rPr lang="ru-RU" sz="2000" b="1" dirty="0"/>
              <a:t> </a:t>
            </a:r>
            <a:r>
              <a:rPr lang="ru-RU" sz="2000" b="1" dirty="0" err="1"/>
              <a:t>подальших</a:t>
            </a:r>
            <a:r>
              <a:rPr lang="ru-RU" sz="2000" b="1" dirty="0"/>
              <a:t> </a:t>
            </a:r>
            <a:r>
              <a:rPr lang="ru-RU" sz="2000" b="1" dirty="0" err="1"/>
              <a:t>вимог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/>
              <a:t>Цей</a:t>
            </a:r>
            <a:r>
              <a:rPr lang="ru-RU" sz="2000" dirty="0" smtClean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 </a:t>
            </a:r>
            <a:r>
              <a:rPr lang="ru-RU" sz="2000" dirty="0" err="1"/>
              <a:t>повторюється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/>
              <a:t>Версія</a:t>
            </a:r>
            <a:r>
              <a:rPr lang="ru-RU" sz="2000" dirty="0" smtClean="0"/>
              <a:t> </a:t>
            </a:r>
            <a:r>
              <a:rPr lang="ru-RU" sz="2000" dirty="0" err="1"/>
              <a:t>може</a:t>
            </a:r>
            <a:r>
              <a:rPr lang="ru-RU" sz="2000" dirty="0"/>
              <a:t> бути </a:t>
            </a:r>
            <a:r>
              <a:rPr lang="ru-RU" sz="2000" b="1" dirty="0" err="1"/>
              <a:t>неідеальна</a:t>
            </a:r>
            <a:r>
              <a:rPr lang="ru-RU" sz="2000" dirty="0"/>
              <a:t>, головне, </a:t>
            </a:r>
            <a:r>
              <a:rPr lang="ru-RU" sz="2000" dirty="0" err="1"/>
              <a:t>щоб</a:t>
            </a:r>
            <a:r>
              <a:rPr lang="ru-RU" sz="2000" dirty="0"/>
              <a:t> вона </a:t>
            </a:r>
            <a:r>
              <a:rPr lang="ru-RU" sz="2000" b="1" dirty="0" err="1"/>
              <a:t>працювала</a:t>
            </a:r>
            <a:r>
              <a:rPr lang="ru-RU" sz="2000" dirty="0"/>
              <a:t>. </a:t>
            </a:r>
            <a:endParaRPr lang="ru-RU" sz="2000" dirty="0" smtClean="0"/>
          </a:p>
          <a:p>
            <a:pPr marL="342900" indent="-342900">
              <a:buFont typeface="Wingdings" pitchFamily="2" charset="2"/>
              <a:buChar char="q"/>
            </a:pPr>
            <a:r>
              <a:rPr lang="ru-RU" sz="2000" dirty="0" err="1" smtClean="0"/>
              <a:t>Розуміючи</a:t>
            </a:r>
            <a:r>
              <a:rPr lang="ru-RU" sz="2000" dirty="0" smtClean="0"/>
              <a:t> </a:t>
            </a:r>
            <a:r>
              <a:rPr lang="ru-RU" sz="2000" dirty="0" err="1"/>
              <a:t>кінцеву</a:t>
            </a:r>
            <a:r>
              <a:rPr lang="ru-RU" sz="2000" dirty="0"/>
              <a:t> мету, </a:t>
            </a:r>
            <a:r>
              <a:rPr lang="ru-RU" sz="2000" dirty="0" err="1" smtClean="0"/>
              <a:t>прагнуть</a:t>
            </a:r>
            <a:r>
              <a:rPr lang="ru-RU" sz="2000" dirty="0" smtClean="0"/>
              <a:t> </a:t>
            </a:r>
            <a:r>
              <a:rPr lang="ru-RU" sz="2000" dirty="0"/>
              <a:t>до </a:t>
            </a:r>
            <a:r>
              <a:rPr lang="ru-RU" sz="2000" dirty="0" err="1"/>
              <a:t>неї</a:t>
            </a:r>
            <a:r>
              <a:rPr lang="ru-RU" sz="2000" dirty="0"/>
              <a:t> так, </a:t>
            </a:r>
            <a:r>
              <a:rPr lang="ru-RU" sz="2000" dirty="0" err="1"/>
              <a:t>щоб</a:t>
            </a:r>
            <a:r>
              <a:rPr lang="ru-RU" sz="2000" dirty="0"/>
              <a:t> </a:t>
            </a:r>
            <a:r>
              <a:rPr lang="ru-RU" sz="2000" dirty="0" err="1"/>
              <a:t>кожен</a:t>
            </a:r>
            <a:r>
              <a:rPr lang="ru-RU" sz="2000" dirty="0"/>
              <a:t> </a:t>
            </a:r>
            <a:r>
              <a:rPr lang="ru-RU" sz="2000" dirty="0" err="1"/>
              <a:t>крок</a:t>
            </a:r>
            <a:r>
              <a:rPr lang="ru-RU" sz="2000" dirty="0"/>
              <a:t> </a:t>
            </a:r>
            <a:r>
              <a:rPr lang="ru-RU" sz="2000" dirty="0" err="1"/>
              <a:t>був</a:t>
            </a:r>
            <a:r>
              <a:rPr lang="ru-RU" sz="2000" dirty="0"/>
              <a:t> </a:t>
            </a:r>
            <a:r>
              <a:rPr lang="ru-RU" sz="2000" dirty="0" err="1"/>
              <a:t>результативним</a:t>
            </a:r>
            <a:r>
              <a:rPr lang="ru-RU" sz="2000" dirty="0"/>
              <a:t>, а </a:t>
            </a:r>
            <a:r>
              <a:rPr lang="ru-RU" sz="2000" dirty="0" err="1"/>
              <a:t>кожна</a:t>
            </a:r>
            <a:r>
              <a:rPr lang="ru-RU" sz="2000" dirty="0"/>
              <a:t> </a:t>
            </a:r>
            <a:r>
              <a:rPr lang="ru-RU" sz="2000" dirty="0" err="1"/>
              <a:t>версія</a:t>
            </a:r>
            <a:r>
              <a:rPr lang="ru-RU" sz="2000" dirty="0"/>
              <a:t> - </a:t>
            </a:r>
            <a:r>
              <a:rPr lang="ru-RU" sz="2000" dirty="0" err="1"/>
              <a:t>працездатна</a:t>
            </a:r>
            <a:r>
              <a:rPr lang="ru-RU" sz="2000" dirty="0"/>
              <a:t>.</a:t>
            </a:r>
          </a:p>
        </p:txBody>
      </p:sp>
      <p:sp>
        <p:nvSpPr>
          <p:cNvPr id="4" name="Прямокутник 1"/>
          <p:cNvSpPr/>
          <p:nvPr/>
        </p:nvSpPr>
        <p:spPr>
          <a:xfrm>
            <a:off x="0" y="14292"/>
            <a:ext cx="9144000" cy="9233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000" b="1" dirty="0">
                <a:solidFill>
                  <a:srgbClr val="0000CC"/>
                </a:solidFill>
              </a:rPr>
              <a:t>«</a:t>
            </a:r>
            <a:r>
              <a:rPr lang="ru-RU" sz="3000" b="1" dirty="0" err="1">
                <a:solidFill>
                  <a:srgbClr val="0000CC"/>
                </a:solidFill>
              </a:rPr>
              <a:t>Iterative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Model</a:t>
            </a:r>
            <a:r>
              <a:rPr lang="ru-RU" sz="3000" b="1" dirty="0">
                <a:solidFill>
                  <a:srgbClr val="0000CC"/>
                </a:solidFill>
              </a:rPr>
              <a:t>» (</a:t>
            </a:r>
            <a:r>
              <a:rPr lang="ru-RU" sz="3000" b="1" dirty="0" err="1">
                <a:solidFill>
                  <a:srgbClr val="0000CC"/>
                </a:solidFill>
              </a:rPr>
              <a:t>ітеративна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або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 smtClean="0">
                <a:solidFill>
                  <a:srgbClr val="0000CC"/>
                </a:solidFill>
              </a:rPr>
              <a:t>ітераційна</a:t>
            </a:r>
            <a:r>
              <a:rPr lang="ru-RU" sz="3000" b="1" dirty="0" smtClean="0">
                <a:solidFill>
                  <a:srgbClr val="0000CC"/>
                </a:solidFill>
              </a:rPr>
              <a:t> </a:t>
            </a:r>
            <a:r>
              <a:rPr lang="ru-RU" sz="3000" b="1" dirty="0">
                <a:solidFill>
                  <a:srgbClr val="0000CC"/>
                </a:solidFill>
              </a:rPr>
              <a:t>модель)</a:t>
            </a:r>
          </a:p>
        </p:txBody>
      </p:sp>
    </p:spTree>
    <p:extLst>
      <p:ext uri="{BB962C8B-B14F-4D97-AF65-F5344CB8AC3E}">
        <p14:creationId xmlns:p14="http://schemas.microsoft.com/office/powerpoint/2010/main" val="1133325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787400" y="1268760"/>
            <a:ext cx="799854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На </a:t>
            </a:r>
            <a:r>
              <a:rPr lang="ru-RU" sz="2000" dirty="0" err="1"/>
              <a:t>діаграмі</a:t>
            </a:r>
            <a:r>
              <a:rPr lang="ru-RU" sz="2000" dirty="0"/>
              <a:t> показана </a:t>
            </a:r>
            <a:r>
              <a:rPr lang="ru-RU" sz="2000" b="1" dirty="0" err="1" smtClean="0"/>
              <a:t>ітераційна</a:t>
            </a:r>
            <a:r>
              <a:rPr lang="ru-RU" sz="2000" b="1" dirty="0" smtClean="0"/>
              <a:t> </a:t>
            </a:r>
            <a:r>
              <a:rPr lang="ru-RU" sz="2000" b="1" dirty="0"/>
              <a:t>«</a:t>
            </a:r>
            <a:r>
              <a:rPr lang="ru-RU" sz="2000" b="1" dirty="0" err="1"/>
              <a:t>розробка</a:t>
            </a:r>
            <a:r>
              <a:rPr lang="ru-RU" sz="2000" b="1" dirty="0"/>
              <a:t>» </a:t>
            </a:r>
            <a:r>
              <a:rPr lang="ru-RU" sz="2000" dirty="0" err="1"/>
              <a:t>Мона</a:t>
            </a:r>
            <a:r>
              <a:rPr lang="ru-RU" sz="2000" dirty="0"/>
              <a:t> </a:t>
            </a:r>
            <a:r>
              <a:rPr lang="ru-RU" sz="2000" dirty="0" err="1"/>
              <a:t>Лізи</a:t>
            </a:r>
            <a:r>
              <a:rPr lang="ru-RU" sz="2000" dirty="0"/>
              <a:t>. Як видно, в </a:t>
            </a:r>
            <a:r>
              <a:rPr lang="ru-RU" sz="2000" dirty="0" err="1"/>
              <a:t>першій</a:t>
            </a:r>
            <a:r>
              <a:rPr lang="ru-RU" sz="2000" dirty="0"/>
              <a:t> </a:t>
            </a:r>
            <a:r>
              <a:rPr lang="ru-RU" sz="2000" dirty="0" err="1"/>
              <a:t>ітерації</a:t>
            </a:r>
            <a:r>
              <a:rPr lang="ru-RU" sz="2000" dirty="0"/>
              <a:t> є </a:t>
            </a:r>
            <a:r>
              <a:rPr lang="ru-RU" sz="2000" dirty="0" err="1"/>
              <a:t>лише</a:t>
            </a:r>
            <a:r>
              <a:rPr lang="ru-RU" sz="2000" dirty="0"/>
              <a:t> </a:t>
            </a:r>
            <a:r>
              <a:rPr lang="ru-RU" sz="2000" dirty="0" err="1"/>
              <a:t>начерк</a:t>
            </a:r>
            <a:r>
              <a:rPr lang="ru-RU" sz="2000" dirty="0"/>
              <a:t> </a:t>
            </a:r>
            <a:r>
              <a:rPr lang="ru-RU" sz="2000" dirty="0" err="1"/>
              <a:t>Джоконди</a:t>
            </a:r>
            <a:r>
              <a:rPr lang="ru-RU" sz="2000" dirty="0"/>
              <a:t>, в </a:t>
            </a:r>
            <a:r>
              <a:rPr lang="ru-RU" sz="2000" dirty="0" err="1"/>
              <a:t>другій</a:t>
            </a:r>
            <a:r>
              <a:rPr lang="ru-RU" sz="2000" dirty="0"/>
              <a:t> - </a:t>
            </a:r>
            <a:r>
              <a:rPr lang="ru-RU" sz="2000" dirty="0" err="1"/>
              <a:t>з'являються</a:t>
            </a:r>
            <a:r>
              <a:rPr lang="ru-RU" sz="2000" dirty="0"/>
              <a:t> </a:t>
            </a:r>
            <a:r>
              <a:rPr lang="ru-RU" sz="2000" dirty="0" err="1" smtClean="0"/>
              <a:t>кольори</a:t>
            </a:r>
            <a:r>
              <a:rPr lang="ru-RU" sz="2000" dirty="0" smtClean="0"/>
              <a:t>, </a:t>
            </a:r>
            <a:r>
              <a:rPr lang="ru-RU" sz="2000" dirty="0"/>
              <a:t>а </a:t>
            </a:r>
            <a:r>
              <a:rPr lang="ru-RU" sz="2000" dirty="0" err="1"/>
              <a:t>третя</a:t>
            </a:r>
            <a:r>
              <a:rPr lang="ru-RU" sz="2000" dirty="0"/>
              <a:t> </a:t>
            </a:r>
            <a:r>
              <a:rPr lang="ru-RU" sz="2000" dirty="0" err="1"/>
              <a:t>ітерація</a:t>
            </a:r>
            <a:r>
              <a:rPr lang="ru-RU" sz="2000" dirty="0"/>
              <a:t> </a:t>
            </a:r>
            <a:r>
              <a:rPr lang="ru-RU" sz="2000" dirty="0" err="1"/>
              <a:t>додає</a:t>
            </a:r>
            <a:r>
              <a:rPr lang="ru-RU" sz="2000" dirty="0"/>
              <a:t> </a:t>
            </a:r>
            <a:r>
              <a:rPr lang="ru-RU" sz="2000" dirty="0" err="1" smtClean="0"/>
              <a:t>деталі</a:t>
            </a:r>
            <a:r>
              <a:rPr lang="ru-RU" sz="2000" dirty="0" smtClean="0"/>
              <a:t>, </a:t>
            </a:r>
            <a:r>
              <a:rPr lang="ru-RU" sz="2000" dirty="0" err="1"/>
              <a:t>насиченості</a:t>
            </a:r>
            <a:r>
              <a:rPr lang="ru-RU" sz="2000" dirty="0"/>
              <a:t> і </a:t>
            </a:r>
            <a:r>
              <a:rPr lang="ru-RU" sz="2000" dirty="0" err="1"/>
              <a:t>завершує</a:t>
            </a:r>
            <a:r>
              <a:rPr lang="ru-RU" sz="2000" dirty="0"/>
              <a:t> </a:t>
            </a:r>
            <a:r>
              <a:rPr lang="ru-RU" sz="2000" dirty="0" err="1"/>
              <a:t>процес</a:t>
            </a:r>
            <a:r>
              <a:rPr lang="ru-RU" sz="2000" dirty="0"/>
              <a:t>. </a:t>
            </a:r>
            <a:endParaRPr lang="ru-RU" sz="2000" dirty="0" smtClean="0"/>
          </a:p>
          <a:p>
            <a:r>
              <a:rPr lang="ru-RU" sz="2000" dirty="0" smtClean="0"/>
              <a:t>В </a:t>
            </a:r>
            <a:r>
              <a:rPr lang="ru-RU" sz="2000" b="1" dirty="0" err="1" smtClean="0"/>
              <a:t>інкрементній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моделі</a:t>
            </a:r>
            <a:r>
              <a:rPr lang="ru-RU" sz="2000" b="1" dirty="0" smtClean="0"/>
              <a:t> </a:t>
            </a:r>
            <a:r>
              <a:rPr lang="ru-RU" sz="2000" dirty="0" err="1"/>
              <a:t>функціонал</a:t>
            </a:r>
            <a:r>
              <a:rPr lang="ru-RU" sz="2000" dirty="0"/>
              <a:t> продукту </a:t>
            </a:r>
            <a:r>
              <a:rPr lang="ru-RU" sz="2000" dirty="0" err="1"/>
              <a:t>нарощується</a:t>
            </a:r>
            <a:r>
              <a:rPr lang="ru-RU" sz="2000" dirty="0"/>
              <a:t> по </a:t>
            </a:r>
            <a:r>
              <a:rPr lang="ru-RU" sz="2000" dirty="0" err="1"/>
              <a:t>шматочках</a:t>
            </a:r>
            <a:r>
              <a:rPr lang="ru-RU" sz="2000" dirty="0"/>
              <a:t>, продукт </a:t>
            </a:r>
            <a:r>
              <a:rPr lang="ru-RU" sz="2000" dirty="0" err="1"/>
              <a:t>складається</a:t>
            </a:r>
            <a:r>
              <a:rPr lang="ru-RU" sz="2000" dirty="0"/>
              <a:t> з </a:t>
            </a:r>
            <a:r>
              <a:rPr lang="ru-RU" sz="2000" dirty="0" err="1"/>
              <a:t>частин</a:t>
            </a:r>
            <a:r>
              <a:rPr lang="ru-RU" sz="2000" dirty="0"/>
              <a:t>. На </a:t>
            </a:r>
            <a:r>
              <a:rPr lang="ru-RU" sz="2000" dirty="0" err="1"/>
              <a:t>відміну</a:t>
            </a:r>
            <a:r>
              <a:rPr lang="ru-RU" sz="2000" dirty="0"/>
              <a:t> </a:t>
            </a:r>
            <a:r>
              <a:rPr lang="ru-RU" sz="2000" dirty="0" err="1"/>
              <a:t>від</a:t>
            </a:r>
            <a:r>
              <a:rPr lang="ru-RU" sz="2000" dirty="0"/>
              <a:t> </a:t>
            </a:r>
            <a:r>
              <a:rPr lang="ru-RU" sz="2000" dirty="0" err="1" smtClean="0"/>
              <a:t>ітераційної</a:t>
            </a:r>
            <a:r>
              <a:rPr lang="ru-RU" sz="2000" dirty="0" smtClean="0"/>
              <a:t> </a:t>
            </a:r>
            <a:r>
              <a:rPr lang="ru-RU" sz="2000" dirty="0" err="1"/>
              <a:t>моделі</a:t>
            </a:r>
            <a:r>
              <a:rPr lang="ru-RU" sz="2000" dirty="0"/>
              <a:t>, </a:t>
            </a:r>
            <a:r>
              <a:rPr lang="ru-RU" sz="2000" dirty="0" err="1"/>
              <a:t>кожен</a:t>
            </a:r>
            <a:r>
              <a:rPr lang="ru-RU" sz="2000" dirty="0"/>
              <a:t> </a:t>
            </a:r>
            <a:r>
              <a:rPr lang="ru-RU" sz="2000" dirty="0" err="1"/>
              <a:t>шматочок</a:t>
            </a:r>
            <a:r>
              <a:rPr lang="ru-RU" sz="2000" dirty="0"/>
              <a:t> </a:t>
            </a:r>
            <a:r>
              <a:rPr lang="ru-RU" sz="2000" dirty="0" err="1"/>
              <a:t>являє</a:t>
            </a:r>
            <a:r>
              <a:rPr lang="ru-RU" sz="2000" dirty="0"/>
              <a:t> собою </a:t>
            </a:r>
            <a:r>
              <a:rPr lang="ru-RU" sz="2000" dirty="0" err="1"/>
              <a:t>цілісний</a:t>
            </a:r>
            <a:r>
              <a:rPr lang="ru-RU" sz="2000" dirty="0"/>
              <a:t> </a:t>
            </a:r>
            <a:r>
              <a:rPr lang="ru-RU" sz="2000" dirty="0" err="1"/>
              <a:t>елемент</a:t>
            </a:r>
            <a:r>
              <a:rPr lang="ru-RU" sz="2000" dirty="0"/>
              <a:t>.</a:t>
            </a:r>
          </a:p>
          <a:p>
            <a:endParaRPr lang="ru-RU" sz="2000" dirty="0"/>
          </a:p>
          <a:p>
            <a:r>
              <a:rPr lang="ru-RU" sz="2000" b="1" dirty="0" smtClean="0">
                <a:solidFill>
                  <a:schemeClr val="accent6"/>
                </a:solidFill>
              </a:rPr>
              <a:t>Коли </a:t>
            </a:r>
            <a:r>
              <a:rPr lang="ru-RU" sz="2000" b="1" dirty="0">
                <a:solidFill>
                  <a:schemeClr val="accent6"/>
                </a:solidFill>
              </a:rPr>
              <a:t>оптимально </a:t>
            </a:r>
            <a:r>
              <a:rPr lang="ru-RU" sz="2000" b="1" dirty="0" err="1">
                <a:solidFill>
                  <a:schemeClr val="accent6"/>
                </a:solidFill>
              </a:rPr>
              <a:t>використовувати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ru-RU" sz="2000" b="1" dirty="0" err="1">
                <a:solidFill>
                  <a:schemeClr val="accent6"/>
                </a:solidFill>
              </a:rPr>
              <a:t>ітеративну</a:t>
            </a:r>
            <a:r>
              <a:rPr lang="ru-RU" sz="2000" b="1" dirty="0">
                <a:solidFill>
                  <a:schemeClr val="accent6"/>
                </a:solidFill>
              </a:rPr>
              <a:t> модель?</a:t>
            </a:r>
          </a:p>
          <a:p>
            <a:endParaRPr lang="ru-RU" sz="2000" dirty="0">
              <a:solidFill>
                <a:srgbClr val="0000CC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CC"/>
                </a:solidFill>
              </a:rPr>
              <a:t>Вимоги</a:t>
            </a:r>
            <a:r>
              <a:rPr lang="ru-RU" sz="2000" dirty="0">
                <a:solidFill>
                  <a:srgbClr val="0000CC"/>
                </a:solidFill>
              </a:rPr>
              <a:t> до </a:t>
            </a:r>
            <a:r>
              <a:rPr lang="ru-RU" sz="2000" dirty="0" err="1">
                <a:solidFill>
                  <a:srgbClr val="0000CC"/>
                </a:solidFill>
              </a:rPr>
              <a:t>кінцевої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системі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заздалегідь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чітко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визначені</a:t>
            </a:r>
            <a:r>
              <a:rPr lang="ru-RU" sz="2000" dirty="0">
                <a:solidFill>
                  <a:srgbClr val="0000CC"/>
                </a:solidFill>
              </a:rPr>
              <a:t> і </a:t>
            </a:r>
            <a:r>
              <a:rPr lang="ru-RU" sz="2000" dirty="0" err="1">
                <a:solidFill>
                  <a:srgbClr val="0000CC"/>
                </a:solidFill>
              </a:rPr>
              <a:t>зрозумілі</a:t>
            </a:r>
            <a:r>
              <a:rPr lang="ru-RU" sz="2000" dirty="0">
                <a:solidFill>
                  <a:srgbClr val="0000CC"/>
                </a:solidFill>
              </a:rPr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0000CC"/>
                </a:solidFill>
              </a:rPr>
              <a:t>Проект великий </a:t>
            </a:r>
            <a:r>
              <a:rPr lang="ru-RU" sz="2000" dirty="0" err="1">
                <a:solidFill>
                  <a:srgbClr val="0000CC"/>
                </a:solidFill>
              </a:rPr>
              <a:t>або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дуже</a:t>
            </a:r>
            <a:r>
              <a:rPr lang="ru-RU" sz="2000" dirty="0">
                <a:solidFill>
                  <a:srgbClr val="0000CC"/>
                </a:solidFill>
              </a:rPr>
              <a:t> великий.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CC"/>
                </a:solidFill>
              </a:rPr>
              <a:t>Основне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завдання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має</a:t>
            </a:r>
            <a:r>
              <a:rPr lang="ru-RU" sz="2000" dirty="0" smtClean="0">
                <a:solidFill>
                  <a:srgbClr val="0000CC"/>
                </a:solidFill>
              </a:rPr>
              <a:t> бути </a:t>
            </a:r>
            <a:r>
              <a:rPr lang="ru-RU" sz="2000" dirty="0" err="1" smtClean="0">
                <a:solidFill>
                  <a:srgbClr val="0000CC"/>
                </a:solidFill>
              </a:rPr>
              <a:t>визначене</a:t>
            </a:r>
            <a:r>
              <a:rPr lang="ru-RU" sz="2000" dirty="0" smtClean="0">
                <a:solidFill>
                  <a:srgbClr val="0000CC"/>
                </a:solidFill>
              </a:rPr>
              <a:t>, </a:t>
            </a:r>
            <a:r>
              <a:rPr lang="ru-RU" sz="2000" dirty="0">
                <a:solidFill>
                  <a:srgbClr val="0000CC"/>
                </a:solidFill>
              </a:rPr>
              <a:t>але </a:t>
            </a:r>
            <a:r>
              <a:rPr lang="ru-RU" sz="2000" dirty="0" err="1">
                <a:solidFill>
                  <a:srgbClr val="0000CC"/>
                </a:solidFill>
              </a:rPr>
              <a:t>деталі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реалізації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можуть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еволюціонувати</a:t>
            </a:r>
            <a:r>
              <a:rPr lang="ru-RU" sz="2000" dirty="0">
                <a:solidFill>
                  <a:srgbClr val="0000CC"/>
                </a:solidFill>
              </a:rPr>
              <a:t> з </a:t>
            </a:r>
            <a:r>
              <a:rPr lang="ru-RU" sz="2000" dirty="0" err="1">
                <a:solidFill>
                  <a:srgbClr val="0000CC"/>
                </a:solidFill>
              </a:rPr>
              <a:t>плином</a:t>
            </a:r>
            <a:r>
              <a:rPr lang="ru-RU" sz="2000" dirty="0">
                <a:solidFill>
                  <a:srgbClr val="0000CC"/>
                </a:solidFill>
              </a:rPr>
              <a:t> часу.</a:t>
            </a:r>
          </a:p>
        </p:txBody>
      </p:sp>
      <p:sp>
        <p:nvSpPr>
          <p:cNvPr id="4" name="Прямокутник 1"/>
          <p:cNvSpPr/>
          <p:nvPr/>
        </p:nvSpPr>
        <p:spPr>
          <a:xfrm>
            <a:off x="0" y="14292"/>
            <a:ext cx="9144000" cy="923330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000" b="1" dirty="0">
                <a:solidFill>
                  <a:srgbClr val="0000CC"/>
                </a:solidFill>
              </a:rPr>
              <a:t>«</a:t>
            </a:r>
            <a:r>
              <a:rPr lang="ru-RU" sz="3000" b="1" dirty="0" err="1">
                <a:solidFill>
                  <a:srgbClr val="0000CC"/>
                </a:solidFill>
              </a:rPr>
              <a:t>Iterative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Model</a:t>
            </a:r>
            <a:r>
              <a:rPr lang="ru-RU" sz="3000" b="1" dirty="0">
                <a:solidFill>
                  <a:srgbClr val="0000CC"/>
                </a:solidFill>
              </a:rPr>
              <a:t>» (</a:t>
            </a:r>
            <a:r>
              <a:rPr lang="ru-RU" sz="3000" b="1" dirty="0" err="1">
                <a:solidFill>
                  <a:srgbClr val="0000CC"/>
                </a:solidFill>
              </a:rPr>
              <a:t>ітеративна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>
                <a:solidFill>
                  <a:srgbClr val="0000CC"/>
                </a:solidFill>
              </a:rPr>
              <a:t>або</a:t>
            </a:r>
            <a:r>
              <a:rPr lang="ru-RU" sz="3000" b="1" dirty="0">
                <a:solidFill>
                  <a:srgbClr val="0000CC"/>
                </a:solidFill>
              </a:rPr>
              <a:t> </a:t>
            </a:r>
            <a:r>
              <a:rPr lang="ru-RU" sz="3000" b="1" dirty="0" err="1" smtClean="0">
                <a:solidFill>
                  <a:srgbClr val="0000CC"/>
                </a:solidFill>
              </a:rPr>
              <a:t>ітераційна</a:t>
            </a:r>
            <a:r>
              <a:rPr lang="ru-RU" sz="3000" b="1" dirty="0" smtClean="0">
                <a:solidFill>
                  <a:srgbClr val="0000CC"/>
                </a:solidFill>
              </a:rPr>
              <a:t> </a:t>
            </a:r>
            <a:r>
              <a:rPr lang="ru-RU" sz="3000" b="1" dirty="0">
                <a:solidFill>
                  <a:srgbClr val="0000CC"/>
                </a:solidFill>
              </a:rPr>
              <a:t>модель)</a:t>
            </a:r>
          </a:p>
        </p:txBody>
      </p:sp>
    </p:spTree>
    <p:extLst>
      <p:ext uri="{BB962C8B-B14F-4D97-AF65-F5344CB8AC3E}">
        <p14:creationId xmlns:p14="http://schemas.microsoft.com/office/powerpoint/2010/main" val="63873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99616" y="34337"/>
            <a:ext cx="5754624" cy="138499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Competency categories and competency examples — Master’s</a:t>
            </a:r>
            <a:endParaRPr lang="ru-RU" sz="28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54474" y="1853376"/>
            <a:ext cx="71374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i="0" u="none" strike="noStrike" baseline="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Issues</a:t>
            </a:r>
          </a:p>
          <a:p>
            <a:pPr>
              <a:spcBef>
                <a:spcPts val="600"/>
              </a:spcBef>
            </a:pPr>
            <a:r>
              <a:rPr lang="en-US" sz="20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en-US" sz="2000" b="1" i="0" u="none" strike="noStrike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0" u="none" strike="noStrike" baseline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Selecting between systems development approaches</a:t>
            </a:r>
          </a:p>
          <a:p>
            <a:pPr lvl="1">
              <a:spcBef>
                <a:spcPts val="600"/>
              </a:spcBef>
            </a:pPr>
            <a:r>
              <a:rPr lang="en-US" sz="20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a. Understand the benefits and disadvantages of plan-based, hybrid, and agile development approaches.</a:t>
            </a:r>
          </a:p>
          <a:p>
            <a:pPr lvl="1">
              <a:spcBef>
                <a:spcPts val="600"/>
              </a:spcBef>
            </a:pPr>
            <a:r>
              <a:rPr lang="en-US" sz="20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b. Determine the organizational and domain constraints to the use of plan</a:t>
            </a:r>
            <a:r>
              <a:rPr lang="uk-UA" sz="20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0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based, hybrid, and agile development approaches.</a:t>
            </a:r>
          </a:p>
          <a:p>
            <a:pPr lvl="1">
              <a:spcBef>
                <a:spcPts val="600"/>
              </a:spcBef>
            </a:pPr>
            <a:r>
              <a:rPr lang="en-US" sz="2000" b="0" i="0" u="none" strike="noStrike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c. Select a development approach for the organization and a system context.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60008" y="5618468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Джерело: </a:t>
            </a:r>
            <a:r>
              <a:rPr lang="en-US" b="1" dirty="0" smtClean="0"/>
              <a:t>MSIS 2016 second delivery</a:t>
            </a:r>
            <a:endParaRPr lang="ru-RU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41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300" y="28575"/>
            <a:ext cx="8380413" cy="954088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err="1">
                <a:solidFill>
                  <a:srgbClr val="0000CC"/>
                </a:solidFill>
              </a:rPr>
              <a:t>Ітеративна</a:t>
            </a:r>
            <a:r>
              <a:rPr lang="ru-RU" sz="2800" b="1" dirty="0">
                <a:solidFill>
                  <a:srgbClr val="0000CC"/>
                </a:solidFill>
              </a:rPr>
              <a:t> і </a:t>
            </a:r>
            <a:r>
              <a:rPr lang="ru-RU" sz="2800" b="1" dirty="0" err="1" smtClean="0">
                <a:solidFill>
                  <a:srgbClr val="0000CC"/>
                </a:solidFill>
              </a:rPr>
              <a:t>инкрементна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</a:rPr>
              <a:t>моделі</a:t>
            </a:r>
            <a:r>
              <a:rPr lang="ru-RU" sz="2800" b="1" dirty="0" smtClean="0">
                <a:solidFill>
                  <a:srgbClr val="0000CC"/>
                </a:solidFill>
              </a:rPr>
              <a:t> </a:t>
            </a:r>
            <a:r>
              <a:rPr lang="ru-RU" sz="2800" b="1" dirty="0">
                <a:solidFill>
                  <a:srgbClr val="0000CC"/>
                </a:solidFill>
              </a:rPr>
              <a:t>- </a:t>
            </a:r>
            <a:r>
              <a:rPr lang="ru-RU" sz="2800" b="1" dirty="0" err="1">
                <a:solidFill>
                  <a:srgbClr val="0000CC"/>
                </a:solidFill>
              </a:rPr>
              <a:t>еволюційний</a:t>
            </a:r>
            <a:r>
              <a:rPr lang="ru-RU" sz="2800" b="1" dirty="0">
                <a:solidFill>
                  <a:srgbClr val="0000CC"/>
                </a:solidFill>
              </a:rPr>
              <a:t> </a:t>
            </a:r>
            <a:r>
              <a:rPr lang="ru-RU" sz="2800" b="1" dirty="0" err="1">
                <a:solidFill>
                  <a:srgbClr val="0000CC"/>
                </a:solidFill>
              </a:rPr>
              <a:t>підхід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4813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800" y="1196975"/>
            <a:ext cx="8405813" cy="447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2" name="Прямоугольник 2"/>
          <p:cNvSpPr>
            <a:spLocks noChangeArrowheads="1"/>
          </p:cNvSpPr>
          <p:nvPr/>
        </p:nvSpPr>
        <p:spPr bwMode="auto">
          <a:xfrm>
            <a:off x="558800" y="5675312"/>
            <a:ext cx="8585200" cy="646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r>
              <a:rPr lang="ru-RU" dirty="0" err="1"/>
              <a:t>Зниження</a:t>
            </a:r>
            <a:r>
              <a:rPr lang="ru-RU" dirty="0"/>
              <a:t> </a:t>
            </a:r>
            <a:r>
              <a:rPr lang="ru-RU" dirty="0" err="1"/>
              <a:t>невизначеності</a:t>
            </a:r>
            <a:r>
              <a:rPr lang="ru-RU" dirty="0"/>
              <a:t> і </a:t>
            </a:r>
            <a:r>
              <a:rPr lang="ru-RU" dirty="0" err="1" smtClean="0"/>
              <a:t>инкрементне</a:t>
            </a:r>
            <a:r>
              <a:rPr lang="ru-RU" dirty="0" smtClean="0"/>
              <a:t>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функціональності</a:t>
            </a:r>
            <a:r>
              <a:rPr lang="ru-RU" dirty="0"/>
              <a:t> </a:t>
            </a:r>
          </a:p>
          <a:p>
            <a:pPr algn="ctr"/>
            <a:r>
              <a:rPr lang="ru-RU" dirty="0"/>
              <a:t>при </a:t>
            </a:r>
            <a:r>
              <a:rPr lang="ru-RU" dirty="0" err="1"/>
              <a:t>ітеративній</a:t>
            </a:r>
            <a:r>
              <a:rPr lang="ru-RU" dirty="0"/>
              <a:t> </a:t>
            </a:r>
            <a:r>
              <a:rPr lang="ru-RU" dirty="0" err="1"/>
              <a:t>організація</a:t>
            </a:r>
            <a:r>
              <a:rPr lang="ru-RU" dirty="0"/>
              <a:t> </a:t>
            </a:r>
            <a:r>
              <a:rPr lang="ru-RU" dirty="0" err="1"/>
              <a:t>життєвого</a:t>
            </a:r>
            <a:r>
              <a:rPr lang="ru-RU" dirty="0"/>
              <a:t> циклу.</a:t>
            </a:r>
          </a:p>
        </p:txBody>
      </p:sp>
    </p:spTree>
    <p:extLst>
      <p:ext uri="{BB962C8B-B14F-4D97-AF65-F5344CB8AC3E}">
        <p14:creationId xmlns:p14="http://schemas.microsoft.com/office/powerpoint/2010/main" val="235861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swebok.sorlik.ru/images/lifecycle_spiral-orl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100" y="654050"/>
            <a:ext cx="8597900" cy="620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44500" y="38100"/>
            <a:ext cx="8699500" cy="437043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700" b="1" dirty="0" err="1" smtClean="0">
                <a:solidFill>
                  <a:srgbClr val="0000CC"/>
                </a:solidFill>
              </a:rPr>
              <a:t>Спіральна</a:t>
            </a:r>
            <a:r>
              <a:rPr lang="ru-RU" sz="2700" b="1" dirty="0" smtClean="0">
                <a:solidFill>
                  <a:srgbClr val="0000CC"/>
                </a:solidFill>
              </a:rPr>
              <a:t> </a:t>
            </a:r>
            <a:r>
              <a:rPr lang="ru-RU" sz="2700" b="1" dirty="0">
                <a:solidFill>
                  <a:srgbClr val="0000CC"/>
                </a:solidFill>
              </a:rPr>
              <a:t>модель з </a:t>
            </a:r>
            <a:r>
              <a:rPr lang="ru-RU" sz="2700" b="1" dirty="0" err="1">
                <a:solidFill>
                  <a:srgbClr val="0000CC"/>
                </a:solidFill>
              </a:rPr>
              <a:t>контрольними</a:t>
            </a:r>
            <a:r>
              <a:rPr lang="ru-RU" sz="2700" b="1" dirty="0">
                <a:solidFill>
                  <a:srgbClr val="0000CC"/>
                </a:solidFill>
              </a:rPr>
              <a:t> точками проекту</a:t>
            </a:r>
          </a:p>
        </p:txBody>
      </p:sp>
    </p:spTree>
    <p:extLst>
      <p:ext uri="{BB962C8B-B14F-4D97-AF65-F5344CB8AC3E}">
        <p14:creationId xmlns:p14="http://schemas.microsoft.com/office/powerpoint/2010/main" val="174980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4213" y="1412875"/>
            <a:ext cx="7991475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000" dirty="0" err="1"/>
              <a:t>Існують</a:t>
            </a:r>
            <a:r>
              <a:rPr lang="ru-RU" sz="2000" dirty="0"/>
              <a:t> </a:t>
            </a:r>
            <a:r>
              <a:rPr lang="ru-RU" sz="2000" dirty="0" err="1"/>
              <a:t>різні</a:t>
            </a:r>
            <a:r>
              <a:rPr lang="ru-RU" sz="2000" dirty="0"/>
              <a:t>  </a:t>
            </a:r>
            <a:r>
              <a:rPr lang="ru-RU" sz="2000" dirty="0" err="1"/>
              <a:t>методології</a:t>
            </a:r>
            <a:r>
              <a:rPr lang="ru-RU" sz="2000" dirty="0"/>
              <a:t>,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яких</a:t>
            </a:r>
            <a:r>
              <a:rPr lang="ru-RU" sz="2000" dirty="0"/>
              <a:t> </a:t>
            </a:r>
            <a:r>
              <a:rPr lang="ru-RU" sz="2000" dirty="0" err="1"/>
              <a:t>найбільш</a:t>
            </a:r>
            <a:r>
              <a:rPr lang="ru-RU" sz="2000" dirty="0"/>
              <a:t> </a:t>
            </a:r>
            <a:r>
              <a:rPr lang="ru-RU" sz="2000" dirty="0" err="1"/>
              <a:t>поширені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:</a:t>
            </a:r>
          </a:p>
          <a:p>
            <a:pPr>
              <a:defRPr/>
            </a:pPr>
            <a:endParaRPr lang="ru-RU" sz="2000" dirty="0"/>
          </a:p>
          <a:p>
            <a:pPr marL="285750" indent="-285750">
              <a:buFont typeface="Wingdings" pitchFamily="2" charset="2"/>
              <a:buChar char="q"/>
              <a:defRPr/>
            </a:pPr>
            <a:r>
              <a:rPr lang="en-US" sz="2000" dirty="0"/>
              <a:t>Rational Unified Process (RUP) </a:t>
            </a:r>
          </a:p>
          <a:p>
            <a:pPr marL="285750" indent="-285750">
              <a:buFont typeface="Wingdings" pitchFamily="2" charset="2"/>
              <a:buChar char="q"/>
              <a:defRPr/>
            </a:pPr>
            <a:r>
              <a:rPr lang="en-US" sz="2000" dirty="0"/>
              <a:t>Enterprise Unified Process (EUP)</a:t>
            </a:r>
          </a:p>
          <a:p>
            <a:pPr marL="285750" indent="-285750">
              <a:buFont typeface="Wingdings" pitchFamily="2" charset="2"/>
              <a:buChar char="q"/>
              <a:defRPr/>
            </a:pPr>
            <a:r>
              <a:rPr lang="en-US" sz="2000" dirty="0"/>
              <a:t>Microsoft Solutions Framework (</a:t>
            </a:r>
            <a:r>
              <a:rPr lang="en-US" sz="2000" dirty="0" smtClean="0"/>
              <a:t>MSF)</a:t>
            </a:r>
            <a:r>
              <a:rPr lang="ru-RU" sz="2000" dirty="0" smtClean="0"/>
              <a:t>: </a:t>
            </a:r>
            <a:endParaRPr lang="ru-RU" sz="2000" dirty="0"/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en-US" sz="2000" dirty="0"/>
              <a:t>MSF for Agile </a:t>
            </a:r>
            <a:endParaRPr lang="uk-UA" sz="2000" dirty="0"/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en-US" sz="2000" dirty="0"/>
              <a:t>MSF for CMMI (</a:t>
            </a:r>
            <a:r>
              <a:rPr lang="ru-RU" sz="2000" dirty="0"/>
              <a:t> “</a:t>
            </a:r>
            <a:r>
              <a:rPr lang="en-US" sz="2000" dirty="0"/>
              <a:t>MSF Formal”)</a:t>
            </a:r>
          </a:p>
          <a:p>
            <a:pPr marL="285750" indent="-285750">
              <a:buFont typeface="Wingdings" pitchFamily="2" charset="2"/>
              <a:buChar char="q"/>
              <a:defRPr/>
            </a:pPr>
            <a:r>
              <a:rPr lang="en-US" sz="2000" dirty="0"/>
              <a:t>Agile-</a:t>
            </a:r>
            <a:r>
              <a:rPr lang="ru-RU" sz="2000" dirty="0"/>
              <a:t>практики </a:t>
            </a:r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en-US" sz="2000" dirty="0" err="1"/>
              <a:t>eXtreme</a:t>
            </a:r>
            <a:r>
              <a:rPr lang="en-US" sz="2000" dirty="0"/>
              <a:t> Programming (XP), </a:t>
            </a:r>
            <a:endParaRPr lang="uk-UA" sz="2000" dirty="0"/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en-US" sz="2000" dirty="0"/>
              <a:t>Feature Driven Development (FDD),</a:t>
            </a:r>
            <a:endParaRPr lang="uk-UA" sz="2000" dirty="0"/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en-US" sz="2000" dirty="0" smtClean="0"/>
              <a:t>Dynamic </a:t>
            </a:r>
            <a:r>
              <a:rPr lang="en-US" sz="2000" dirty="0"/>
              <a:t>Systems Development Method (DSDM), </a:t>
            </a:r>
            <a:endParaRPr lang="uk-UA" sz="2000" dirty="0"/>
          </a:p>
          <a:p>
            <a:pPr marL="742950" lvl="1" indent="-285750">
              <a:buFont typeface="Wingdings" pitchFamily="2" charset="2"/>
              <a:buChar char="Ø"/>
              <a:defRPr/>
            </a:pPr>
            <a:r>
              <a:rPr lang="en-US" sz="2000" dirty="0"/>
              <a:t>SCRUM,....</a:t>
            </a:r>
          </a:p>
          <a:p>
            <a:pPr>
              <a:defRPr/>
            </a:pP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1" y="-1"/>
            <a:ext cx="5922600" cy="58477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err="1" smtClean="0">
                <a:solidFill>
                  <a:srgbClr val="0000CC"/>
                </a:solidFill>
              </a:rPr>
              <a:t>Методології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розробки</a:t>
            </a:r>
            <a:r>
              <a:rPr lang="ru-RU" sz="3200" b="1" dirty="0" smtClean="0">
                <a:solidFill>
                  <a:srgbClr val="0000CC"/>
                </a:solidFill>
              </a:rPr>
              <a:t> систем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4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899" y="1052736"/>
            <a:ext cx="8420101" cy="534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043608" y="-14736"/>
            <a:ext cx="6222824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solidFill>
                  <a:srgbClr val="0000CC"/>
                </a:solidFill>
              </a:rPr>
              <a:t> «</a:t>
            </a:r>
            <a:r>
              <a:rPr lang="ru-RU" sz="3200" b="1" dirty="0" err="1">
                <a:solidFill>
                  <a:srgbClr val="0000CC"/>
                </a:solidFill>
              </a:rPr>
              <a:t>Agile</a:t>
            </a:r>
            <a:r>
              <a:rPr lang="ru-RU" sz="3200" b="1" dirty="0">
                <a:solidFill>
                  <a:srgbClr val="0000CC"/>
                </a:solidFill>
              </a:rPr>
              <a:t> </a:t>
            </a:r>
            <a:r>
              <a:rPr lang="ru-RU" sz="3200" b="1" dirty="0" err="1">
                <a:solidFill>
                  <a:srgbClr val="0000CC"/>
                </a:solidFill>
              </a:rPr>
              <a:t>Model</a:t>
            </a:r>
            <a:r>
              <a:rPr lang="ru-RU" sz="3200" b="1" dirty="0">
                <a:solidFill>
                  <a:srgbClr val="0000CC"/>
                </a:solidFill>
              </a:rPr>
              <a:t>» (</a:t>
            </a:r>
            <a:r>
              <a:rPr lang="ru-RU" sz="3200" b="1" dirty="0" err="1" smtClean="0">
                <a:solidFill>
                  <a:srgbClr val="0000CC"/>
                </a:solidFill>
              </a:rPr>
              <a:t>гнучка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методологія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розробки</a:t>
            </a:r>
            <a:r>
              <a:rPr lang="ru-RU" sz="3200" b="1" dirty="0" smtClean="0">
                <a:solidFill>
                  <a:srgbClr val="0000CC"/>
                </a:solidFill>
              </a:rPr>
              <a:t>)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2008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505453" y="-14736"/>
            <a:ext cx="6773171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3200" b="1" dirty="0">
                <a:solidFill>
                  <a:srgbClr val="0000CC"/>
                </a:solidFill>
              </a:rPr>
              <a:t> «</a:t>
            </a:r>
            <a:r>
              <a:rPr lang="ru-RU" sz="3200" b="1" dirty="0" err="1">
                <a:solidFill>
                  <a:srgbClr val="0000CC"/>
                </a:solidFill>
              </a:rPr>
              <a:t>Agile</a:t>
            </a:r>
            <a:r>
              <a:rPr lang="ru-RU" sz="3200" b="1" dirty="0">
                <a:solidFill>
                  <a:srgbClr val="0000CC"/>
                </a:solidFill>
              </a:rPr>
              <a:t> </a:t>
            </a:r>
            <a:r>
              <a:rPr lang="ru-RU" sz="3200" b="1" dirty="0" err="1">
                <a:solidFill>
                  <a:srgbClr val="0000CC"/>
                </a:solidFill>
              </a:rPr>
              <a:t>Model</a:t>
            </a:r>
            <a:r>
              <a:rPr lang="ru-RU" sz="3200" b="1" dirty="0">
                <a:solidFill>
                  <a:srgbClr val="0000CC"/>
                </a:solidFill>
              </a:rPr>
              <a:t>» (</a:t>
            </a:r>
            <a:r>
              <a:rPr lang="ru-RU" sz="3200" b="1" dirty="0" err="1" smtClean="0">
                <a:solidFill>
                  <a:srgbClr val="0000CC"/>
                </a:solidFill>
              </a:rPr>
              <a:t>гнучка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методологія</a:t>
            </a:r>
            <a:r>
              <a:rPr lang="ru-RU" sz="3200" b="1" dirty="0" smtClean="0">
                <a:solidFill>
                  <a:srgbClr val="0000CC"/>
                </a:solidFill>
              </a:rPr>
              <a:t> </a:t>
            </a:r>
            <a:r>
              <a:rPr lang="ru-RU" sz="3200" b="1" dirty="0" err="1" smtClean="0">
                <a:solidFill>
                  <a:srgbClr val="0000CC"/>
                </a:solidFill>
              </a:rPr>
              <a:t>розробки</a:t>
            </a:r>
            <a:r>
              <a:rPr lang="ru-RU" sz="3200" b="1" dirty="0" smtClean="0">
                <a:solidFill>
                  <a:srgbClr val="0000CC"/>
                </a:solidFill>
              </a:rPr>
              <a:t>)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592539" y="1101282"/>
            <a:ext cx="82809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6"/>
                </a:solidFill>
              </a:rPr>
              <a:t>Коли </a:t>
            </a:r>
            <a:r>
              <a:rPr lang="ru-RU" sz="2000" b="1" dirty="0" err="1">
                <a:solidFill>
                  <a:schemeClr val="accent6"/>
                </a:solidFill>
              </a:rPr>
              <a:t>використовувати</a:t>
            </a:r>
            <a:r>
              <a:rPr lang="ru-RU" sz="2000" b="1" dirty="0">
                <a:solidFill>
                  <a:schemeClr val="accent6"/>
                </a:solidFill>
              </a:rPr>
              <a:t> </a:t>
            </a:r>
            <a:r>
              <a:rPr lang="en-US" sz="2000" b="1" dirty="0">
                <a:solidFill>
                  <a:schemeClr val="accent6"/>
                </a:solidFill>
              </a:rPr>
              <a:t>Agile?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00CC"/>
                </a:solidFill>
              </a:rPr>
              <a:t>Коли </a:t>
            </a:r>
            <a:r>
              <a:rPr lang="ru-RU" sz="2000" dirty="0">
                <a:solidFill>
                  <a:srgbClr val="0000CC"/>
                </a:solidFill>
              </a:rPr>
              <a:t>потреби користувачів постійно змінюються в динамічному бізнесі.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 err="1">
                <a:solidFill>
                  <a:srgbClr val="0000CC"/>
                </a:solidFill>
              </a:rPr>
              <a:t>Зміни</a:t>
            </a:r>
            <a:r>
              <a:rPr lang="ru-RU" sz="2000" dirty="0">
                <a:solidFill>
                  <a:srgbClr val="0000CC"/>
                </a:solidFill>
              </a:rPr>
              <a:t> на </a:t>
            </a:r>
            <a:r>
              <a:rPr lang="en-US" sz="2000" dirty="0">
                <a:solidFill>
                  <a:srgbClr val="0000CC"/>
                </a:solidFill>
              </a:rPr>
              <a:t>Agile </a:t>
            </a:r>
            <a:r>
              <a:rPr lang="ru-RU" sz="2000" dirty="0" err="1">
                <a:solidFill>
                  <a:srgbClr val="0000CC"/>
                </a:solidFill>
              </a:rPr>
              <a:t>реалізуються</a:t>
            </a:r>
            <a:r>
              <a:rPr lang="ru-RU" sz="2000" dirty="0">
                <a:solidFill>
                  <a:srgbClr val="0000CC"/>
                </a:solidFill>
              </a:rPr>
              <a:t> за </a:t>
            </a:r>
            <a:r>
              <a:rPr lang="ru-RU" sz="2000" dirty="0" err="1">
                <a:solidFill>
                  <a:srgbClr val="0000CC"/>
                </a:solidFill>
              </a:rPr>
              <a:t>меншу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ціну</a:t>
            </a:r>
            <a:r>
              <a:rPr lang="ru-RU" sz="2000" dirty="0">
                <a:solidFill>
                  <a:srgbClr val="0000CC"/>
                </a:solidFill>
              </a:rPr>
              <a:t> через </a:t>
            </a:r>
            <a:r>
              <a:rPr lang="ru-RU" sz="2000" dirty="0" err="1">
                <a:solidFill>
                  <a:srgbClr val="0000CC"/>
                </a:solidFill>
              </a:rPr>
              <a:t>часті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 smtClean="0">
                <a:solidFill>
                  <a:srgbClr val="0000CC"/>
                </a:solidFill>
              </a:rPr>
              <a:t>інкременти</a:t>
            </a:r>
            <a:r>
              <a:rPr lang="ru-RU" sz="2000" dirty="0" smtClean="0">
                <a:solidFill>
                  <a:srgbClr val="0000CC"/>
                </a:solidFill>
              </a:rPr>
              <a:t>.</a:t>
            </a:r>
            <a:endParaRPr lang="ru-RU" sz="2000" dirty="0">
              <a:solidFill>
                <a:srgbClr val="0000CC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>
                <a:solidFill>
                  <a:srgbClr val="0000CC"/>
                </a:solidFill>
              </a:rPr>
              <a:t>На </a:t>
            </a:r>
            <a:r>
              <a:rPr lang="ru-RU" sz="2000" dirty="0" err="1">
                <a:solidFill>
                  <a:srgbClr val="0000CC"/>
                </a:solidFill>
              </a:rPr>
              <a:t>відміну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від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моделі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водоспаду</a:t>
            </a:r>
            <a:r>
              <a:rPr lang="ru-RU" sz="2000" dirty="0">
                <a:solidFill>
                  <a:srgbClr val="0000CC"/>
                </a:solidFill>
              </a:rPr>
              <a:t>, в </a:t>
            </a:r>
            <a:r>
              <a:rPr lang="ru-RU" sz="2000" dirty="0" err="1">
                <a:solidFill>
                  <a:srgbClr val="0000CC"/>
                </a:solidFill>
              </a:rPr>
              <a:t>гнучкою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моделі</a:t>
            </a:r>
            <a:r>
              <a:rPr lang="ru-RU" sz="2000" dirty="0">
                <a:solidFill>
                  <a:srgbClr val="0000CC"/>
                </a:solidFill>
              </a:rPr>
              <a:t> для старту проекту </a:t>
            </a:r>
            <a:r>
              <a:rPr lang="ru-RU" sz="2000" dirty="0" err="1">
                <a:solidFill>
                  <a:srgbClr val="0000CC"/>
                </a:solidFill>
              </a:rPr>
              <a:t>достатньо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лише</a:t>
            </a:r>
            <a:r>
              <a:rPr lang="ru-RU" sz="2000" dirty="0">
                <a:solidFill>
                  <a:srgbClr val="0000CC"/>
                </a:solidFill>
              </a:rPr>
              <a:t> невеликого </a:t>
            </a:r>
            <a:r>
              <a:rPr lang="ru-RU" sz="2000" dirty="0" err="1">
                <a:solidFill>
                  <a:srgbClr val="0000CC"/>
                </a:solidFill>
              </a:rPr>
              <a:t>планування</a:t>
            </a:r>
            <a:endParaRPr lang="ru-RU" sz="2000" dirty="0">
              <a:solidFill>
                <a:srgbClr val="0000C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2602" y="3450772"/>
            <a:ext cx="696345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506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25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4852" y="1262743"/>
            <a:ext cx="5099148" cy="3632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849086" y="1125141"/>
            <a:ext cx="30262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Модель створення прототипів базується на ідеї створення цілісності або частини системи.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Система в пілотній версії називається </a:t>
            </a:r>
            <a:r>
              <a:rPr lang="ru-RU" b="1" dirty="0" smtClean="0"/>
              <a:t>прототипом</a:t>
            </a:r>
            <a:r>
              <a:rPr lang="ru-RU" dirty="0" smtClean="0"/>
              <a:t>.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Прототипування можна розглядати як процес, який є частиною більшого </a:t>
            </a:r>
            <a:r>
              <a:rPr lang="en-US" dirty="0" smtClean="0"/>
              <a:t>SDLC </a:t>
            </a:r>
            <a:r>
              <a:rPr lang="ru-RU" dirty="0" smtClean="0"/>
              <a:t>або центрального підходу, який визначає </a:t>
            </a:r>
            <a:r>
              <a:rPr lang="en-US" dirty="0" smtClean="0"/>
              <a:t>SDLC</a:t>
            </a:r>
            <a:r>
              <a:rPr lang="ru-RU" dirty="0" smtClean="0"/>
              <a:t>.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Мета полягає в побудові різних версій з  послідовним їх уточненням, поки не буде досягнуто кінцевого продукту.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14258" y="35913"/>
            <a:ext cx="50674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Модель прототипування  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3085" y="0"/>
            <a:ext cx="50674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CC"/>
                </a:solidFill>
              </a:rPr>
              <a:t>Модель прототипування  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1371" y="1139224"/>
            <a:ext cx="851262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Існують різні типи прототипів, відповідно до конкретних потреб проекту:</a:t>
            </a:r>
          </a:p>
          <a:p>
            <a:r>
              <a:rPr lang="ru-RU" b="1" dirty="0" smtClean="0">
                <a:solidFill>
                  <a:srgbClr val="0000CC"/>
                </a:solidFill>
              </a:rPr>
              <a:t>Дослідницький підхід </a:t>
            </a:r>
            <a:r>
              <a:rPr lang="ru-RU" dirty="0" smtClean="0"/>
              <a:t>зосереджений на ретельному дослідження вимог до системи на кожній ітерації. Прототип є методом доставки швидких релізів</a:t>
            </a:r>
          </a:p>
          <a:p>
            <a:r>
              <a:rPr lang="ru-RU" dirty="0" smtClean="0"/>
              <a:t>Продукту на кожній ітерації, вивчення потреб та вимог з кожною версією</a:t>
            </a:r>
          </a:p>
          <a:p>
            <a:r>
              <a:rPr lang="ru-RU" dirty="0" smtClean="0"/>
              <a:t>вдосконалюються. Потреби оцінюються як продукт, який використаний та випробуваний. </a:t>
            </a:r>
          </a:p>
          <a:p>
            <a:r>
              <a:rPr lang="ru-RU" b="1" dirty="0" smtClean="0">
                <a:solidFill>
                  <a:srgbClr val="0000CC"/>
                </a:solidFill>
              </a:rPr>
              <a:t>Експериментальний підхід </a:t>
            </a:r>
            <a:r>
              <a:rPr lang="ru-RU" dirty="0" smtClean="0"/>
              <a:t>передбачає, що спочатку потрібно вирішити потреби користувача, а потім оцінити продукт за допомогою експериментального використання. Використовуються симуляції</a:t>
            </a:r>
          </a:p>
          <a:p>
            <a:r>
              <a:rPr lang="ru-RU" dirty="0" smtClean="0"/>
              <a:t>програм і скелетне програмування  для реалізації лише найважливіших функцій системи, щоб користувач міг отримати загальне уявлення про те, який буде кінцевий продукт</a:t>
            </a:r>
          </a:p>
          <a:p>
            <a:r>
              <a:rPr lang="ru-RU" b="1" dirty="0" smtClean="0">
                <a:solidFill>
                  <a:srgbClr val="0000CC"/>
                </a:solidFill>
              </a:rPr>
              <a:t>Еволюційний підхід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</a:rPr>
              <a:t>послідовно </a:t>
            </a:r>
            <a:r>
              <a:rPr lang="ru-RU" dirty="0" smtClean="0"/>
              <a:t>описує розвиток версій і є найближчою до інкрементних та ітеративних моделей життєвого циклу. Його основна мета полягає в тому, щоб врахувати можливі зміни у вимогах та потребах користувача. Кожен прототип - це не більше ніж версія продукт, і кожен варіант служить прототипом для наступного 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27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8010" y="1283835"/>
            <a:ext cx="4857460" cy="3495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089588" y="261649"/>
            <a:ext cx="4905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</a:rPr>
              <a:t>The Star Life Cycle Model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4480" y="1002251"/>
            <a:ext cx="37795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К</a:t>
            </a:r>
            <a:r>
              <a:rPr lang="ru-RU" dirty="0" err="1" smtClean="0"/>
              <a:t>ожен</a:t>
            </a:r>
            <a:r>
              <a:rPr lang="ru-RU" dirty="0" smtClean="0"/>
              <a:t> </a:t>
            </a:r>
            <a:r>
              <a:rPr lang="ru-RU" dirty="0" smtClean="0"/>
              <a:t>етап повинен супроводжуватися</a:t>
            </a:r>
          </a:p>
          <a:p>
            <a:r>
              <a:rPr lang="ru-RU" dirty="0" smtClean="0"/>
              <a:t>шляхом масштабної оцінки. Всі етапи взаємопов'язані, і в процесі розробки</a:t>
            </a:r>
          </a:p>
          <a:p>
            <a:r>
              <a:rPr lang="ru-RU" dirty="0" smtClean="0"/>
              <a:t>процес, можна перейти до будь-якого з них у будь-яку точку, як тільки цей етап</a:t>
            </a:r>
          </a:p>
          <a:p>
            <a:r>
              <a:rPr lang="ru-RU" dirty="0" smtClean="0"/>
              <a:t>оцінений Подібним чином, кожна дія, яка виконується, незалежно від її порядку, повинна бути</a:t>
            </a:r>
          </a:p>
          <a:p>
            <a:r>
              <a:rPr lang="ru-RU" dirty="0" smtClean="0"/>
              <a:t>ретельно проаналізований. Це включає в себе велике тестування та збір даних про це</a:t>
            </a:r>
          </a:p>
          <a:p>
            <a:r>
              <a:rPr lang="ru-RU" dirty="0" smtClean="0"/>
              <a:t>конкретної діяльності, за допомогою таких методів, як опитування користувачів або їх спостереження</a:t>
            </a:r>
          </a:p>
          <a:p>
            <a:r>
              <a:rPr lang="ru-RU" dirty="0" smtClean="0"/>
              <a:t>використання системи у робочому контексті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89588" y="261649"/>
            <a:ext cx="49055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</a:rPr>
              <a:t>The Star Life Cycle Model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948690"/>
            <a:ext cx="853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Кожен етап супроводжується масштабним оцінюванням.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Всі етапи взаємопов'язані, і в процесі розробки можна перейти до будь-якого з них , як тільки цей етап оцінений 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Також кожна дія, яка виконується, незалежно від її порядку, повинна бути ретельно проаналізована. Це включає в себе тестування та збір даних про результати конкретної діяльності за допомогою  опитування користувачів або їх спостереження за використанням системи у робочому контексті.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Модель викладається як зірка, звідси її назва. Оцінка знаходиться в центрі зірки, оскільки це основна передумова, яка керуватиме всіма іншими кроками.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 Кожен крок взаємопов'язаний з іншим через процес оцінки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Користувачі розміщуються в центрі циклу розробки та заохочуються брати участь у будь-якому етапі: </a:t>
            </a:r>
          </a:p>
          <a:p>
            <a:pPr lvl="1">
              <a:buFont typeface="Wingdings" pitchFamily="2" charset="2"/>
              <a:buChar char="§"/>
            </a:pPr>
            <a:r>
              <a:rPr lang="ru-RU" dirty="0" smtClean="0"/>
              <a:t>на </a:t>
            </a:r>
            <a:r>
              <a:rPr lang="ru-RU" b="1" dirty="0" smtClean="0"/>
              <a:t>початку процесу</a:t>
            </a:r>
            <a:r>
              <a:rPr lang="ru-RU" dirty="0" smtClean="0"/>
              <a:t>, щоб встановити вимоги системи та визначення їх цілей та потреб; </a:t>
            </a:r>
          </a:p>
          <a:p>
            <a:pPr lvl="1">
              <a:buFont typeface="Wingdings" pitchFamily="2" charset="2"/>
              <a:buChar char="§"/>
            </a:pPr>
            <a:r>
              <a:rPr lang="ru-RU" b="1" dirty="0" smtClean="0"/>
              <a:t>під час прототипування </a:t>
            </a:r>
            <a:r>
              <a:rPr lang="ru-RU" dirty="0" smtClean="0"/>
              <a:t>, щоб забезпечити ретельне тестування в робочих умовах до остаточного випуску із забезпеченням об'ємного тестування; </a:t>
            </a:r>
          </a:p>
          <a:p>
            <a:pPr lvl="1"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b="1" dirty="0" smtClean="0"/>
              <a:t>після доставки системи, </a:t>
            </a:r>
            <a:r>
              <a:rPr lang="ru-RU" dirty="0" smtClean="0"/>
              <a:t>щоб стежити за будь-яким можливим збоєм  для  повідомлень про свій загальний досвід роботи з системою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29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1805" y="1062878"/>
            <a:ext cx="5447195" cy="49215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82850" y="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i="0" u="none" strike="noStrike" baseline="0" dirty="0" smtClean="0">
                <a:solidFill>
                  <a:srgbClr val="0000CC"/>
                </a:solidFill>
              </a:rPr>
              <a:t>Hybrid approaches </a:t>
            </a:r>
            <a:endParaRPr lang="ru-RU" sz="3600" b="1" dirty="0">
              <a:solidFill>
                <a:srgbClr val="0000CC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7400" y="1114143"/>
            <a:ext cx="3276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6"/>
                </a:solidFill>
              </a:rPr>
              <a:t>Коли </a:t>
            </a:r>
            <a:r>
              <a:rPr lang="ru-RU" b="1" dirty="0" err="1" smtClean="0">
                <a:solidFill>
                  <a:schemeClr val="accent6"/>
                </a:solidFill>
              </a:rPr>
              <a:t>використовувати</a:t>
            </a:r>
            <a:r>
              <a:rPr lang="ru-RU" b="1" dirty="0" smtClean="0">
                <a:solidFill>
                  <a:schemeClr val="accent6"/>
                </a:solidFill>
              </a:rPr>
              <a:t>?</a:t>
            </a:r>
            <a:endParaRPr lang="ru-RU" dirty="0" smtClean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Гібридний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підхід</a:t>
            </a:r>
            <a:r>
              <a:rPr lang="ru-RU" dirty="0" smtClean="0">
                <a:solidFill>
                  <a:srgbClr val="0000CC"/>
                </a:solidFill>
              </a:rPr>
              <a:t> буде </a:t>
            </a:r>
            <a:r>
              <a:rPr lang="ru-RU" dirty="0" err="1" smtClean="0">
                <a:solidFill>
                  <a:srgbClr val="0000CC"/>
                </a:solidFill>
              </a:rPr>
              <a:t>ефективним</a:t>
            </a:r>
            <a:r>
              <a:rPr lang="ru-RU" dirty="0" smtClean="0">
                <a:solidFill>
                  <a:srgbClr val="0000CC"/>
                </a:solidFill>
              </a:rPr>
              <a:t> у </a:t>
            </a:r>
            <a:r>
              <a:rPr lang="ru-RU" b="1" dirty="0" smtClean="0">
                <a:solidFill>
                  <a:srgbClr val="0000CC"/>
                </a:solidFill>
              </a:rPr>
              <a:t>великому </a:t>
            </a:r>
            <a:r>
              <a:rPr lang="ru-RU" b="1" dirty="0" err="1" smtClean="0">
                <a:solidFill>
                  <a:srgbClr val="0000CC"/>
                </a:solidFill>
              </a:rPr>
              <a:t>проекті</a:t>
            </a:r>
            <a:r>
              <a:rPr lang="ru-RU" b="1" dirty="0" smtClean="0">
                <a:solidFill>
                  <a:srgbClr val="0000CC"/>
                </a:solidFill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</a:rPr>
              <a:t>розробки</a:t>
            </a:r>
            <a:r>
              <a:rPr lang="ru-RU" b="1" dirty="0" smtClean="0">
                <a:solidFill>
                  <a:srgbClr val="0000CC"/>
                </a:solidFill>
              </a:rPr>
              <a:t> </a:t>
            </a:r>
            <a:r>
              <a:rPr lang="ru-RU" dirty="0" smtClean="0">
                <a:solidFill>
                  <a:srgbClr val="0000CC"/>
                </a:solidFill>
              </a:rPr>
              <a:t>систем, де </a:t>
            </a:r>
            <a:r>
              <a:rPr lang="ru-RU" dirty="0" err="1" smtClean="0">
                <a:solidFill>
                  <a:srgbClr val="0000CC"/>
                </a:solidFill>
              </a:rPr>
              <a:t>організаційні</a:t>
            </a:r>
            <a:r>
              <a:rPr lang="ru-RU" dirty="0" smtClean="0">
                <a:solidFill>
                  <a:srgbClr val="0000CC"/>
                </a:solidFill>
              </a:rPr>
              <a:t> та </a:t>
            </a:r>
            <a:r>
              <a:rPr lang="ru-RU" dirty="0" err="1" smtClean="0">
                <a:solidFill>
                  <a:srgbClr val="0000CC"/>
                </a:solidFill>
              </a:rPr>
              <a:t>договірні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питання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перешкоджають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процесу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ітеративної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розробки</a:t>
            </a:r>
            <a:r>
              <a:rPr lang="ru-RU" dirty="0" smtClean="0">
                <a:solidFill>
                  <a:srgbClr val="0000CC"/>
                </a:solidFill>
              </a:rPr>
              <a:t>, </a:t>
            </a:r>
            <a:r>
              <a:rPr lang="ru-RU" dirty="0" err="1" smtClean="0">
                <a:solidFill>
                  <a:srgbClr val="0000CC"/>
                </a:solidFill>
              </a:rPr>
              <a:t>притаманному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гнучкому</a:t>
            </a:r>
            <a:r>
              <a:rPr lang="ru-RU" dirty="0" smtClean="0">
                <a:solidFill>
                  <a:srgbClr val="0000CC"/>
                </a:solidFill>
              </a:rPr>
              <a:t> методу.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Гібридний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підхід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може</a:t>
            </a:r>
            <a:r>
              <a:rPr lang="ru-RU" dirty="0" smtClean="0">
                <a:solidFill>
                  <a:srgbClr val="0000CC"/>
                </a:solidFill>
              </a:rPr>
              <a:t> бути </a:t>
            </a:r>
            <a:r>
              <a:rPr lang="ru-RU" dirty="0" err="1" smtClean="0">
                <a:solidFill>
                  <a:srgbClr val="0000CC"/>
                </a:solidFill>
              </a:rPr>
              <a:t>масштабованим</a:t>
            </a:r>
            <a:r>
              <a:rPr lang="ru-RU" dirty="0" smtClean="0">
                <a:solidFill>
                  <a:srgbClr val="0000CC"/>
                </a:solidFill>
              </a:rPr>
              <a:t> для </a:t>
            </a:r>
            <a:r>
              <a:rPr lang="ru-RU" dirty="0" err="1" smtClean="0">
                <a:solidFill>
                  <a:srgbClr val="0000CC"/>
                </a:solidFill>
              </a:rPr>
              <a:t>проектів</a:t>
            </a:r>
            <a:r>
              <a:rPr lang="ru-RU" dirty="0" smtClean="0">
                <a:solidFill>
                  <a:srgbClr val="0000CC"/>
                </a:solidFill>
              </a:rPr>
              <a:t> з </a:t>
            </a:r>
            <a:r>
              <a:rPr lang="ru-RU" dirty="0" err="1" smtClean="0">
                <a:solidFill>
                  <a:srgbClr val="0000CC"/>
                </a:solidFill>
              </a:rPr>
              <a:t>високим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рівнем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невизначеності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вимог</a:t>
            </a:r>
            <a:r>
              <a:rPr lang="ru-RU" dirty="0" smtClean="0">
                <a:solidFill>
                  <a:srgbClr val="0000CC"/>
                </a:solidFill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Гібридний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підхід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може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підвищити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рівень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успішності</a:t>
            </a:r>
            <a:r>
              <a:rPr lang="ru-RU" dirty="0" smtClean="0">
                <a:solidFill>
                  <a:srgbClr val="0000CC"/>
                </a:solidFill>
              </a:rPr>
              <a:t> проекту.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82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16000" y="1053237"/>
            <a:ext cx="7747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Згідно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основними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роботами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Хіршгайма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 Клейна (</a:t>
            </a:r>
            <a:r>
              <a:rPr lang="en-US" sz="1600" dirty="0" err="1">
                <a:solidFill>
                  <a:srgbClr val="0000CC"/>
                </a:solidFill>
              </a:rPr>
              <a:t>Hirschheim</a:t>
            </a:r>
            <a:r>
              <a:rPr lang="en-US" sz="1600" dirty="0">
                <a:solidFill>
                  <a:srgbClr val="0000CC"/>
                </a:solidFill>
              </a:rPr>
              <a:t>, R., &amp; Klein, H. (1989). Four paradigms of information systems development.</a:t>
            </a:r>
          </a:p>
          <a:p>
            <a:r>
              <a:rPr lang="en-US" sz="1600" dirty="0">
                <a:solidFill>
                  <a:srgbClr val="0000CC"/>
                </a:solidFill>
              </a:rPr>
              <a:t>Communications of the ACM, 32(10), 1199–1216</a:t>
            </a:r>
            <a:r>
              <a:rPr lang="en-US" sz="2000" dirty="0"/>
              <a:t>.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існує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чотири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парадигми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ІС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у свою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чергу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ґрунтуються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на парадигмах системного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аналізу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2100" y="2731553"/>
            <a:ext cx="6578600" cy="3669247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0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04900" y="127000"/>
            <a:ext cx="605938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dirty="0" smtClean="0">
                <a:solidFill>
                  <a:srgbClr val="0000CC"/>
                </a:solidFill>
              </a:rPr>
              <a:t>Критерії вибору методу розробки ІС</a:t>
            </a:r>
            <a:endParaRPr lang="ru-RU" sz="3200" b="1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4200" y="1015643"/>
            <a:ext cx="26797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Size of the team (and the company)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Geographical colocation or spread out across offices and countries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Average experience of the developers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Average tenure of the developers working together in a team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Stability and visibility of requirements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 of customer involvement/engagement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Need to predicting/estimating cost, effort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Importance of milestones and gate reviews to the customer and contract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Time to market needed for a minimum viable product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Effectiveness of </a:t>
            </a:r>
            <a:r>
              <a:rPr lang="en-US" sz="1400" b="0" i="0" dirty="0" err="1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endParaRPr lang="en-US" sz="1400" b="0" i="0" dirty="0" smtClean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400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Level of developer interest in the new method</a:t>
            </a:r>
            <a:endParaRPr lang="en-US" sz="1400" b="0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60800" y="1002586"/>
            <a:ext cx="5283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Розмір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команди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(і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компанії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Географічне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розміщення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розповсюдження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по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офісах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країнах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Середній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досвід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розробників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Середня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кваліфікація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розробників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працюють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разом у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команді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Стабільність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видимість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вимог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фінансування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 зобов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язання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клієнтів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Необхідність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передбачити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оцінити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вартість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зусилля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Важливість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контрольних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точок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клієнта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та контракту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Час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виходу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ринок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необхідний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мінімальної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життєздатності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продукту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Ефективність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повідомлень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інтересу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розробника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до нового методу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84178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31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99052" y="1391841"/>
            <a:ext cx="82677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0" i="0" u="none" strike="noStrike" baseline="0" dirty="0" smtClean="0">
                <a:latin typeface="TimesNewRomanPSMT"/>
              </a:rPr>
              <a:t>8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TimesNewRomanPSMT"/>
              </a:rPr>
              <a:t>. Managing plan-based, hybrid, and agile development approaches</a:t>
            </a:r>
          </a:p>
          <a:p>
            <a:pPr lvl="1">
              <a:spcBef>
                <a:spcPts val="600"/>
              </a:spcBef>
            </a:pPr>
            <a:r>
              <a:rPr lang="en-US" b="0" i="0" u="none" strike="noStrike" baseline="0" dirty="0" smtClean="0">
                <a:latin typeface="TimesNewRomanPSMT"/>
              </a:rPr>
              <a:t>a. Understand the key principles of managing plan-based, hybrid, and agile</a:t>
            </a:r>
            <a:r>
              <a:rPr lang="uk-UA" b="0" i="0" u="none" strike="noStrike" baseline="0" dirty="0" smtClean="0">
                <a:latin typeface="TimesNewRomanPSMT"/>
              </a:rPr>
              <a:t> </a:t>
            </a:r>
            <a:r>
              <a:rPr lang="en-US" b="0" i="0" u="none" strike="noStrike" baseline="0" dirty="0" smtClean="0">
                <a:latin typeface="TimesNewRomanPSMT"/>
              </a:rPr>
              <a:t>development approaches.</a:t>
            </a:r>
          </a:p>
          <a:p>
            <a:pPr lvl="1">
              <a:spcBef>
                <a:spcPts val="600"/>
              </a:spcBef>
            </a:pPr>
            <a:r>
              <a:rPr lang="en-US" b="0" i="0" u="none" strike="noStrike" baseline="0" dirty="0" smtClean="0">
                <a:latin typeface="TimesNewRomanPSMT"/>
              </a:rPr>
              <a:t>b. Manage a simple project following one of the key development approaches.</a:t>
            </a:r>
          </a:p>
          <a:p>
            <a:pPr lvl="1">
              <a:spcBef>
                <a:spcPts val="600"/>
              </a:spcBef>
            </a:pPr>
            <a:r>
              <a:rPr lang="en-US" b="0" i="0" u="none" strike="noStrike" baseline="0" dirty="0" smtClean="0">
                <a:latin typeface="TimesNewRomanPSMT"/>
              </a:rPr>
              <a:t>c. Understand the key DevOps concepts for integration between development</a:t>
            </a:r>
            <a:r>
              <a:rPr lang="uk-UA" b="0" i="0" u="none" strike="noStrike" baseline="0" dirty="0" smtClean="0">
                <a:latin typeface="TimesNewRomanPSMT"/>
              </a:rPr>
              <a:t> </a:t>
            </a:r>
            <a:r>
              <a:rPr lang="en-US" b="0" i="0" u="none" strike="noStrike" baseline="0" dirty="0" smtClean="0">
                <a:latin typeface="TimesNewRomanPSMT"/>
              </a:rPr>
              <a:t>and operations and determine when they are relevant for application in a</a:t>
            </a:r>
            <a:r>
              <a:rPr lang="uk-UA" b="0" i="0" u="none" strike="noStrike" baseline="0" dirty="0" smtClean="0">
                <a:latin typeface="TimesNewRomanPSMT"/>
              </a:rPr>
              <a:t> </a:t>
            </a:r>
            <a:r>
              <a:rPr lang="en-US" b="0" i="0" u="none" strike="noStrike" baseline="0" dirty="0" smtClean="0">
                <a:latin typeface="TimesNewRomanPSMT"/>
              </a:rPr>
              <a:t>specific domain.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805" y="34337"/>
            <a:ext cx="67812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Competency categories and competency examples — Master’s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5505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32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7152" y="0"/>
            <a:ext cx="63485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CC"/>
                </a:solidFill>
              </a:rPr>
              <a:t>Typical project management process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677885" y="1720840"/>
            <a:ext cx="357051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Initiation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Planning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Execution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Performance/Monitoring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Project close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55371" y="1128330"/>
            <a:ext cx="55299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 smtClean="0">
                <a:solidFill>
                  <a:srgbClr val="4D4D4D"/>
                </a:solidFill>
                <a:latin typeface="Arial" pitchFamily="34" charset="0"/>
                <a:cs typeface="Arial" pitchFamily="34" charset="0"/>
              </a:rPr>
              <a:t>Project Management Phases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538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33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7365" y="0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</a:rPr>
              <a:t>Agile Frameworks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339" y="1133301"/>
            <a:ext cx="8490857" cy="5334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008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34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7365" y="0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</a:rPr>
              <a:t>Agile Frameworks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86" y="936171"/>
            <a:ext cx="8447313" cy="82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1401141"/>
            <a:ext cx="7968343" cy="46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7008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35</a:t>
            </a:fld>
            <a:endParaRPr lang="ru-RU">
              <a:solidFill>
                <a:srgbClr val="FFFFFF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372" y="936171"/>
            <a:ext cx="8512628" cy="826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3077365" y="0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CC"/>
                </a:solidFill>
              </a:rPr>
              <a:t>Agile Frameworks</a:t>
            </a:r>
            <a:endParaRPr lang="en-US" sz="3200" b="1" dirty="0">
              <a:solidFill>
                <a:srgbClr val="0000CC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772" y="1712459"/>
            <a:ext cx="8360228" cy="455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946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9300" y="0"/>
            <a:ext cx="8216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TimesNewRomanPSMT"/>
              </a:rPr>
              <a:t>DevOps concepts for integration between development</a:t>
            </a:r>
            <a:r>
              <a:rPr lang="uk-UA" sz="2800" b="1" dirty="0">
                <a:latin typeface="TimesNewRomanPSMT"/>
              </a:rPr>
              <a:t> </a:t>
            </a:r>
            <a:r>
              <a:rPr lang="en-US" sz="2800" b="1" dirty="0">
                <a:latin typeface="TimesNewRomanPSMT"/>
              </a:rPr>
              <a:t>and operations 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8850" y="1175941"/>
            <a:ext cx="77978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222222"/>
                </a:solidFill>
                <a:latin typeface="Arial" panose="020B0604020202020204" pitchFamily="34" charset="0"/>
              </a:rPr>
              <a:t>DevOps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 (</a:t>
            </a:r>
            <a:r>
              <a:rPr lang="ru-RU" sz="2000" dirty="0" err="1">
                <a:solidFill>
                  <a:srgbClr val="0B0080"/>
                </a:solidFill>
                <a:latin typeface="Arial" panose="020B0604020202020204" pitchFamily="34" charset="0"/>
                <a:hlinkClick r:id="rId2" tooltip="Акронім"/>
              </a:rPr>
              <a:t>акронім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від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sz="2000" dirty="0">
                <a:solidFill>
                  <a:srgbClr val="0B0080"/>
                </a:solidFill>
                <a:latin typeface="Arial" panose="020B0604020202020204" pitchFamily="34" charset="0"/>
                <a:hlinkClick r:id="rId3" tooltip="Англійська мова"/>
              </a:rPr>
              <a:t>англ.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en-US" sz="2000" i="1" dirty="0">
                <a:solidFill>
                  <a:srgbClr val="222222"/>
                </a:solidFill>
                <a:latin typeface="Arial" panose="020B0604020202020204" pitchFamily="34" charset="0"/>
              </a:rPr>
              <a:t>development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і 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operations) —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набір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практик,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спрямованих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на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активну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взаємодію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фахівців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з </a:t>
            </a:r>
            <a:r>
              <a:rPr lang="ru-RU" sz="2000" dirty="0" err="1">
                <a:solidFill>
                  <a:srgbClr val="0B0080"/>
                </a:solidFill>
                <a:latin typeface="Arial" panose="020B0604020202020204" pitchFamily="34" charset="0"/>
                <a:hlinkClick r:id="rId4" tooltip="Розробка програмного забезпечення"/>
              </a:rPr>
              <a:t>розробки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зі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спеціалістами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з </a:t>
            </a:r>
            <a:r>
              <a:rPr lang="ru-RU" sz="2000" dirty="0" err="1">
                <a:solidFill>
                  <a:srgbClr val="0B0080"/>
                </a:solidFill>
                <a:latin typeface="Arial" panose="020B0604020202020204" pitchFamily="34" charset="0"/>
                <a:hlinkClick r:id="rId5" tooltip="Служба технічної підтримки"/>
              </a:rPr>
              <a:t>інформаційно-технологічному</a:t>
            </a:r>
            <a:r>
              <a:rPr lang="ru-RU" sz="2000" dirty="0">
                <a:solidFill>
                  <a:srgbClr val="0B0080"/>
                </a:solidFill>
                <a:latin typeface="Arial" panose="020B0604020202020204" pitchFamily="34" charset="0"/>
                <a:hlinkClick r:id="rId5" tooltip="Служба технічної підтримки"/>
              </a:rPr>
              <a:t> </a:t>
            </a:r>
            <a:r>
              <a:rPr lang="ru-RU" sz="2000" dirty="0" err="1">
                <a:solidFill>
                  <a:srgbClr val="0B0080"/>
                </a:solidFill>
                <a:latin typeface="Arial" panose="020B0604020202020204" pitchFamily="34" charset="0"/>
                <a:hlinkClick r:id="rId5" tooltip="Служба технічної підтримки"/>
              </a:rPr>
              <a:t>обслуговуванню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 і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взаємну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інтеграцію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їхніх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робочих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процесів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один в одного. </a:t>
            </a:r>
            <a:endParaRPr lang="en-US" sz="20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endParaRPr lang="ru-RU" sz="2000" dirty="0" smtClean="0">
              <a:solidFill>
                <a:srgbClr val="222222"/>
              </a:solidFill>
              <a:latin typeface="Arial" panose="020B0604020202020204" pitchFamily="34" charset="0"/>
            </a:endParaRPr>
          </a:p>
          <a:p>
            <a:r>
              <a:rPr lang="ru-RU" sz="20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Базується</a:t>
            </a:r>
            <a:r>
              <a:rPr lang="ru-RU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на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ідеї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про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тісну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взаємозалежність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розробки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та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експлуатації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програмного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забезпечення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і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націлений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uk-UA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на </a:t>
            </a:r>
            <a:r>
              <a:rPr lang="ru-RU" sz="2000" dirty="0" err="1" smtClean="0">
                <a:solidFill>
                  <a:srgbClr val="222222"/>
                </a:solidFill>
                <a:latin typeface="Arial" panose="020B0604020202020204" pitchFamily="34" charset="0"/>
              </a:rPr>
              <a:t>допомогу</a:t>
            </a:r>
            <a:r>
              <a:rPr lang="ru-RU" sz="2000" dirty="0" smtClean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організаціям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швидше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створювати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і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оновлювати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програмні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продукти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 і </a:t>
            </a:r>
            <a:r>
              <a:rPr lang="ru-RU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послуги</a:t>
            </a:r>
            <a:r>
              <a:rPr lang="ru-RU" sz="2000" dirty="0">
                <a:solidFill>
                  <a:srgbClr val="222222"/>
                </a:solidFill>
                <a:latin typeface="Arial" panose="020B0604020202020204" pitchFamily="34" charset="0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5072475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37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9000" y="1197045"/>
            <a:ext cx="72771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Як </a:t>
            </a:r>
            <a:r>
              <a:rPr lang="ru-RU" dirty="0" err="1" smtClean="0"/>
              <a:t>забезпечити</a:t>
            </a:r>
            <a:r>
              <a:rPr lang="ru-RU" dirty="0" smtClean="0"/>
              <a:t> </a:t>
            </a:r>
            <a:r>
              <a:rPr lang="ru-RU" dirty="0" err="1"/>
              <a:t>віртуальні</a:t>
            </a:r>
            <a:r>
              <a:rPr lang="ru-RU" dirty="0"/>
              <a:t> </a:t>
            </a:r>
            <a:r>
              <a:rPr lang="ru-RU" dirty="0" err="1"/>
              <a:t>машини</a:t>
            </a:r>
            <a:r>
              <a:rPr lang="ru-RU" dirty="0"/>
              <a:t>?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err="1"/>
              <a:t>налаштувати</a:t>
            </a:r>
            <a:r>
              <a:rPr lang="ru-RU" dirty="0"/>
              <a:t> </a:t>
            </a:r>
            <a:r>
              <a:rPr lang="ru-RU" dirty="0" err="1"/>
              <a:t>мережні</a:t>
            </a:r>
            <a:r>
              <a:rPr lang="ru-RU" dirty="0"/>
              <a:t> </a:t>
            </a:r>
            <a:r>
              <a:rPr lang="ru-RU" dirty="0" err="1"/>
              <a:t>пристрої</a:t>
            </a:r>
            <a:r>
              <a:rPr lang="ru-RU" dirty="0"/>
              <a:t> та </a:t>
            </a:r>
            <a:r>
              <a:rPr lang="ru-RU" dirty="0" err="1"/>
              <a:t>сервери</a:t>
            </a:r>
            <a:r>
              <a:rPr lang="ru-RU" dirty="0"/>
              <a:t>?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err="1" smtClean="0"/>
              <a:t>розгортати</a:t>
            </a:r>
            <a:r>
              <a:rPr lang="ru-RU" dirty="0" smtClean="0"/>
              <a:t> </a:t>
            </a:r>
            <a:r>
              <a:rPr lang="ru-RU" dirty="0" err="1"/>
              <a:t>програми</a:t>
            </a:r>
            <a:r>
              <a:rPr lang="ru-RU" dirty="0"/>
              <a:t>?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err="1" smtClean="0"/>
              <a:t>агрегувати</a:t>
            </a:r>
            <a:r>
              <a:rPr lang="ru-RU" dirty="0" smtClean="0"/>
              <a:t> </a:t>
            </a:r>
            <a:r>
              <a:rPr lang="en-US" dirty="0" smtClean="0"/>
              <a:t>logs</a:t>
            </a:r>
            <a:r>
              <a:rPr lang="ru-RU" dirty="0" smtClean="0"/>
              <a:t>?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smtClean="0"/>
              <a:t>контролю</a:t>
            </a:r>
            <a:r>
              <a:rPr lang="uk-UA" dirty="0" smtClean="0"/>
              <a:t>вати</a:t>
            </a:r>
            <a:r>
              <a:rPr lang="ru-RU" dirty="0" smtClean="0"/>
              <a:t> </a:t>
            </a:r>
            <a:r>
              <a:rPr lang="ru-RU" dirty="0" err="1" smtClean="0"/>
              <a:t>сервіси</a:t>
            </a:r>
            <a:r>
              <a:rPr lang="ru-RU" dirty="0" smtClean="0"/>
              <a:t>?</a:t>
            </a:r>
            <a:endParaRPr lang="ru-RU" dirty="0"/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err="1" smtClean="0"/>
              <a:t>контролювати</a:t>
            </a:r>
            <a:r>
              <a:rPr lang="ru-RU" dirty="0" smtClean="0"/>
              <a:t> </a:t>
            </a:r>
            <a:r>
              <a:rPr lang="ru-RU" dirty="0" err="1"/>
              <a:t>продуктивність</a:t>
            </a:r>
            <a:r>
              <a:rPr lang="ru-RU" dirty="0"/>
              <a:t> </a:t>
            </a:r>
            <a:r>
              <a:rPr lang="ru-RU" dirty="0" err="1"/>
              <a:t>мережі</a:t>
            </a:r>
            <a:r>
              <a:rPr lang="ru-RU" dirty="0"/>
              <a:t>?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err="1" smtClean="0"/>
              <a:t>стежити</a:t>
            </a:r>
            <a:r>
              <a:rPr lang="ru-RU" dirty="0" smtClean="0"/>
              <a:t> </a:t>
            </a:r>
            <a:r>
              <a:rPr lang="ru-RU" dirty="0"/>
              <a:t>за </a:t>
            </a:r>
            <a:r>
              <a:rPr lang="ru-RU" dirty="0" err="1"/>
              <a:t>продуктивністю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?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  <a:p>
            <a:pPr marL="342900" indent="-342900">
              <a:buFont typeface="+mj-lt"/>
              <a:buAutoNum type="arabicPeriod"/>
            </a:pPr>
            <a:r>
              <a:rPr lang="ru-RU" dirty="0"/>
              <a:t>Як </a:t>
            </a:r>
            <a:r>
              <a:rPr lang="ru-RU" dirty="0" err="1" smtClean="0"/>
              <a:t>попереджати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 smtClean="0"/>
              <a:t>реагувати</a:t>
            </a:r>
            <a:r>
              <a:rPr lang="ru-RU" dirty="0" smtClean="0"/>
              <a:t> на </a:t>
            </a:r>
            <a:r>
              <a:rPr lang="ru-RU" dirty="0" err="1"/>
              <a:t>проблеми</a:t>
            </a:r>
            <a:r>
              <a:rPr lang="ru-RU" dirty="0"/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25700" y="0"/>
            <a:ext cx="4724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Ключові проблеми </a:t>
            </a:r>
            <a:r>
              <a:rPr lang="en-US" sz="2800" b="1" dirty="0" smtClean="0"/>
              <a:t>DevOps</a:t>
            </a:r>
            <a:endParaRPr lang="ru-RU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919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38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0792" y="837144"/>
            <a:ext cx="84732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Конкретні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цілі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DevOps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охоплюють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весь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постачання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програмного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Вони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включають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ru-RU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Скорочення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часу для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виходу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ринок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Зниження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частоти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відмов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нових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релізів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Скорочення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часу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виконання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виправлень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+mj-lt"/>
              <a:buAutoNum type="arabicPeriod"/>
            </a:pP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Зменшення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кількості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часу на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відновлення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(у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випадку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збою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нової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версії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іншого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відключення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поточної</a:t>
            </a:r>
            <a:r>
              <a:rPr lang="ru-RU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>
              <a:buFont typeface="+mj-lt"/>
              <a:buAutoNum type="arabicPeriod"/>
            </a:pPr>
            <a:endParaRPr lang="uk-UA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Переваги 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Методики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DevOps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роблять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програмованими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динамічними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dirty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DevOps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дає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переваги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випуском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програмного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організації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шляхом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стандартизації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середовища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Події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легко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відслідковувати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також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дозволяти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документовані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докладні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звіти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solidFill>
                <a:srgbClr val="22222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dirty="0" smtClean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DevOps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надає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розробникам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контролю над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середовищем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надаючи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інфраструктурі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орієнтоване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розуміння</a:t>
            </a:r>
            <a:r>
              <a:rPr lang="ru-RU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0" i="0" dirty="0">
              <a:solidFill>
                <a:srgbClr val="22222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59084" y="-6866"/>
            <a:ext cx="60752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Цілі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переваги</a:t>
            </a:r>
            <a:r>
              <a:rPr lang="ru-RU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DevOps</a:t>
            </a:r>
            <a:endParaRPr lang="ru-RU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0108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39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66800" y="1410038"/>
            <a:ext cx="7861300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Складність</a:t>
            </a:r>
            <a:r>
              <a:rPr lang="ru-RU" sz="2000" dirty="0" smtClean="0"/>
              <a:t> </a:t>
            </a:r>
            <a:r>
              <a:rPr lang="ru-RU" sz="2000" dirty="0" err="1"/>
              <a:t>операцій</a:t>
            </a:r>
            <a:r>
              <a:rPr lang="ru-RU" sz="2000" dirty="0"/>
              <a:t> </a:t>
            </a:r>
            <a:r>
              <a:rPr lang="ru-RU" sz="2000" dirty="0" err="1"/>
              <a:t>поділяється</a:t>
            </a:r>
            <a:r>
              <a:rPr lang="ru-RU" sz="2000" dirty="0"/>
              <a:t> на </a:t>
            </a:r>
            <a:r>
              <a:rPr lang="ru-RU" sz="2000" dirty="0" err="1"/>
              <a:t>кілька</a:t>
            </a:r>
            <a:r>
              <a:rPr lang="ru-RU" sz="2000" dirty="0"/>
              <a:t> </a:t>
            </a:r>
            <a:r>
              <a:rPr lang="ru-RU" sz="2000" dirty="0" err="1"/>
              <a:t>основних</a:t>
            </a:r>
            <a:r>
              <a:rPr lang="ru-RU" sz="2000" dirty="0"/>
              <a:t> </a:t>
            </a:r>
            <a:r>
              <a:rPr lang="ru-RU" sz="2000" dirty="0" err="1"/>
              <a:t>категорій</a:t>
            </a:r>
            <a:r>
              <a:rPr lang="ru-RU" sz="2000" dirty="0" smtClean="0"/>
              <a:t>:</a:t>
            </a:r>
          </a:p>
          <a:p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2000" dirty="0" err="1" smtClean="0"/>
              <a:t>автоматизація</a:t>
            </a:r>
            <a:r>
              <a:rPr lang="ru-RU" sz="2000" dirty="0" smtClean="0"/>
              <a:t> </a:t>
            </a:r>
            <a:r>
              <a:rPr lang="ru-RU" sz="2000" dirty="0" err="1"/>
              <a:t>інфраструктури</a:t>
            </a:r>
            <a:r>
              <a:rPr lang="ru-RU" sz="2000" dirty="0"/>
              <a:t>, 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2000" dirty="0" err="1" smtClean="0"/>
              <a:t>управління</a:t>
            </a:r>
            <a:r>
              <a:rPr lang="ru-RU" sz="2000" dirty="0" smtClean="0"/>
              <a:t> </a:t>
            </a:r>
            <a:r>
              <a:rPr lang="ru-RU" sz="2000" dirty="0" err="1"/>
              <a:t>конфігурацією</a:t>
            </a:r>
            <a:r>
              <a:rPr lang="ru-RU" sz="2000" dirty="0"/>
              <a:t>, 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2000" dirty="0" err="1" smtClean="0"/>
              <a:t>автоматизація</a:t>
            </a:r>
            <a:r>
              <a:rPr lang="ru-RU" sz="2000" dirty="0" smtClean="0"/>
              <a:t> </a:t>
            </a:r>
            <a:r>
              <a:rPr lang="ru-RU" sz="2000" dirty="0" err="1"/>
              <a:t>розгортання</a:t>
            </a:r>
            <a:r>
              <a:rPr lang="ru-RU" sz="2000" dirty="0"/>
              <a:t>, 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2000" dirty="0" err="1" smtClean="0"/>
              <a:t>управління</a:t>
            </a:r>
            <a:r>
              <a:rPr lang="ru-RU" sz="2000" dirty="0" smtClean="0"/>
              <a:t> </a:t>
            </a:r>
            <a:r>
              <a:rPr lang="ru-RU" sz="2000" dirty="0"/>
              <a:t>журналами, </a:t>
            </a:r>
            <a:r>
              <a:rPr lang="ru-RU" sz="2000" dirty="0" smtClean="0"/>
              <a:t>у</a:t>
            </a: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2000" dirty="0" err="1" smtClean="0"/>
              <a:t>правління</a:t>
            </a:r>
            <a:r>
              <a:rPr lang="ru-RU" sz="2000" dirty="0" smtClean="0"/>
              <a:t> </a:t>
            </a:r>
            <a:r>
              <a:rPr lang="ru-RU" sz="2000" dirty="0" err="1"/>
              <a:t>продуктивністю</a:t>
            </a:r>
            <a:r>
              <a:rPr lang="ru-RU" sz="2000" dirty="0"/>
              <a:t> </a:t>
            </a:r>
            <a:endParaRPr lang="ru-RU" sz="2000" dirty="0" smtClean="0"/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ru-RU" sz="2000" dirty="0" err="1" smtClean="0"/>
              <a:t>моніторинг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982989" y="88900"/>
            <a:ext cx="51780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Категорії складності операцій</a:t>
            </a:r>
            <a:endParaRPr lang="ru-RU" sz="28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5570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4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1805" y="972217"/>
            <a:ext cx="8356600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Функціоналістська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парадигма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фокусується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контексті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соціальному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порядку,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консенсусі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потребах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раціональних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виборах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ІС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розробляються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шляхом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застосування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формальних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концепцій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через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методичне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планове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втручання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засноване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раціональних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принципах.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0" y="2585879"/>
            <a:ext cx="7747000" cy="120032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Соціально-релятивістська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парадигма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спрямована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індивідуальну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суб'єктивність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особисту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характеристику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актора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ІС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враховує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суб'єктивний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культурний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контекст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розробника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2905" y="3965562"/>
            <a:ext cx="8356600" cy="1477328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Радикальна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структуралістська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парадигма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захищає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необхідність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подолати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існуючі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обмеження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виникають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організаційних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структурах.</a:t>
            </a:r>
          </a:p>
          <a:p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Розробка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Розвиток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 ІС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будується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урахуванням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необхідності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обмежень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покращення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поза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обмеженнями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7600" y="5549546"/>
            <a:ext cx="8026400" cy="923330"/>
          </a:xfrm>
          <a:prstGeom prst="rect">
            <a:avLst/>
          </a:prstGeom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r>
              <a:rPr lang="ru-RU" dirty="0" err="1" smtClean="0"/>
              <a:t>Неогуманістська</a:t>
            </a:r>
            <a:r>
              <a:rPr lang="ru-RU" dirty="0" smtClean="0"/>
              <a:t> парадигма </a:t>
            </a:r>
            <a:r>
              <a:rPr lang="ru-RU" dirty="0" err="1" smtClean="0"/>
              <a:t>підкреслює</a:t>
            </a:r>
            <a:r>
              <a:rPr lang="ru-RU" dirty="0" smtClean="0"/>
              <a:t> роль </a:t>
            </a:r>
            <a:r>
              <a:rPr lang="ru-RU" dirty="0" err="1" smtClean="0"/>
              <a:t>різних</a:t>
            </a:r>
            <a:r>
              <a:rPr lang="ru-RU" dirty="0" smtClean="0"/>
              <a:t> </a:t>
            </a:r>
            <a:r>
              <a:rPr lang="ru-RU" dirty="0" err="1" smtClean="0"/>
              <a:t>соціальних</a:t>
            </a:r>
            <a:r>
              <a:rPr lang="ru-RU" dirty="0" smtClean="0"/>
              <a:t> та </a:t>
            </a:r>
            <a:r>
              <a:rPr lang="ru-RU" dirty="0" err="1" smtClean="0"/>
              <a:t>організаційних</a:t>
            </a:r>
            <a:r>
              <a:rPr lang="ru-RU" dirty="0" smtClean="0"/>
              <a:t> сил в </a:t>
            </a:r>
            <a:r>
              <a:rPr lang="ru-RU" dirty="0" err="1" smtClean="0"/>
              <a:t>здійсненні</a:t>
            </a:r>
            <a:r>
              <a:rPr lang="ru-RU" dirty="0" smtClean="0"/>
              <a:t> </a:t>
            </a:r>
            <a:r>
              <a:rPr lang="ru-RU" dirty="0" err="1" smtClean="0"/>
              <a:t>змін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Розвиток</a:t>
            </a:r>
            <a:r>
              <a:rPr lang="ru-RU" dirty="0" smtClean="0"/>
              <a:t> ІС </a:t>
            </a:r>
            <a:r>
              <a:rPr lang="ru-RU" dirty="0" err="1" smtClean="0"/>
              <a:t>формуєть</a:t>
            </a:r>
            <a:r>
              <a:rPr lang="ru-RU" dirty="0" smtClean="0"/>
              <a:t> </a:t>
            </a:r>
            <a:r>
              <a:rPr lang="ru-RU" dirty="0" err="1" smtClean="0"/>
              <a:t>раціональністю</a:t>
            </a:r>
            <a:r>
              <a:rPr lang="ru-RU" dirty="0" smtClean="0"/>
              <a:t> </a:t>
            </a:r>
            <a:r>
              <a:rPr lang="ru-RU" dirty="0" err="1" smtClean="0"/>
              <a:t>дій</a:t>
            </a:r>
            <a:r>
              <a:rPr lang="ru-RU" dirty="0" smtClean="0"/>
              <a:t>  </a:t>
            </a:r>
            <a:r>
              <a:rPr lang="ru-RU" dirty="0" err="1" smtClean="0"/>
              <a:t>людини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524000" y="18110"/>
            <a:ext cx="5754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Чотири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парадигми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ІС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lang="ru-RU" sz="28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CC"/>
                </a:solidFill>
              </a:rPr>
              <a:t>Klein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000CC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" name="Рисунок 9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5336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40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4850" y="912750"/>
            <a:ext cx="80645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DevOps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грунтується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ідеї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всі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елементи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технологічної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інфраструктури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контролювати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коду.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підйомом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хмари все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зробити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режимі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реального часу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допомогою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веб-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Автоматизація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інфраструктури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вирішує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проблему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необхідності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фізично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бути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присутнім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центрі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обробки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даних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обладнання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внесення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змін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мережу.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Переваги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хмарних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сервісів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полягають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тому,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витрати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лінійно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залежать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попиту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і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забезпечити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їх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автоматично, коли не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потрібно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платити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апаратне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69721" y="0"/>
            <a:ext cx="6094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Автоматизація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інфраструктури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33750" y="4158978"/>
            <a:ext cx="48958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rgbClr val="0000CC"/>
                </a:solidFill>
              </a:rPr>
              <a:t>Amazon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Web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Services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Windows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Azure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RackSpace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Cloud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0000CC"/>
                </a:solidFill>
              </a:rPr>
              <a:t>HP </a:t>
            </a:r>
            <a:r>
              <a:rPr lang="ru-RU" dirty="0" err="1">
                <a:solidFill>
                  <a:srgbClr val="0000CC"/>
                </a:solidFill>
              </a:rPr>
              <a:t>Cloud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OpenShift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by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Red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Hat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Ubuntu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Cloud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Heroku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EngineYard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4830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41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7101" y="1136471"/>
            <a:ext cx="79883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конфігурацією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вирішує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проблему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необхідності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вручну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встановлювати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налаштовувати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пакети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коли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обладнання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є на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місці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Переваги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використання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рішень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автоматизації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конфігурації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полягають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у тому,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сервери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розгортаються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точно так само, як і кожного разу.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Якщо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потрібно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внести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на десять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тисяч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серверів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потрібно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лише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внести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зміни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одне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місце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98501" y="170934"/>
            <a:ext cx="84455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конфігурацією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16744" y="3764001"/>
            <a:ext cx="1568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DevOps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err="1">
                <a:solidFill>
                  <a:srgbClr val="FF0000"/>
                </a:solidFill>
              </a:rPr>
              <a:t>tools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30500" y="4133333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rgbClr val="0000CC"/>
                </a:solidFill>
              </a:rPr>
              <a:t>Chef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Puppet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Ansible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Salt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Stack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rgbClr val="0000CC"/>
                </a:solidFill>
              </a:rPr>
              <a:t>Pallet</a:t>
            </a:r>
            <a:endParaRPr lang="ru-RU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0000CC"/>
                </a:solidFill>
              </a:rPr>
              <a:t>Bcfg2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00CC"/>
                </a:solidFill>
              </a:rPr>
              <a:t>Amazon’s </a:t>
            </a:r>
            <a:r>
              <a:rPr lang="en-US" dirty="0" err="1">
                <a:solidFill>
                  <a:srgbClr val="0000CC"/>
                </a:solidFill>
              </a:rPr>
              <a:t>OpsWorks</a:t>
            </a:r>
            <a:endParaRPr lang="en-US" dirty="0">
              <a:solidFill>
                <a:srgbClr val="0000C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 err="1" smtClean="0">
                <a:solidFill>
                  <a:srgbClr val="0000CC"/>
                </a:solidFill>
              </a:rPr>
              <a:t>Rightscale</a:t>
            </a: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Рисунок 8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051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5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3900" y="1679139"/>
            <a:ext cx="8229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основі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чотирьох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парадигм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ІС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формуються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три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основні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аспекти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моделювання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ІС,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використовуються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визначення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різного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підгрунтя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парадигм: </a:t>
            </a:r>
          </a:p>
          <a:p>
            <a:pPr marL="342900" indent="-342900">
              <a:buAutoNum type="arabicPeriod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Організаційний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контекст і база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користувачів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smtClean="0"/>
              <a:t>host </a:t>
            </a:r>
            <a:r>
              <a:rPr lang="en-US" dirty="0"/>
              <a:t>organization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</a:p>
          <a:p>
            <a:pPr marL="342900" indent="-342900">
              <a:buAutoNum type="arabicPeriod"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Інтерес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користувачів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/>
              <a:t>universe of discourse</a:t>
            </a:r>
            <a:r>
              <a:rPr lang="en-US" dirty="0" smtClean="0"/>
              <a:t>),</a:t>
            </a:r>
            <a:endParaRPr lang="uk-UA" dirty="0" smtClean="0"/>
          </a:p>
          <a:p>
            <a:r>
              <a:rPr lang="uk-UA" dirty="0" smtClean="0"/>
              <a:t>3.   К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омп'ютерні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технології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4624" y="74409"/>
            <a:ext cx="577961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 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основних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аспектів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моделювання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ІС</a:t>
            </a:r>
            <a:endParaRPr lang="ru-RU" sz="2800" b="1" dirty="0">
              <a:solidFill>
                <a:srgbClr val="0000C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2735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6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87424" y="18110"/>
            <a:ext cx="56768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en-US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ять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парадигм 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ІС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en-US" sz="2800" b="1" dirty="0" err="1" smtClean="0">
                <a:solidFill>
                  <a:srgbClr val="0000CC"/>
                </a:solidFill>
              </a:rPr>
              <a:t>Iivar</a:t>
            </a:r>
            <a:r>
              <a:rPr lang="en-US" sz="2800" dirty="0" err="1" smtClean="0"/>
              <a:t>i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000CC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000" y="972217"/>
            <a:ext cx="83947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Інтерактивний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</a:rPr>
              <a:t>interactionist approach</a:t>
            </a:r>
            <a:r>
              <a:rPr lang="uk-UA" dirty="0" smtClean="0"/>
              <a:t>)</a:t>
            </a:r>
            <a:r>
              <a:rPr lang="en-US" dirty="0" smtClean="0"/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зосереджений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соціальному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використанні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ІС і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визначає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ІС як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інститути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мають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складні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перекриваючі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взаємодії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переговори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акторами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заснований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мовленні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</a:rPr>
              <a:t>speech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act-based 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</a:rPr>
              <a:t>approach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)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зосереджений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комунікації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комунікативної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сприймає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ІС як систему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зв'язку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яка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опосередковує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мовленнєві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формалізацію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професійної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мови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uk-UA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 approach</a:t>
            </a:r>
            <a:r>
              <a:rPr lang="uk-UA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Методологічний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програмних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систем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зосереджений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методології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подає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ІС </a:t>
            </a:r>
            <a:r>
              <a:rPr lang="ru-RU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 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підтримки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людської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діяльності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</a:rPr>
              <a:t>trade 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unionist </a:t>
            </a:r>
            <a:r>
              <a:rPr lang="en-US" b="1" dirty="0" smtClean="0">
                <a:solidFill>
                  <a:schemeClr val="tx1">
                    <a:lumMod val="50000"/>
                  </a:schemeClr>
                </a:solidFill>
              </a:rPr>
              <a:t>approach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)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фокусується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</a:t>
            </a:r>
            <a:r>
              <a:rPr lang="ru-RU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тникові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сприймає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комп'ютери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як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інструменти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IS – як систему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підтримки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робочих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відносин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побудованих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участю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колективу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Підхід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професійної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практичної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роботи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professional work practice approach </a:t>
            </a:r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)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спрямований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поєднання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принципів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продуктивності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вимагає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ІС балансу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методологічними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практичними</a:t>
            </a:r>
            <a:r>
              <a:rPr lang="ru-RU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підходами</a:t>
            </a:r>
            <a:endParaRPr lang="ru-RU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Рисунок 5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760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DF97604-87C1-49BE-ADC4-CEF11830712E}" type="slidenum">
              <a:rPr lang="ru-RU" smtClean="0">
                <a:solidFill>
                  <a:srgbClr val="FFFFFF"/>
                </a:solidFill>
              </a:rPr>
              <a:pPr/>
              <a:t>7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5109" y="0"/>
            <a:ext cx="5625712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i="0" u="none" strike="noStrike" baseline="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Development Life Cycles</a:t>
            </a:r>
            <a:r>
              <a:rPr lang="uk-UA" sz="3200" b="1" i="0" u="none" strike="noStrike" baseline="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i="0" u="none" strike="noStrike" baseline="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IDLC</a:t>
            </a:r>
            <a:r>
              <a:rPr lang="uk-UA" sz="3200" b="1" i="0" u="none" strike="noStrike" baseline="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74700" y="1015137"/>
            <a:ext cx="80137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Життєвий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цикл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розробки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системи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(SDLC) є структурою,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орієнтованою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опис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послідовності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дій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етапів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проход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через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певний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продукт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між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концепцією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її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реалізацією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впровадженням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Існує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безліч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різних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моделей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SDLC,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є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більш-менш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відповідні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конкретним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типам проекту.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800100" y="2924175"/>
            <a:ext cx="78486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/>
              <a:t>Модель </a:t>
            </a:r>
            <a:r>
              <a:rPr lang="ru-RU" sz="2000" b="1" dirty="0" err="1"/>
              <a:t>життєвого</a:t>
            </a:r>
            <a:r>
              <a:rPr lang="ru-RU" sz="2000" b="1" dirty="0"/>
              <a:t> циклу </a:t>
            </a:r>
            <a:r>
              <a:rPr lang="ru-RU" sz="2000" dirty="0"/>
              <a:t>(</a:t>
            </a:r>
            <a:r>
              <a:rPr lang="en-US" sz="2000" dirty="0"/>
              <a:t>life cycle model) </a:t>
            </a:r>
            <a:r>
              <a:rPr lang="uk-UA" sz="2000" dirty="0"/>
              <a:t>- це</a:t>
            </a:r>
            <a:r>
              <a:rPr lang="en-US" sz="2000" dirty="0"/>
              <a:t> </a:t>
            </a:r>
            <a:r>
              <a:rPr lang="uk-UA" sz="2000" dirty="0"/>
              <a:t>с</a:t>
            </a:r>
            <a:r>
              <a:rPr lang="ru-RU" sz="2000" dirty="0" err="1"/>
              <a:t>труктура</a:t>
            </a:r>
            <a:r>
              <a:rPr lang="ru-RU" sz="2000" dirty="0"/>
              <a:t> </a:t>
            </a:r>
            <a:r>
              <a:rPr lang="ru-RU" sz="2000" dirty="0" err="1"/>
              <a:t>процесів</a:t>
            </a:r>
            <a:r>
              <a:rPr lang="ru-RU" sz="2000" dirty="0"/>
              <a:t> і </a:t>
            </a:r>
            <a:r>
              <a:rPr lang="ru-RU" sz="2000" dirty="0" err="1"/>
              <a:t>дій</a:t>
            </a:r>
            <a:r>
              <a:rPr lang="ru-RU" sz="2000" dirty="0"/>
              <a:t>, </a:t>
            </a:r>
            <a:r>
              <a:rPr lang="ru-RU" sz="2000" dirty="0" err="1"/>
              <a:t>пов'язаних</a:t>
            </a:r>
            <a:r>
              <a:rPr lang="ru-RU" sz="2000" dirty="0"/>
              <a:t> з </a:t>
            </a:r>
            <a:r>
              <a:rPr lang="ru-RU" sz="2000" dirty="0" err="1"/>
              <a:t>життєвим</a:t>
            </a:r>
            <a:r>
              <a:rPr lang="ru-RU" sz="2000" dirty="0"/>
              <a:t> циклом,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організовані</a:t>
            </a:r>
            <a:r>
              <a:rPr lang="ru-RU" sz="2000" dirty="0"/>
              <a:t> в </a:t>
            </a:r>
            <a:r>
              <a:rPr lang="ru-RU" sz="2000" dirty="0" err="1"/>
              <a:t>стадії</a:t>
            </a:r>
            <a:r>
              <a:rPr lang="ru-RU" sz="2000" dirty="0"/>
              <a:t>, </a:t>
            </a:r>
            <a:r>
              <a:rPr lang="ru-RU" sz="2000" dirty="0" err="1"/>
              <a:t>які</a:t>
            </a:r>
            <a:r>
              <a:rPr lang="ru-RU" sz="2000" dirty="0"/>
              <a:t> </a:t>
            </a:r>
            <a:r>
              <a:rPr lang="ru-RU" sz="2000" dirty="0" err="1"/>
              <a:t>також</a:t>
            </a:r>
            <a:r>
              <a:rPr lang="ru-RU" sz="2000" dirty="0"/>
              <a:t> </a:t>
            </a:r>
            <a:r>
              <a:rPr lang="ru-RU" sz="2000" dirty="0" err="1"/>
              <a:t>служать</a:t>
            </a:r>
            <a:r>
              <a:rPr lang="ru-RU" sz="2000" dirty="0"/>
              <a:t> як </a:t>
            </a:r>
            <a:r>
              <a:rPr lang="ru-RU" sz="2000" dirty="0" err="1"/>
              <a:t>загальне</a:t>
            </a:r>
            <a:r>
              <a:rPr lang="ru-RU" sz="2000" dirty="0"/>
              <a:t> </a:t>
            </a:r>
            <a:r>
              <a:rPr lang="ru-RU" sz="2000" dirty="0" err="1"/>
              <a:t>посилання</a:t>
            </a:r>
            <a:r>
              <a:rPr lang="ru-RU" sz="2000" dirty="0"/>
              <a:t> для </a:t>
            </a:r>
            <a:r>
              <a:rPr lang="ru-RU" sz="2000" dirty="0" err="1"/>
              <a:t>встановлення</a:t>
            </a:r>
            <a:r>
              <a:rPr lang="ru-RU" sz="2000" dirty="0"/>
              <a:t> </a:t>
            </a:r>
            <a:r>
              <a:rPr lang="ru-RU" sz="2000" dirty="0" err="1"/>
              <a:t>зв'язків</a:t>
            </a:r>
            <a:r>
              <a:rPr lang="ru-RU" sz="2000" dirty="0"/>
              <a:t> і </a:t>
            </a:r>
            <a:r>
              <a:rPr lang="ru-RU" sz="2000" dirty="0" err="1"/>
              <a:t>взаєморозуміння</a:t>
            </a:r>
            <a:r>
              <a:rPr lang="ru-RU" sz="2000" dirty="0"/>
              <a:t> </a:t>
            </a:r>
            <a:r>
              <a:rPr lang="ru-RU" sz="2000" dirty="0" err="1"/>
              <a:t>сторін</a:t>
            </a:r>
            <a:r>
              <a:rPr lang="ru-RU" sz="2000" dirty="0"/>
              <a:t> (</a:t>
            </a:r>
            <a:r>
              <a:rPr lang="en-US" sz="2000" dirty="0"/>
              <a:t>ISO/IEC 12207</a:t>
            </a:r>
            <a:r>
              <a:rPr lang="ru-RU" sz="2000" dirty="0"/>
              <a:t>)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Рисунок 7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7994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946820"/>
            <a:ext cx="85725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кутник 1"/>
          <p:cNvSpPr/>
          <p:nvPr/>
        </p:nvSpPr>
        <p:spPr>
          <a:xfrm>
            <a:off x="1043608" y="0"/>
            <a:ext cx="6235016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0000CC"/>
                </a:solidFill>
              </a:rPr>
              <a:t>«</a:t>
            </a:r>
            <a:r>
              <a:rPr lang="ru-RU" sz="3200" b="1" dirty="0" err="1">
                <a:solidFill>
                  <a:srgbClr val="0000CC"/>
                </a:solidFill>
              </a:rPr>
              <a:t>Waterfall</a:t>
            </a:r>
            <a:r>
              <a:rPr lang="ru-RU" sz="3200" b="1" dirty="0">
                <a:solidFill>
                  <a:srgbClr val="0000CC"/>
                </a:solidFill>
              </a:rPr>
              <a:t> </a:t>
            </a:r>
            <a:r>
              <a:rPr lang="ru-RU" sz="3200" b="1" dirty="0" err="1">
                <a:solidFill>
                  <a:srgbClr val="0000CC"/>
                </a:solidFill>
              </a:rPr>
              <a:t>Model</a:t>
            </a:r>
            <a:r>
              <a:rPr lang="ru-RU" sz="3200" b="1" dirty="0" smtClean="0">
                <a:solidFill>
                  <a:srgbClr val="0000CC"/>
                </a:solidFill>
              </a:rPr>
              <a:t>» - </a:t>
            </a:r>
            <a:r>
              <a:rPr lang="ru-RU" sz="3200" b="1" dirty="0" err="1" smtClean="0">
                <a:solidFill>
                  <a:srgbClr val="0000CC"/>
                </a:solidFill>
              </a:rPr>
              <a:t>каскадна</a:t>
            </a:r>
            <a:r>
              <a:rPr lang="ru-RU" sz="3200" b="1" dirty="0" smtClean="0">
                <a:solidFill>
                  <a:srgbClr val="0000CC"/>
                </a:solidFill>
              </a:rPr>
              <a:t> модель 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Рисунок 4" descr="Описание: eu_flag_co_funded_pos_[rgb]_righ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11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Прямоугольник 1"/>
          <p:cNvSpPr>
            <a:spLocks noChangeArrowheads="1"/>
          </p:cNvSpPr>
          <p:nvPr/>
        </p:nvSpPr>
        <p:spPr bwMode="auto">
          <a:xfrm>
            <a:off x="634999" y="908719"/>
            <a:ext cx="84248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dirty="0" err="1"/>
              <a:t>Ця</a:t>
            </a:r>
            <a:r>
              <a:rPr lang="ru-RU" sz="2000" dirty="0"/>
              <a:t> модель </a:t>
            </a:r>
            <a:r>
              <a:rPr lang="ru-RU" sz="2000" dirty="0" err="1"/>
              <a:t>припускає</a:t>
            </a:r>
            <a:r>
              <a:rPr lang="ru-RU" sz="2000" dirty="0"/>
              <a:t> строго </a:t>
            </a:r>
            <a:r>
              <a:rPr lang="ru-RU" sz="2000" dirty="0" err="1"/>
              <a:t>послідовне</a:t>
            </a:r>
            <a:r>
              <a:rPr lang="ru-RU" sz="2000" dirty="0"/>
              <a:t> (у </a:t>
            </a:r>
            <a:r>
              <a:rPr lang="ru-RU" sz="2000" dirty="0" err="1"/>
              <a:t>часі</a:t>
            </a:r>
            <a:r>
              <a:rPr lang="ru-RU" sz="2000" dirty="0"/>
              <a:t>) і </a:t>
            </a:r>
            <a:r>
              <a:rPr lang="ru-RU" sz="2000" dirty="0" err="1"/>
              <a:t>одноразове</a:t>
            </a:r>
            <a:r>
              <a:rPr lang="ru-RU" sz="2000" dirty="0"/>
              <a:t> </a:t>
            </a:r>
            <a:r>
              <a:rPr lang="ru-RU" sz="2000" dirty="0" err="1"/>
              <a:t>виконання</a:t>
            </a:r>
            <a:r>
              <a:rPr lang="ru-RU" sz="2000" dirty="0"/>
              <a:t> </a:t>
            </a:r>
            <a:r>
              <a:rPr lang="ru-RU" sz="2000" dirty="0" err="1"/>
              <a:t>усіх</a:t>
            </a:r>
            <a:r>
              <a:rPr lang="ru-RU" sz="2000" dirty="0"/>
              <a:t> фаз проекту з </a:t>
            </a:r>
            <a:r>
              <a:rPr lang="ru-RU" sz="2000" dirty="0" err="1"/>
              <a:t>жорстким</a:t>
            </a:r>
            <a:r>
              <a:rPr lang="ru-RU" sz="2000" dirty="0"/>
              <a:t> (</a:t>
            </a:r>
            <a:r>
              <a:rPr lang="ru-RU" sz="2000" dirty="0" err="1"/>
              <a:t>детальним</a:t>
            </a:r>
            <a:r>
              <a:rPr lang="ru-RU" sz="2000" dirty="0"/>
              <a:t>) </a:t>
            </a:r>
            <a:r>
              <a:rPr lang="ru-RU" sz="2000" dirty="0" err="1"/>
              <a:t>попереднім</a:t>
            </a:r>
            <a:r>
              <a:rPr lang="ru-RU" sz="2000" dirty="0"/>
              <a:t> </a:t>
            </a:r>
            <a:r>
              <a:rPr lang="ru-RU" sz="2000" dirty="0" err="1"/>
              <a:t>плануванням</a:t>
            </a:r>
            <a:r>
              <a:rPr lang="ru-RU" sz="2000" dirty="0"/>
              <a:t> в </a:t>
            </a:r>
            <a:r>
              <a:rPr lang="ru-RU" sz="2000" dirty="0" err="1"/>
              <a:t>контексті</a:t>
            </a:r>
            <a:r>
              <a:rPr lang="ru-RU" sz="2000" dirty="0"/>
              <a:t> </a:t>
            </a:r>
            <a:r>
              <a:rPr lang="ru-RU" sz="2000" dirty="0" err="1"/>
              <a:t>зумовлених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одного дня і </a:t>
            </a:r>
            <a:r>
              <a:rPr lang="ru-RU" sz="2000" dirty="0" err="1"/>
              <a:t>цілком</a:t>
            </a:r>
            <a:r>
              <a:rPr lang="ru-RU" sz="2000" dirty="0"/>
              <a:t> </a:t>
            </a:r>
            <a:r>
              <a:rPr lang="ru-RU" sz="2000" dirty="0" err="1"/>
              <a:t>певних</a:t>
            </a:r>
            <a:r>
              <a:rPr lang="ru-RU" sz="2000" dirty="0"/>
              <a:t> </a:t>
            </a:r>
            <a:r>
              <a:rPr lang="ru-RU" sz="2000" dirty="0" err="1"/>
              <a:t>вимог</a:t>
            </a:r>
            <a:r>
              <a:rPr lang="ru-RU" sz="2000" dirty="0"/>
              <a:t> до </a:t>
            </a:r>
            <a:r>
              <a:rPr lang="ru-RU" sz="2000" dirty="0" err="1"/>
              <a:t>програмної</a:t>
            </a:r>
            <a:r>
              <a:rPr lang="ru-RU" sz="2000" dirty="0"/>
              <a:t> </a:t>
            </a:r>
            <a:r>
              <a:rPr lang="ru-RU" sz="2000" dirty="0" err="1"/>
              <a:t>системи</a:t>
            </a:r>
            <a:endParaRPr lang="ru-RU" sz="2000" dirty="0"/>
          </a:p>
        </p:txBody>
      </p:sp>
      <p:sp>
        <p:nvSpPr>
          <p:cNvPr id="2" name="Прямокутник 1"/>
          <p:cNvSpPr/>
          <p:nvPr/>
        </p:nvSpPr>
        <p:spPr>
          <a:xfrm>
            <a:off x="1259632" y="2996952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</a:rPr>
              <a:t>Коли </a:t>
            </a:r>
            <a:r>
              <a:rPr lang="ru-RU" b="1" dirty="0" err="1">
                <a:solidFill>
                  <a:schemeClr val="accent6"/>
                </a:solidFill>
              </a:rPr>
              <a:t>використовувати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каскадну</a:t>
            </a:r>
            <a:r>
              <a:rPr lang="ru-RU" b="1" dirty="0">
                <a:solidFill>
                  <a:schemeClr val="accent6"/>
                </a:solidFill>
              </a:rPr>
              <a:t> </a:t>
            </a:r>
            <a:r>
              <a:rPr lang="ru-RU" b="1" dirty="0" err="1">
                <a:solidFill>
                  <a:schemeClr val="accent6"/>
                </a:solidFill>
              </a:rPr>
              <a:t>методологію</a:t>
            </a:r>
            <a:r>
              <a:rPr lang="ru-RU" b="1" dirty="0">
                <a:solidFill>
                  <a:schemeClr val="accent6"/>
                </a:solidFill>
              </a:rPr>
              <a:t>?</a:t>
            </a:r>
          </a:p>
          <a:p>
            <a:endParaRPr lang="ru-RU" b="1" dirty="0">
              <a:solidFill>
                <a:srgbClr val="0000CC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>
                <a:solidFill>
                  <a:srgbClr val="0000CC"/>
                </a:solidFill>
              </a:rPr>
              <a:t>Тільки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тоді</a:t>
            </a:r>
            <a:r>
              <a:rPr lang="ru-RU" dirty="0">
                <a:solidFill>
                  <a:srgbClr val="0000CC"/>
                </a:solidFill>
              </a:rPr>
              <a:t>, коли </a:t>
            </a:r>
            <a:r>
              <a:rPr lang="ru-RU" dirty="0" err="1">
                <a:solidFill>
                  <a:srgbClr val="0000CC"/>
                </a:solidFill>
              </a:rPr>
              <a:t>вимоги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відомі</a:t>
            </a:r>
            <a:r>
              <a:rPr lang="ru-RU" dirty="0">
                <a:solidFill>
                  <a:srgbClr val="0000CC"/>
                </a:solidFill>
              </a:rPr>
              <a:t>, </a:t>
            </a:r>
            <a:r>
              <a:rPr lang="ru-RU" dirty="0" err="1">
                <a:solidFill>
                  <a:srgbClr val="0000CC"/>
                </a:solidFill>
              </a:rPr>
              <a:t>зрозумілі</a:t>
            </a:r>
            <a:r>
              <a:rPr lang="ru-RU" dirty="0">
                <a:solidFill>
                  <a:srgbClr val="0000CC"/>
                </a:solidFill>
              </a:rPr>
              <a:t> і </a:t>
            </a:r>
            <a:r>
              <a:rPr lang="ru-RU" dirty="0" err="1">
                <a:solidFill>
                  <a:srgbClr val="0000CC"/>
                </a:solidFill>
              </a:rPr>
              <a:t>зафіксовані</a:t>
            </a:r>
            <a:r>
              <a:rPr lang="ru-RU" dirty="0">
                <a:solidFill>
                  <a:srgbClr val="0000CC"/>
                </a:solidFill>
              </a:rPr>
              <a:t>. </a:t>
            </a:r>
            <a:endParaRPr lang="ru-RU" dirty="0" smtClean="0">
              <a:solidFill>
                <a:srgbClr val="0000CC"/>
              </a:solidFill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00CC"/>
                </a:solidFill>
              </a:rPr>
              <a:t>Суперечливих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вимог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 smtClean="0">
                <a:solidFill>
                  <a:srgbClr val="0000CC"/>
                </a:solidFill>
              </a:rPr>
              <a:t>немає</a:t>
            </a:r>
            <a:r>
              <a:rPr lang="ru-RU" dirty="0" smtClean="0">
                <a:solidFill>
                  <a:srgbClr val="0000CC"/>
                </a:solidFill>
              </a:rPr>
              <a:t>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00CC"/>
                </a:solidFill>
              </a:rPr>
              <a:t>Немає</a:t>
            </a:r>
            <a:r>
              <a:rPr lang="ru-RU" dirty="0" smtClean="0">
                <a:solidFill>
                  <a:srgbClr val="0000CC"/>
                </a:solidFill>
              </a:rPr>
              <a:t> </a:t>
            </a:r>
            <a:r>
              <a:rPr lang="ru-RU" dirty="0">
                <a:solidFill>
                  <a:srgbClr val="0000CC"/>
                </a:solidFill>
              </a:rPr>
              <a:t>проблем з </a:t>
            </a:r>
            <a:r>
              <a:rPr lang="ru-RU" dirty="0" err="1">
                <a:solidFill>
                  <a:srgbClr val="0000CC"/>
                </a:solidFill>
              </a:rPr>
              <a:t>доступністю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програмістів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потрібної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кваліфікації</a:t>
            </a:r>
            <a:r>
              <a:rPr lang="ru-RU" dirty="0">
                <a:solidFill>
                  <a:srgbClr val="0000CC"/>
                </a:solidFill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00CC"/>
                </a:solidFill>
              </a:rPr>
              <a:t>У </a:t>
            </a:r>
            <a:r>
              <a:rPr lang="ru-RU" dirty="0" err="1">
                <a:solidFill>
                  <a:srgbClr val="0000CC"/>
                </a:solidFill>
              </a:rPr>
              <a:t>відносно</a:t>
            </a:r>
            <a:r>
              <a:rPr lang="ru-RU" dirty="0">
                <a:solidFill>
                  <a:srgbClr val="0000CC"/>
                </a:solidFill>
              </a:rPr>
              <a:t> невеликих проектах.</a:t>
            </a:r>
          </a:p>
        </p:txBody>
      </p:sp>
      <p:sp>
        <p:nvSpPr>
          <p:cNvPr id="6" name="Прямокутник 1"/>
          <p:cNvSpPr/>
          <p:nvPr/>
        </p:nvSpPr>
        <p:spPr>
          <a:xfrm>
            <a:off x="1043608" y="0"/>
            <a:ext cx="6222824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200" b="1" dirty="0">
                <a:solidFill>
                  <a:srgbClr val="0000CC"/>
                </a:solidFill>
              </a:rPr>
              <a:t>«</a:t>
            </a:r>
            <a:r>
              <a:rPr lang="ru-RU" sz="3200" b="1" dirty="0" err="1">
                <a:solidFill>
                  <a:srgbClr val="0000CC"/>
                </a:solidFill>
              </a:rPr>
              <a:t>Waterfall</a:t>
            </a:r>
            <a:r>
              <a:rPr lang="ru-RU" sz="3200" b="1" dirty="0">
                <a:solidFill>
                  <a:srgbClr val="0000CC"/>
                </a:solidFill>
              </a:rPr>
              <a:t> </a:t>
            </a:r>
            <a:r>
              <a:rPr lang="ru-RU" sz="3200" b="1" dirty="0" err="1">
                <a:solidFill>
                  <a:srgbClr val="0000CC"/>
                </a:solidFill>
              </a:rPr>
              <a:t>Model</a:t>
            </a:r>
            <a:r>
              <a:rPr lang="ru-RU" sz="3200" b="1" dirty="0" smtClean="0">
                <a:solidFill>
                  <a:srgbClr val="0000CC"/>
                </a:solidFill>
              </a:rPr>
              <a:t>» - </a:t>
            </a:r>
            <a:r>
              <a:rPr lang="ru-RU" sz="3200" b="1" dirty="0" err="1" smtClean="0">
                <a:solidFill>
                  <a:srgbClr val="0000CC"/>
                </a:solidFill>
              </a:rPr>
              <a:t>каскадна</a:t>
            </a:r>
            <a:r>
              <a:rPr lang="ru-RU" sz="3200" b="1" dirty="0" smtClean="0">
                <a:solidFill>
                  <a:srgbClr val="0000CC"/>
                </a:solidFill>
              </a:rPr>
              <a:t> модель </a:t>
            </a:r>
            <a:endParaRPr lang="ru-RU" sz="3200" b="1" dirty="0">
              <a:solidFill>
                <a:srgbClr val="0000C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1331640" cy="55146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7" name="Рисунок 6" descr="Описание: eu_flag_co_funded_pos_[rgb]_righ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9" y="0"/>
            <a:ext cx="1979712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31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-template-24">
  <a:themeElements>
    <a:clrScheme name="Другая 1">
      <a:dk1>
        <a:srgbClr val="4D4D4D"/>
      </a:dk1>
      <a:lt1>
        <a:srgbClr val="FFFFFF"/>
      </a:lt1>
      <a:dk2>
        <a:srgbClr val="4D4D4D"/>
      </a:dk2>
      <a:lt2>
        <a:srgbClr val="0C209B"/>
      </a:lt2>
      <a:accent1>
        <a:srgbClr val="2167BF"/>
      </a:accent1>
      <a:accent2>
        <a:srgbClr val="C60C0D"/>
      </a:accent2>
      <a:accent3>
        <a:srgbClr val="FFFFFF"/>
      </a:accent3>
      <a:accent4>
        <a:srgbClr val="404040"/>
      </a:accent4>
      <a:accent5>
        <a:srgbClr val="ABB8DC"/>
      </a:accent5>
      <a:accent6>
        <a:srgbClr val="B30A0B"/>
      </a:accent6>
      <a:hlink>
        <a:srgbClr val="0C209B"/>
      </a:hlink>
      <a:folHlink>
        <a:srgbClr val="C60C0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632B"/>
        </a:lt2>
        <a:accent1>
          <a:srgbClr val="009A5A"/>
        </a:accent1>
        <a:accent2>
          <a:srgbClr val="00B069"/>
        </a:accent2>
        <a:accent3>
          <a:srgbClr val="FFFFFF"/>
        </a:accent3>
        <a:accent4>
          <a:srgbClr val="404040"/>
        </a:accent4>
        <a:accent5>
          <a:srgbClr val="AACAB5"/>
        </a:accent5>
        <a:accent6>
          <a:srgbClr val="009F5E"/>
        </a:accent6>
        <a:hlink>
          <a:srgbClr val="5DC3E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4D4D4D"/>
        </a:dk1>
        <a:lt1>
          <a:srgbClr val="FFFFFF"/>
        </a:lt1>
        <a:dk2>
          <a:srgbClr val="4D4D4D"/>
        </a:dk2>
        <a:lt2>
          <a:srgbClr val="00632B"/>
        </a:lt2>
        <a:accent1>
          <a:srgbClr val="009A5A"/>
        </a:accent1>
        <a:accent2>
          <a:srgbClr val="00B069"/>
        </a:accent2>
        <a:accent3>
          <a:srgbClr val="FFFFFF"/>
        </a:accent3>
        <a:accent4>
          <a:srgbClr val="404040"/>
        </a:accent4>
        <a:accent5>
          <a:srgbClr val="AACAB5"/>
        </a:accent5>
        <a:accent6>
          <a:srgbClr val="009F5E"/>
        </a:accent6>
        <a:hlink>
          <a:srgbClr val="5DC3E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4D4D4D"/>
        </a:dk1>
        <a:lt1>
          <a:srgbClr val="FFFFFF"/>
        </a:lt1>
        <a:dk2>
          <a:srgbClr val="4D4D4D"/>
        </a:dk2>
        <a:lt2>
          <a:srgbClr val="4290A6"/>
        </a:lt2>
        <a:accent1>
          <a:srgbClr val="14B2CE"/>
        </a:accent1>
        <a:accent2>
          <a:srgbClr val="38C2DE"/>
        </a:accent2>
        <a:accent3>
          <a:srgbClr val="FFFFFF"/>
        </a:accent3>
        <a:accent4>
          <a:srgbClr val="404040"/>
        </a:accent4>
        <a:accent5>
          <a:srgbClr val="AAD5E3"/>
        </a:accent5>
        <a:accent6>
          <a:srgbClr val="32B0C9"/>
        </a:accent6>
        <a:hlink>
          <a:srgbClr val="61E6F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1603</TotalTime>
  <Words>2518</Words>
  <Application>Microsoft Office PowerPoint</Application>
  <PresentationFormat>Экран (4:3)</PresentationFormat>
  <Paragraphs>298</Paragraphs>
  <Slides>41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8" baseType="lpstr">
      <vt:lpstr>Arial</vt:lpstr>
      <vt:lpstr>Calibri</vt:lpstr>
      <vt:lpstr>Microsoft Sans Serif</vt:lpstr>
      <vt:lpstr>Times New Roman</vt:lpstr>
      <vt:lpstr>TimesNewRomanPSMT</vt:lpstr>
      <vt:lpstr>Wingdings</vt:lpstr>
      <vt:lpstr>powerpoint-template-24</vt:lpstr>
      <vt:lpstr>Topic Paradigmus and Approach  to IS Development  (Deployment)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Парадигми розробки (розвитку) інформаційних систем</dc:title>
  <dc:creator>Администратор</dc:creator>
  <cp:lastModifiedBy>Администратор</cp:lastModifiedBy>
  <cp:revision>39</cp:revision>
  <dcterms:created xsi:type="dcterms:W3CDTF">2017-12-04T22:18:08Z</dcterms:created>
  <dcterms:modified xsi:type="dcterms:W3CDTF">2017-12-01T17:35:17Z</dcterms:modified>
</cp:coreProperties>
</file>