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4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9" r:id="rId22"/>
    <p:sldId id="270" r:id="rId23"/>
    <p:sldId id="271" r:id="rId24"/>
    <p:sldId id="272" r:id="rId25"/>
    <p:sldId id="292" r:id="rId26"/>
    <p:sldId id="293" r:id="rId27"/>
    <p:sldId id="294" r:id="rId28"/>
    <p:sldId id="295" r:id="rId29"/>
    <p:sldId id="266" r:id="rId30"/>
    <p:sldId id="291" r:id="rId31"/>
    <p:sldId id="286" r:id="rId32"/>
    <p:sldId id="287" r:id="rId33"/>
    <p:sldId id="288" r:id="rId34"/>
    <p:sldId id="296" r:id="rId35"/>
    <p:sldId id="289" r:id="rId36"/>
    <p:sldId id="290" r:id="rId37"/>
    <p:sldId id="297" r:id="rId38"/>
    <p:sldId id="301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9F40C-68FF-4C26-BEA8-258BF520C888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D42A2-0EAF-4DDE-97B7-4CEB02096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7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9CCEB4-680D-4F74-8C0A-843D34B1ABB0}" type="slidenum">
              <a:rPr lang="en-US" altLang="ru-RU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ru-RU" sz="120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dirty="0" smtClean="0">
                <a:latin typeface="Arial" panose="020B0604020202020204" pitchFamily="34" charset="0"/>
              </a:rPr>
              <a:t>Dear colleagues!</a:t>
            </a:r>
          </a:p>
          <a:p>
            <a:pPr eaLnBrk="1" hangingPunct="1"/>
            <a:r>
              <a:rPr lang="en-US" altLang="ru-RU" dirty="0" smtClean="0">
                <a:latin typeface="Arial" panose="020B0604020202020204" pitchFamily="34" charset="0"/>
              </a:rPr>
              <a:t>The program of the course </a:t>
            </a:r>
            <a:r>
              <a:rPr lang="en-GB" sz="1200" b="1" dirty="0" smtClean="0">
                <a:solidFill>
                  <a:srgbClr val="FFFF00"/>
                </a:solidFill>
              </a:rPr>
              <a:t>Information Systems Development and Deployment</a:t>
            </a:r>
            <a:r>
              <a:rPr lang="en-US" altLang="ru-RU" dirty="0" smtClean="0">
                <a:latin typeface="Arial" panose="020B0604020202020204" pitchFamily="34" charset="0"/>
              </a:rPr>
              <a:t>, abbreviated SDAD, prepared by the University of KPI, is presented to your attention</a:t>
            </a:r>
          </a:p>
          <a:p>
            <a:pPr eaLnBrk="1" hangingPunct="1"/>
            <a:r>
              <a:rPr lang="en-US" altLang="ru-RU" dirty="0" smtClean="0">
                <a:latin typeface="Arial" panose="020B0604020202020204" pitchFamily="34" charset="0"/>
              </a:rPr>
              <a:t>Authors  of this</a:t>
            </a:r>
            <a:r>
              <a:rPr lang="en-US" altLang="ru-RU" baseline="0" dirty="0" smtClean="0">
                <a:latin typeface="Arial" panose="020B0604020202020204" pitchFamily="34" charset="0"/>
              </a:rPr>
              <a:t> syllabus are </a:t>
            </a:r>
            <a:r>
              <a:rPr lang="en-US" altLang="ru-RU" dirty="0" err="1" smtClean="0">
                <a:latin typeface="Arial" panose="020B0604020202020204" pitchFamily="34" charset="0"/>
              </a:rPr>
              <a:t>Kovalyuk</a:t>
            </a:r>
            <a:r>
              <a:rPr lang="en-US" altLang="ru-RU" dirty="0" smtClean="0">
                <a:latin typeface="Arial" panose="020B0604020202020204" pitchFamily="34" charset="0"/>
              </a:rPr>
              <a:t>,</a:t>
            </a:r>
            <a:r>
              <a:rPr lang="en-US" altLang="ru-RU" baseline="0" dirty="0" smtClean="0">
                <a:latin typeface="Arial" panose="020B0604020202020204" pitchFamily="34" charset="0"/>
              </a:rPr>
              <a:t> </a:t>
            </a:r>
            <a:r>
              <a:rPr lang="en-US" altLang="ru-RU" baseline="0" dirty="0" err="1" smtClean="0">
                <a:latin typeface="Arial" panose="020B0604020202020204" pitchFamily="34" charset="0"/>
              </a:rPr>
              <a:t>Tielysheva</a:t>
            </a:r>
            <a:r>
              <a:rPr lang="en-US" altLang="ru-RU" baseline="0" dirty="0" smtClean="0">
                <a:latin typeface="Arial" panose="020B0604020202020204" pitchFamily="34" charset="0"/>
              </a:rPr>
              <a:t> and </a:t>
            </a:r>
            <a:r>
              <a:rPr lang="en-US" altLang="ru-RU" baseline="0" dirty="0" err="1" smtClean="0">
                <a:latin typeface="Arial" panose="020B0604020202020204" pitchFamily="34" charset="0"/>
              </a:rPr>
              <a:t>Tomashevskyi</a:t>
            </a:r>
            <a:r>
              <a:rPr lang="en-US" altLang="ru-RU" dirty="0" smtClean="0">
                <a:latin typeface="Arial" panose="020B0604020202020204" pitchFamily="34" charset="0"/>
              </a:rPr>
              <a:t>.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9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1FC6A8-270B-4B60-AD6F-6FD15E8C3D87}" type="slidenum">
              <a:rPr lang="ru-RU" altLang="ru-RU" b="0" smtClean="0">
                <a:solidFill>
                  <a:prstClr val="black"/>
                </a:solidFill>
              </a:rPr>
              <a:pPr eaLnBrk="1" hangingPunct="1"/>
              <a:t>2</a:t>
            </a:fld>
            <a:endParaRPr lang="ru-RU" altLang="ru-RU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4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6475" y="638133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4DF97604-87C1-49BE-ADC4-CEF11830712E}" type="slidenum">
              <a:rPr lang="ru-RU" smtClean="0">
                <a:solidFill>
                  <a:srgbClr val="4D4D4D"/>
                </a:solidFill>
                <a:latin typeface="Calibri"/>
              </a:rPr>
              <a:pPr/>
              <a:t>‹#›</a:t>
            </a:fld>
            <a:endParaRPr lang="ru-RU">
              <a:solidFill>
                <a:srgbClr val="4D4D4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38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2487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 bwMode="auto">
          <a:xfrm>
            <a:off x="478972" y="0"/>
            <a:ext cx="171676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" y="6188150"/>
            <a:ext cx="521804" cy="558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V="1">
            <a:off x="827584" y="856699"/>
            <a:ext cx="8304326" cy="736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27584" y="6525346"/>
            <a:ext cx="830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Ковалюк</a:t>
            </a:r>
            <a:r>
              <a:rPr lang="ru-RU" sz="1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Т.В. </a:t>
            </a:r>
            <a:r>
              <a:rPr lang="ru-RU" sz="14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Парадигми</a:t>
            </a:r>
            <a:r>
              <a:rPr lang="ru-RU" sz="1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sz="14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ІС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7585" y="6500467"/>
            <a:ext cx="8304516" cy="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D33714F-4984-464D-8131-1C69FCD71864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" y="3177"/>
            <a:ext cx="9059863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935125" y="6525345"/>
            <a:ext cx="6941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</a:rPr>
              <a:t>Information Technology and Interaction,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Kyiv, 8-10 November, 2017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106" y="6299696"/>
            <a:ext cx="521804" cy="558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F97604-87C1-49BE-ADC4-CEF118307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2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4D4D4D"/>
              </a:solidFill>
            </a:endParaRPr>
          </a:p>
          <a:p>
            <a:r>
              <a:rPr lang="ru-RU" altLang="ru-RU">
                <a:solidFill>
                  <a:srgbClr val="4D4D4D"/>
                </a:solidFill>
              </a:rPr>
              <a:t>-</a:t>
            </a:r>
            <a:fld id="{F835B929-E299-4A14-945F-88FFAF588737}" type="slidenum">
              <a:rPr lang="ru-RU" altLang="ru-RU">
                <a:solidFill>
                  <a:srgbClr val="4D4D4D"/>
                </a:solidFill>
              </a:rPr>
              <a:pPr/>
              <a:t>‹#›</a:t>
            </a:fld>
            <a:r>
              <a:rPr lang="ru-RU" altLang="ru-RU">
                <a:solidFill>
                  <a:srgbClr val="4D4D4D"/>
                </a:solidFill>
              </a:rPr>
              <a:t>-</a:t>
            </a:r>
            <a:endParaRPr lang="ru-RU" altLang="ru-RU" sz="1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5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4D4D4D"/>
              </a:solidFill>
            </a:endParaRPr>
          </a:p>
          <a:p>
            <a:r>
              <a:rPr lang="ru-RU" altLang="ru-RU">
                <a:solidFill>
                  <a:srgbClr val="4D4D4D"/>
                </a:solidFill>
              </a:rPr>
              <a:t>-</a:t>
            </a:r>
            <a:fld id="{A3BAAA27-8593-468B-A73D-07C7833B2EC3}" type="slidenum">
              <a:rPr lang="ru-RU" altLang="ru-RU">
                <a:solidFill>
                  <a:srgbClr val="4D4D4D"/>
                </a:solidFill>
              </a:rPr>
              <a:pPr/>
              <a:t>‹#›</a:t>
            </a:fld>
            <a:r>
              <a:rPr lang="ru-RU" altLang="ru-RU">
                <a:solidFill>
                  <a:srgbClr val="4D4D4D"/>
                </a:solidFill>
              </a:rPr>
              <a:t>-</a:t>
            </a:r>
            <a:endParaRPr lang="ru-RU" altLang="ru-RU" sz="1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7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4D4D4D"/>
              </a:solidFill>
            </a:endParaRPr>
          </a:p>
          <a:p>
            <a:r>
              <a:rPr lang="ru-RU" altLang="ru-RU">
                <a:solidFill>
                  <a:srgbClr val="4D4D4D"/>
                </a:solidFill>
              </a:rPr>
              <a:t>-</a:t>
            </a:r>
            <a:fld id="{239AC734-AF62-4621-8311-9491A67BFF42}" type="slidenum">
              <a:rPr lang="ru-RU" altLang="ru-RU">
                <a:solidFill>
                  <a:srgbClr val="4D4D4D"/>
                </a:solidFill>
              </a:rPr>
              <a:pPr/>
              <a:t>‹#›</a:t>
            </a:fld>
            <a:r>
              <a:rPr lang="ru-RU" altLang="ru-RU">
                <a:solidFill>
                  <a:srgbClr val="4D4D4D"/>
                </a:solidFill>
              </a:rPr>
              <a:t>-</a:t>
            </a:r>
            <a:endParaRPr lang="ru-RU" altLang="ru-RU" sz="1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8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154168-DBFF-46C9-AE06-E166CDCEFAAF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7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1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5" y="-28575"/>
            <a:ext cx="9150175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Місце для номера слайда 5"/>
          <p:cNvSpPr txBox="1">
            <a:spLocks/>
          </p:cNvSpPr>
          <p:nvPr userDrawn="1"/>
        </p:nvSpPr>
        <p:spPr>
          <a:xfrm>
            <a:off x="8413576" y="6489612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2F9CDCF-F794-4D81-8381-19EA34B04F24}" type="slidenum">
              <a:rPr lang="ru-RU" sz="1600" smtClean="0"/>
              <a:pPr/>
              <a:t>‹#›</a:t>
            </a:fld>
            <a:endParaRPr lang="ru-RU" sz="1600" dirty="0"/>
          </a:p>
        </p:txBody>
      </p:sp>
      <p:sp>
        <p:nvSpPr>
          <p:cNvPr id="33" name="TextBox 58"/>
          <p:cNvSpPr txBox="1">
            <a:spLocks noChangeArrowheads="1"/>
          </p:cNvSpPr>
          <p:nvPr userDrawn="1"/>
        </p:nvSpPr>
        <p:spPr bwMode="auto">
          <a:xfrm flipH="1">
            <a:off x="5364088" y="6534855"/>
            <a:ext cx="272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dirty="0"/>
              <a:t>Т.В. Ковалюк Проектування ПЗ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592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6" y="438150"/>
            <a:ext cx="724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70455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znaimo.com.ua/%D0%9C%D0%BE%D0%B4%D0%B5%D0%BB%D1%8C_%D0%B2%D0%BE%D0%B4%D0%BE%D1%81%D0%BF%D0%B0%D0%B4%D1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hyperlink" Target="https://uk.wikipedia.org/wiki/%D0%90%D0%BA%D1%80%D0%BE%D0%BD%D1%96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1%D0%BB%D1%83%D0%B6%D0%B1%D0%B0_%D1%82%D0%B5%D1%85%D0%BD%D1%96%D1%87%D0%BD%D0%BE%D1%97_%D0%BF%D1%96%D0%B4%D1%82%D1%80%D0%B8%D0%BC%D0%BA%D0%B8" TargetMode="External"/><Relationship Id="rId4" Type="http://schemas.openxmlformats.org/officeDocument/2006/relationships/hyperlink" Target="https://uk.wikipedia.org/wiki/%D0%A0%D0%BE%D0%B7%D1%80%D0%BE%D0%B1%D0%BA%D0%B0_%D0%BF%D1%80%D0%BE%D0%B3%D1%80%D0%B0%D0%BC%D0%BD%D0%BE%D0%B3%D0%BE_%D0%B7%D0%B0%D0%B1%D0%B5%D0%B7%D0%BF%D0%B5%D1%87%D0%B5%D0%BD%D0%BD%D1%8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-78698" y="2190372"/>
            <a:ext cx="9144000" cy="3298666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aradigmus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Approach  to IS Development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Deployment)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3342" y="5458000"/>
            <a:ext cx="5380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4140" algn="ctr" fontAlgn="base">
              <a:spcBef>
                <a:spcPct val="0"/>
              </a:spcBef>
            </a:pPr>
            <a:r>
              <a:rPr lang="en-US" sz="2800" b="1" i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Kovaliuk</a:t>
            </a:r>
            <a:r>
              <a:rPr lang="en-US" sz="28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Tetiana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4140" algn="ctr" fontAlgn="base">
              <a:spcBef>
                <a:spcPct val="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Igor Sikorsky KPI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4140" indent="450215" algn="ctr" fontAlgn="base">
              <a:spcBef>
                <a:spcPct val="0"/>
              </a:spcBef>
            </a:pP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5400" y="6381330"/>
            <a:ext cx="474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/>
              </a:rPr>
              <a:t>Kyiv, </a:t>
            </a: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Decemger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,2017</a:t>
            </a:r>
            <a:endParaRPr lang="ru-RU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74" y="290945"/>
            <a:ext cx="1663700" cy="6889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53312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62576"/>
            <a:ext cx="906530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FFFF00"/>
                </a:solidFill>
              </a:rPr>
              <a:t>Course</a:t>
            </a:r>
          </a:p>
          <a:p>
            <a:pPr algn="ctr"/>
            <a:r>
              <a:rPr lang="en-US" sz="3100" b="1" dirty="0" smtClean="0">
                <a:solidFill>
                  <a:srgbClr val="FFFF00"/>
                </a:solidFill>
              </a:rPr>
              <a:t>Information </a:t>
            </a:r>
            <a:r>
              <a:rPr lang="en-US" sz="3100" b="1" dirty="0" smtClean="0">
                <a:solidFill>
                  <a:srgbClr val="FFFF00"/>
                </a:solidFill>
              </a:rPr>
              <a:t>System Development and Deployment</a:t>
            </a:r>
            <a:endParaRPr lang="ru-RU" sz="3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4"/>
          <p:cNvSpPr>
            <a:spLocks noChangeArrowheads="1"/>
          </p:cNvSpPr>
          <p:nvPr/>
        </p:nvSpPr>
        <p:spPr bwMode="auto">
          <a:xfrm>
            <a:off x="635000" y="1124744"/>
            <a:ext cx="82629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dirty="0" smtClean="0"/>
              <a:t>Недоліки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/>
              <a:t>У </a:t>
            </a:r>
            <a:r>
              <a:rPr lang="uk-UA" sz="2000" dirty="0"/>
              <a:t>каскадній моделі перехід від однієї фази проекту до іншої припускає повну коректність результату (виходу) попередньої фази.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/>
              <a:t>Неточність </a:t>
            </a:r>
            <a:r>
              <a:rPr lang="uk-UA" sz="2000" dirty="0"/>
              <a:t>якої-небудь вимоги або некоректна її інтерпретація, в результаті, призводить до того, що доводиться "відкочуватися" до ранньої фази проекту і необхідна переробка не просто вибиває проектну команду з графіка, але призводить часто до якісного зростання витрат і, не виключено, до припинення проекту в тій формі, в якій він спочатку замислювався.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/>
              <a:t> </a:t>
            </a:r>
            <a:r>
              <a:rPr lang="uk-UA" sz="2000" dirty="0" smtClean="0"/>
              <a:t>Ця </a:t>
            </a:r>
            <a:r>
              <a:rPr lang="uk-UA" sz="2000" dirty="0"/>
              <a:t>модель не здатна гарантувати необхідну швидкість відгуку і внесення відповідних змін у відповідь на потреби користувачів, що швидко міняються, для яких програмна система є одним з інструментів виконання бізнес-функцій. </a:t>
            </a:r>
          </a:p>
        </p:txBody>
      </p:sp>
      <p:sp>
        <p:nvSpPr>
          <p:cNvPr id="4" name="Прямокутник 1"/>
          <p:cNvSpPr/>
          <p:nvPr/>
        </p:nvSpPr>
        <p:spPr>
          <a:xfrm>
            <a:off x="1043608" y="0"/>
            <a:ext cx="6235016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00CC"/>
                </a:solidFill>
              </a:rPr>
              <a:t>«</a:t>
            </a:r>
            <a:r>
              <a:rPr lang="ru-RU" sz="3200" b="1" dirty="0" err="1">
                <a:solidFill>
                  <a:srgbClr val="0000CC"/>
                </a:solidFill>
              </a:rPr>
              <a:t>Waterfall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Model</a:t>
            </a:r>
            <a:r>
              <a:rPr lang="ru-RU" sz="3200" b="1" dirty="0" smtClean="0">
                <a:solidFill>
                  <a:srgbClr val="0000CC"/>
                </a:solidFill>
              </a:rPr>
              <a:t>» - </a:t>
            </a:r>
            <a:r>
              <a:rPr lang="ru-RU" sz="3200" b="1" dirty="0" err="1" smtClean="0">
                <a:solidFill>
                  <a:srgbClr val="0000CC"/>
                </a:solidFill>
              </a:rPr>
              <a:t>каскадна</a:t>
            </a:r>
            <a:r>
              <a:rPr lang="ru-RU" sz="3200" b="1" dirty="0" smtClean="0">
                <a:solidFill>
                  <a:srgbClr val="0000CC"/>
                </a:solidFill>
              </a:rPr>
              <a:t> модель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32034" y="-25643"/>
            <a:ext cx="2467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«V-Model»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20688"/>
            <a:ext cx="8623300" cy="58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3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32034" y="-25643"/>
            <a:ext cx="2467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«V-Model»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827584" y="889844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V-Model </a:t>
            </a:r>
            <a:r>
              <a:rPr lang="en-US" sz="2000" dirty="0"/>
              <a:t>- </a:t>
            </a:r>
            <a:r>
              <a:rPr lang="ru-RU" sz="2000" dirty="0" err="1"/>
              <a:t>варіація</a:t>
            </a:r>
            <a:r>
              <a:rPr lang="ru-RU" sz="2000" dirty="0"/>
              <a:t> </a:t>
            </a:r>
            <a:r>
              <a:rPr lang="ru-RU" sz="2000" dirty="0" err="1">
                <a:hlinkClick r:id="rId2" tooltip="Модель водоспаду"/>
              </a:rPr>
              <a:t>каскадної</a:t>
            </a:r>
            <a:r>
              <a:rPr lang="ru-RU" sz="2000" dirty="0">
                <a:hlinkClick r:id="rId2" tooltip="Модель водоспаду"/>
              </a:rPr>
              <a:t> </a:t>
            </a:r>
            <a:r>
              <a:rPr lang="ru-RU" sz="2000" dirty="0" err="1">
                <a:hlinkClick r:id="rId2" tooltip="Модель водоспаду"/>
              </a:rPr>
              <a:t>моделі</a:t>
            </a:r>
            <a:r>
              <a:rPr lang="ru-RU" sz="2000" dirty="0"/>
              <a:t>, в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йдуть</a:t>
            </a:r>
            <a:r>
              <a:rPr lang="ru-RU" sz="2000" dirty="0"/>
              <a:t> </a:t>
            </a:r>
            <a:r>
              <a:rPr lang="ru-RU" sz="2000" dirty="0" err="1"/>
              <a:t>зверху</a:t>
            </a:r>
            <a:r>
              <a:rPr lang="ru-RU" sz="2000" dirty="0"/>
              <a:t> вниз по </a:t>
            </a:r>
            <a:r>
              <a:rPr lang="ru-RU" sz="2000" dirty="0" err="1"/>
              <a:t>лівій</a:t>
            </a:r>
            <a:r>
              <a:rPr lang="ru-RU" sz="2000" dirty="0"/>
              <a:t> </a:t>
            </a:r>
            <a:r>
              <a:rPr lang="ru-RU" sz="2000" dirty="0" err="1"/>
              <a:t>стороні</a:t>
            </a:r>
            <a:r>
              <a:rPr lang="ru-RU" sz="2000" dirty="0"/>
              <a:t> </a:t>
            </a:r>
            <a:r>
              <a:rPr lang="ru-RU" sz="2000" dirty="0" err="1"/>
              <a:t>букви</a:t>
            </a:r>
            <a:r>
              <a:rPr lang="ru-RU" sz="2000" dirty="0"/>
              <a:t> </a:t>
            </a:r>
            <a:r>
              <a:rPr lang="en-US" sz="2000" dirty="0"/>
              <a:t>V, </a:t>
            </a:r>
            <a:r>
              <a:rPr lang="ru-RU" sz="2000" dirty="0"/>
              <a:t>а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тестування</a:t>
            </a:r>
            <a:r>
              <a:rPr lang="ru-RU" sz="2000" dirty="0"/>
              <a:t> - </a:t>
            </a:r>
            <a:r>
              <a:rPr lang="ru-RU" sz="2000" dirty="0" err="1"/>
              <a:t>вгору</a:t>
            </a:r>
            <a:r>
              <a:rPr lang="ru-RU" sz="2000" dirty="0"/>
              <a:t> по </a:t>
            </a:r>
            <a:r>
              <a:rPr lang="ru-RU" sz="2000" dirty="0" err="1"/>
              <a:t>правій</a:t>
            </a:r>
            <a:r>
              <a:rPr lang="ru-RU" sz="2000" dirty="0"/>
              <a:t> </a:t>
            </a:r>
            <a:r>
              <a:rPr lang="ru-RU" sz="2000" dirty="0" err="1"/>
              <a:t>стороні</a:t>
            </a:r>
            <a:r>
              <a:rPr lang="ru-RU" sz="2000" dirty="0"/>
              <a:t> </a:t>
            </a:r>
            <a:r>
              <a:rPr lang="ru-RU" sz="2000" dirty="0" err="1"/>
              <a:t>букви</a:t>
            </a:r>
            <a:r>
              <a:rPr lang="ru-RU" sz="2000" dirty="0"/>
              <a:t> </a:t>
            </a:r>
            <a:r>
              <a:rPr lang="en-US" sz="2000" dirty="0"/>
              <a:t>V. </a:t>
            </a:r>
            <a:endParaRPr lang="uk-UA" sz="2000" dirty="0" smtClean="0"/>
          </a:p>
          <a:p>
            <a:r>
              <a:rPr lang="ru-RU" sz="2000" dirty="0" err="1" smtClean="0"/>
              <a:t>Усередині</a:t>
            </a:r>
            <a:r>
              <a:rPr lang="ru-RU" sz="2000" dirty="0" smtClean="0"/>
              <a:t> </a:t>
            </a:r>
            <a:r>
              <a:rPr lang="en-US" sz="2000" dirty="0"/>
              <a:t>V </a:t>
            </a:r>
            <a:r>
              <a:rPr lang="ru-RU" sz="2000" dirty="0" err="1"/>
              <a:t>проводяться</a:t>
            </a:r>
            <a:r>
              <a:rPr lang="ru-RU" sz="2000" dirty="0"/>
              <a:t> </a:t>
            </a:r>
            <a:r>
              <a:rPr lang="ru-RU" sz="2000" dirty="0" err="1"/>
              <a:t>горизонтальні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показують</a:t>
            </a:r>
            <a:r>
              <a:rPr lang="ru-RU" sz="2000" dirty="0"/>
              <a:t>, як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кожної</a:t>
            </a:r>
            <a:r>
              <a:rPr lang="ru-RU" sz="2000" dirty="0"/>
              <a:t> з фаз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тестування</a:t>
            </a:r>
            <a:r>
              <a:rPr lang="ru-RU" sz="2000" dirty="0"/>
              <a:t> на </a:t>
            </a:r>
            <a:r>
              <a:rPr lang="ru-RU" sz="2000" dirty="0" err="1"/>
              <a:t>кожній</a:t>
            </a:r>
            <a:r>
              <a:rPr lang="ru-RU" sz="2000" dirty="0"/>
              <a:t> з фаз </a:t>
            </a:r>
            <a:r>
              <a:rPr lang="ru-RU" sz="2000" dirty="0" err="1"/>
              <a:t>тестування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Модель </a:t>
            </a:r>
            <a:r>
              <a:rPr lang="ru-RU" sz="2000" b="1" dirty="0" err="1"/>
              <a:t>базується</a:t>
            </a:r>
            <a:r>
              <a:rPr lang="ru-RU" sz="2000" b="1" dirty="0"/>
              <a:t> на тому,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приймально-здавальні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випробування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 smtClean="0"/>
              <a:t>грунтуються</a:t>
            </a:r>
            <a:r>
              <a:rPr lang="ru-RU" sz="2000" dirty="0" smtClean="0"/>
              <a:t> на </a:t>
            </a:r>
            <a:r>
              <a:rPr lang="ru-RU" sz="2000" dirty="0" err="1"/>
              <a:t>вимогах</a:t>
            </a:r>
            <a:r>
              <a:rPr lang="ru-RU" sz="2000" dirty="0"/>
              <a:t>, 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Функціональне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тестування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/>
              <a:t>- на </a:t>
            </a:r>
            <a:r>
              <a:rPr lang="ru-RU" sz="2000" dirty="0" err="1"/>
              <a:t>вимогах</a:t>
            </a:r>
            <a:r>
              <a:rPr lang="ru-RU" sz="2000" dirty="0"/>
              <a:t> і </a:t>
            </a:r>
            <a:r>
              <a:rPr lang="ru-RU" sz="2000" dirty="0" err="1"/>
              <a:t>архітектурі</a:t>
            </a:r>
            <a:r>
              <a:rPr lang="ru-RU" sz="2000" dirty="0"/>
              <a:t>, 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Інтеграційне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тестування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/>
              <a:t>- на </a:t>
            </a:r>
            <a:r>
              <a:rPr lang="ru-RU" sz="2000" dirty="0" err="1"/>
              <a:t>вимогах</a:t>
            </a:r>
            <a:r>
              <a:rPr lang="ru-RU" sz="2000" dirty="0"/>
              <a:t>, </a:t>
            </a:r>
            <a:r>
              <a:rPr lang="ru-RU" sz="2000" dirty="0" err="1"/>
              <a:t>архітектурі</a:t>
            </a:r>
            <a:r>
              <a:rPr lang="ru-RU" sz="2000" dirty="0"/>
              <a:t> і </a:t>
            </a:r>
            <a:r>
              <a:rPr lang="ru-RU" sz="2000" dirty="0" err="1"/>
              <a:t>інтерфейсах</a:t>
            </a:r>
            <a:r>
              <a:rPr lang="ru-RU" sz="2000" dirty="0"/>
              <a:t>, 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Модульне</a:t>
            </a:r>
            <a:r>
              <a:rPr lang="ru-RU" sz="2000" dirty="0" smtClean="0">
                <a:solidFill>
                  <a:srgbClr val="0000CC"/>
                </a:solidFill>
              </a:rPr>
              <a:t> (</a:t>
            </a:r>
            <a:r>
              <a:rPr lang="ru-RU" sz="2000" dirty="0" err="1" smtClean="0">
                <a:solidFill>
                  <a:srgbClr val="0000CC"/>
                </a:solidFill>
              </a:rPr>
              <a:t>компонентне</a:t>
            </a:r>
            <a:r>
              <a:rPr lang="ru-RU" sz="2000" dirty="0" smtClean="0">
                <a:solidFill>
                  <a:srgbClr val="0000CC"/>
                </a:solidFill>
              </a:rPr>
              <a:t>) </a:t>
            </a:r>
            <a:r>
              <a:rPr lang="ru-RU" sz="2000" dirty="0" err="1">
                <a:solidFill>
                  <a:srgbClr val="0000CC"/>
                </a:solidFill>
              </a:rPr>
              <a:t>тестування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/>
              <a:t>- на </a:t>
            </a:r>
            <a:r>
              <a:rPr lang="ru-RU" sz="2000" dirty="0" err="1"/>
              <a:t>вимогах</a:t>
            </a:r>
            <a:r>
              <a:rPr lang="ru-RU" sz="2000" dirty="0"/>
              <a:t>, </a:t>
            </a:r>
            <a:r>
              <a:rPr lang="ru-RU" sz="2000" dirty="0" err="1"/>
              <a:t>архітектурі</a:t>
            </a:r>
            <a:r>
              <a:rPr lang="ru-RU" sz="2000" dirty="0"/>
              <a:t>, </a:t>
            </a:r>
            <a:r>
              <a:rPr lang="ru-RU" sz="2000" dirty="0" err="1"/>
              <a:t>інтерфейсах</a:t>
            </a:r>
            <a:r>
              <a:rPr lang="ru-RU" sz="2000" dirty="0"/>
              <a:t> та алгоритмах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7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55576" y="162880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Коли </a:t>
            </a:r>
            <a:r>
              <a:rPr lang="ru-RU" sz="2000" b="1" dirty="0" err="1">
                <a:solidFill>
                  <a:schemeClr val="accent6"/>
                </a:solidFill>
              </a:rPr>
              <a:t>використовувати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V-</a:t>
            </a:r>
            <a:r>
              <a:rPr lang="ru-RU" sz="2000" b="1" dirty="0">
                <a:solidFill>
                  <a:schemeClr val="accent6"/>
                </a:solidFill>
              </a:rPr>
              <a:t>модель </a:t>
            </a:r>
            <a:r>
              <a:rPr lang="ru-RU" sz="2000" b="1" dirty="0" smtClean="0">
                <a:solidFill>
                  <a:schemeClr val="accent6"/>
                </a:solidFill>
              </a:rPr>
              <a:t>?</a:t>
            </a:r>
          </a:p>
          <a:p>
            <a:endParaRPr lang="ru-RU" sz="2000" dirty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Якщо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потрібне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ретельне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тестування</a:t>
            </a:r>
            <a:r>
              <a:rPr lang="ru-RU" sz="2000" dirty="0">
                <a:solidFill>
                  <a:srgbClr val="0000CC"/>
                </a:solidFill>
              </a:rPr>
              <a:t> продукту, то </a:t>
            </a:r>
            <a:r>
              <a:rPr lang="en-US" sz="2000" dirty="0">
                <a:solidFill>
                  <a:srgbClr val="0000CC"/>
                </a:solidFill>
              </a:rPr>
              <a:t>V-</a:t>
            </a:r>
            <a:r>
              <a:rPr lang="ru-RU" sz="2000" dirty="0">
                <a:solidFill>
                  <a:srgbClr val="0000CC"/>
                </a:solidFill>
              </a:rPr>
              <a:t>модель </a:t>
            </a:r>
            <a:r>
              <a:rPr lang="ru-RU" sz="2000" dirty="0" err="1">
                <a:solidFill>
                  <a:srgbClr val="0000CC"/>
                </a:solidFill>
              </a:rPr>
              <a:t>виправдає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закладену</a:t>
            </a:r>
            <a:r>
              <a:rPr lang="ru-RU" sz="2000" dirty="0">
                <a:solidFill>
                  <a:srgbClr val="0000CC"/>
                </a:solidFill>
              </a:rPr>
              <a:t> в себе </a:t>
            </a:r>
            <a:r>
              <a:rPr lang="ru-RU" sz="2000" dirty="0" err="1">
                <a:solidFill>
                  <a:srgbClr val="0000CC"/>
                </a:solidFill>
              </a:rPr>
              <a:t>ідею</a:t>
            </a:r>
            <a:r>
              <a:rPr lang="ru-RU" sz="2000" dirty="0">
                <a:solidFill>
                  <a:srgbClr val="0000CC"/>
                </a:solidFill>
              </a:rPr>
              <a:t>: </a:t>
            </a:r>
            <a:r>
              <a:rPr lang="en-US" sz="2000" dirty="0">
                <a:solidFill>
                  <a:srgbClr val="0000CC"/>
                </a:solidFill>
              </a:rPr>
              <a:t>validation and verification.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00CC"/>
                </a:solidFill>
              </a:rPr>
              <a:t>Для </a:t>
            </a:r>
            <a:r>
              <a:rPr lang="ru-RU" sz="2000" dirty="0" err="1">
                <a:solidFill>
                  <a:srgbClr val="0000CC"/>
                </a:solidFill>
              </a:rPr>
              <a:t>малих</a:t>
            </a:r>
            <a:r>
              <a:rPr lang="ru-RU" sz="2000" dirty="0">
                <a:solidFill>
                  <a:srgbClr val="0000CC"/>
                </a:solidFill>
              </a:rPr>
              <a:t> і </a:t>
            </a:r>
            <a:r>
              <a:rPr lang="ru-RU" sz="2000" dirty="0" err="1">
                <a:solidFill>
                  <a:srgbClr val="0000CC"/>
                </a:solidFill>
              </a:rPr>
              <a:t>середніх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проектів</a:t>
            </a:r>
            <a:r>
              <a:rPr lang="ru-RU" sz="2000" dirty="0">
                <a:solidFill>
                  <a:srgbClr val="0000CC"/>
                </a:solidFill>
              </a:rPr>
              <a:t>, де </a:t>
            </a:r>
            <a:r>
              <a:rPr lang="ru-RU" sz="2000" dirty="0" err="1">
                <a:solidFill>
                  <a:srgbClr val="0000CC"/>
                </a:solidFill>
              </a:rPr>
              <a:t>вимоги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чітко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визначені</a:t>
            </a:r>
            <a:r>
              <a:rPr lang="ru-RU" sz="2000" dirty="0">
                <a:solidFill>
                  <a:srgbClr val="0000CC"/>
                </a:solidFill>
              </a:rPr>
              <a:t> і </a:t>
            </a:r>
            <a:r>
              <a:rPr lang="ru-RU" sz="2000" dirty="0" err="1">
                <a:solidFill>
                  <a:srgbClr val="0000CC"/>
                </a:solidFill>
              </a:rPr>
              <a:t>фіксовані</a:t>
            </a:r>
            <a:r>
              <a:rPr lang="ru-RU" sz="2000" dirty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00CC"/>
                </a:solidFill>
              </a:rPr>
              <a:t>В </a:t>
            </a:r>
            <a:r>
              <a:rPr lang="ru-RU" sz="2000" dirty="0" err="1">
                <a:solidFill>
                  <a:srgbClr val="0000CC"/>
                </a:solidFill>
              </a:rPr>
              <a:t>умовах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доступності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інженерів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необхідної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кваліфікації</a:t>
            </a:r>
            <a:r>
              <a:rPr lang="ru-RU" sz="2000" dirty="0">
                <a:solidFill>
                  <a:srgbClr val="0000CC"/>
                </a:solidFill>
              </a:rPr>
              <a:t>, особливо </a:t>
            </a:r>
            <a:r>
              <a:rPr lang="ru-RU" sz="2000" dirty="0" err="1">
                <a:solidFill>
                  <a:srgbClr val="0000CC"/>
                </a:solidFill>
              </a:rPr>
              <a:t>тестувальників</a:t>
            </a:r>
            <a:r>
              <a:rPr lang="ru-RU" sz="20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332034" y="-25643"/>
            <a:ext cx="2467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«V-Model»</a:t>
            </a:r>
          </a:p>
        </p:txBody>
      </p:sp>
    </p:spTree>
    <p:extLst>
      <p:ext uri="{BB962C8B-B14F-4D97-AF65-F5344CB8AC3E}">
        <p14:creationId xmlns:p14="http://schemas.microsoft.com/office/powerpoint/2010/main" val="351246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98698" y="0"/>
            <a:ext cx="8746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«Incremental Model» </a:t>
            </a:r>
            <a:r>
              <a:rPr lang="en-US" sz="3200" b="1" dirty="0" smtClean="0">
                <a:solidFill>
                  <a:srgbClr val="0000CC"/>
                </a:solidFill>
              </a:rPr>
              <a:t>(</a:t>
            </a:r>
            <a:r>
              <a:rPr lang="ru-RU" sz="3200" b="1" dirty="0" err="1" smtClean="0">
                <a:solidFill>
                  <a:srgbClr val="0000CC"/>
                </a:solidFill>
              </a:rPr>
              <a:t>інкрементна</a:t>
            </a:r>
            <a:r>
              <a:rPr lang="ru-RU" sz="3200" b="1" dirty="0" smtClean="0">
                <a:solidFill>
                  <a:srgbClr val="0000CC"/>
                </a:solidFill>
              </a:rPr>
              <a:t> модель</a:t>
            </a:r>
            <a:r>
              <a:rPr lang="ru-RU" sz="3200" b="1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14400"/>
            <a:ext cx="83375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8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73100" y="1124744"/>
            <a:ext cx="83633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В </a:t>
            </a:r>
            <a:r>
              <a:rPr lang="ru-RU" sz="2000" dirty="0" err="1" smtClean="0"/>
              <a:t>інкрементній</a:t>
            </a:r>
            <a:r>
              <a:rPr lang="ru-RU" sz="2000" dirty="0" smtClean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</a:t>
            </a:r>
            <a:r>
              <a:rPr lang="ru-RU" sz="2000" dirty="0" err="1"/>
              <a:t>повні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 до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діляться</a:t>
            </a:r>
            <a:r>
              <a:rPr lang="ru-RU" sz="2000" dirty="0"/>
              <a:t> на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збірки</a:t>
            </a:r>
            <a:r>
              <a:rPr lang="ru-RU" sz="2000" dirty="0"/>
              <a:t>.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циклів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, і разом вони </a:t>
            </a:r>
            <a:r>
              <a:rPr lang="ru-RU" sz="2000" dirty="0" err="1"/>
              <a:t>складають</a:t>
            </a:r>
            <a:r>
              <a:rPr lang="ru-RU" sz="2000" dirty="0"/>
              <a:t> </a:t>
            </a:r>
            <a:r>
              <a:rPr lang="ru-RU" sz="2000" dirty="0" err="1"/>
              <a:t>життєвий</a:t>
            </a:r>
            <a:r>
              <a:rPr lang="ru-RU" sz="2000" dirty="0"/>
              <a:t> цикл «</a:t>
            </a:r>
            <a:r>
              <a:rPr lang="ru-RU" sz="2000" dirty="0">
                <a:solidFill>
                  <a:schemeClr val="accent6"/>
                </a:solidFill>
              </a:rPr>
              <a:t>мульти-</a:t>
            </a:r>
            <a:r>
              <a:rPr lang="ru-RU" sz="2000" dirty="0" err="1">
                <a:solidFill>
                  <a:schemeClr val="accent6"/>
                </a:solidFill>
              </a:rPr>
              <a:t>водоспад</a:t>
            </a:r>
            <a:r>
              <a:rPr lang="ru-RU" sz="2000" dirty="0"/>
              <a:t>».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Цикл </a:t>
            </a:r>
            <a:r>
              <a:rPr lang="ru-RU" sz="2000" dirty="0" err="1"/>
              <a:t>розділений</a:t>
            </a:r>
            <a:r>
              <a:rPr lang="ru-RU" sz="2000" dirty="0"/>
              <a:t> на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дрібні</a:t>
            </a:r>
            <a:r>
              <a:rPr lang="ru-RU" sz="2000" dirty="0"/>
              <a:t> легко </a:t>
            </a:r>
            <a:r>
              <a:rPr lang="ru-RU" sz="2000" dirty="0" err="1"/>
              <a:t>створювані</a:t>
            </a:r>
            <a:r>
              <a:rPr lang="ru-RU" sz="2000" dirty="0"/>
              <a:t> </a:t>
            </a:r>
            <a:r>
              <a:rPr lang="ru-RU" sz="2000" dirty="0" err="1"/>
              <a:t>модулі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Кожен</a:t>
            </a:r>
            <a:r>
              <a:rPr lang="ru-RU" sz="2000" dirty="0" smtClean="0"/>
              <a:t> </a:t>
            </a:r>
            <a:r>
              <a:rPr lang="ru-RU" sz="2000" dirty="0"/>
              <a:t>модуль проходить через </a:t>
            </a:r>
            <a:r>
              <a:rPr lang="ru-RU" sz="2000" dirty="0" err="1">
                <a:solidFill>
                  <a:schemeClr val="accent6"/>
                </a:solidFill>
              </a:rPr>
              <a:t>фази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endParaRPr lang="ru-RU" sz="2000" dirty="0" smtClean="0">
              <a:solidFill>
                <a:schemeClr val="accent6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визначення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вимог</a:t>
            </a:r>
            <a:r>
              <a:rPr lang="ru-RU" sz="2000" dirty="0">
                <a:solidFill>
                  <a:srgbClr val="0000CC"/>
                </a:solidFill>
              </a:rPr>
              <a:t>, </a:t>
            </a:r>
            <a:endParaRPr lang="ru-RU" sz="2000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проектування</a:t>
            </a:r>
            <a:r>
              <a:rPr lang="ru-RU" sz="2000" dirty="0">
                <a:solidFill>
                  <a:srgbClr val="0000CC"/>
                </a:solidFill>
              </a:rPr>
              <a:t>, </a:t>
            </a:r>
            <a:endParaRPr lang="ru-RU" sz="2000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кодування</a:t>
            </a:r>
            <a:r>
              <a:rPr lang="ru-RU" sz="2000" dirty="0">
                <a:solidFill>
                  <a:srgbClr val="0000CC"/>
                </a:solidFill>
              </a:rPr>
              <a:t>, </a:t>
            </a:r>
            <a:endParaRPr lang="ru-RU" sz="2000" dirty="0" smtClean="0">
              <a:solidFill>
                <a:srgbClr val="0000CC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впровадження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CC"/>
                </a:solidFill>
              </a:rPr>
              <a:t>тестування</a:t>
            </a:r>
            <a:r>
              <a:rPr lang="ru-RU" sz="2000" dirty="0">
                <a:solidFill>
                  <a:srgbClr val="0000CC"/>
                </a:solidFill>
              </a:rPr>
              <a:t>. </a:t>
            </a:r>
            <a:endParaRPr lang="ru-RU" sz="2000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Процедура </a:t>
            </a:r>
            <a:r>
              <a:rPr lang="ru-RU" sz="2000" dirty="0" err="1"/>
              <a:t>розробки</a:t>
            </a:r>
            <a:r>
              <a:rPr lang="ru-RU" sz="2000" dirty="0"/>
              <a:t> по </a:t>
            </a:r>
            <a:r>
              <a:rPr lang="ru-RU" sz="2000" dirty="0" err="1" smtClean="0"/>
              <a:t>інкрементній</a:t>
            </a:r>
            <a:r>
              <a:rPr lang="ru-RU" sz="2000" dirty="0" smtClean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випуск</a:t>
            </a:r>
            <a:r>
              <a:rPr lang="ru-RU" sz="2000" dirty="0"/>
              <a:t> на </a:t>
            </a:r>
            <a:r>
              <a:rPr lang="ru-RU" sz="2000" dirty="0" err="1"/>
              <a:t>першому</a:t>
            </a:r>
            <a:r>
              <a:rPr lang="ru-RU" sz="2000" dirty="0"/>
              <a:t> великому </a:t>
            </a:r>
            <a:r>
              <a:rPr lang="ru-RU" sz="2000" dirty="0" err="1"/>
              <a:t>етапі</a:t>
            </a:r>
            <a:r>
              <a:rPr lang="ru-RU" sz="2000" dirty="0"/>
              <a:t> продукту в </a:t>
            </a:r>
            <a:r>
              <a:rPr lang="ru-RU" sz="2000" dirty="0" err="1"/>
              <a:t>базовій</a:t>
            </a:r>
            <a:r>
              <a:rPr lang="ru-RU" sz="2000" dirty="0"/>
              <a:t> </a:t>
            </a:r>
            <a:r>
              <a:rPr lang="ru-RU" sz="2000" dirty="0" err="1"/>
              <a:t>функціональності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послідовне</a:t>
            </a:r>
            <a:r>
              <a:rPr lang="ru-RU" sz="2000" dirty="0"/>
              <a:t> </a:t>
            </a:r>
            <a:r>
              <a:rPr lang="ru-RU" sz="2000" dirty="0" err="1"/>
              <a:t>додавання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, так </a:t>
            </a:r>
            <a:r>
              <a:rPr lang="ru-RU" sz="2000" dirty="0" err="1"/>
              <a:t>званих</a:t>
            </a:r>
            <a:r>
              <a:rPr lang="ru-RU" sz="2000" dirty="0"/>
              <a:t> «</a:t>
            </a:r>
            <a:r>
              <a:rPr lang="ru-RU" sz="2000" dirty="0" err="1"/>
              <a:t>інкрементів</a:t>
            </a:r>
            <a:r>
              <a:rPr lang="ru-RU" sz="2000" dirty="0"/>
              <a:t>».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/>
              <a:t>триває</a:t>
            </a:r>
            <a:r>
              <a:rPr lang="ru-RU" sz="2000" dirty="0"/>
              <a:t> до тих </a:t>
            </a:r>
            <a:r>
              <a:rPr lang="ru-RU" sz="2000" dirty="0" err="1"/>
              <a:t>пір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не буде створена </a:t>
            </a:r>
            <a:r>
              <a:rPr lang="ru-RU" sz="2000" dirty="0" err="1"/>
              <a:t>повна</a:t>
            </a:r>
            <a:r>
              <a:rPr lang="ru-RU" sz="2000" dirty="0"/>
              <a:t> система</a:t>
            </a:r>
          </a:p>
        </p:txBody>
      </p:sp>
      <p:sp>
        <p:nvSpPr>
          <p:cNvPr id="4" name="Прямокутник 1"/>
          <p:cNvSpPr/>
          <p:nvPr/>
        </p:nvSpPr>
        <p:spPr>
          <a:xfrm>
            <a:off x="198698" y="0"/>
            <a:ext cx="8746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«Incremental Model» </a:t>
            </a:r>
            <a:r>
              <a:rPr lang="en-US" sz="3200" b="1" dirty="0" smtClean="0">
                <a:solidFill>
                  <a:srgbClr val="0000CC"/>
                </a:solidFill>
              </a:rPr>
              <a:t>(</a:t>
            </a:r>
            <a:r>
              <a:rPr lang="ru-RU" sz="3200" b="1" dirty="0" err="1" smtClean="0">
                <a:solidFill>
                  <a:srgbClr val="0000CC"/>
                </a:solidFill>
              </a:rPr>
              <a:t>інкрементна</a:t>
            </a:r>
            <a:r>
              <a:rPr lang="ru-RU" sz="3200" b="1" dirty="0" smtClean="0">
                <a:solidFill>
                  <a:srgbClr val="0000CC"/>
                </a:solidFill>
              </a:rPr>
              <a:t> модель</a:t>
            </a:r>
            <a:r>
              <a:rPr lang="ru-RU" sz="3200" b="1" dirty="0">
                <a:solidFill>
                  <a:srgbClr val="00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16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55576" y="155679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Коли </a:t>
            </a:r>
            <a:r>
              <a:rPr lang="ru-RU" sz="2000" b="1" dirty="0" err="1">
                <a:solidFill>
                  <a:schemeClr val="accent6"/>
                </a:solidFill>
              </a:rPr>
              <a:t>використовувати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інкрементного</a:t>
            </a:r>
            <a:r>
              <a:rPr lang="ru-RU" sz="2000" b="1" dirty="0">
                <a:solidFill>
                  <a:schemeClr val="accent6"/>
                </a:solidFill>
              </a:rPr>
              <a:t> модель </a:t>
            </a:r>
            <a:r>
              <a:rPr lang="ru-RU" sz="2000" b="1" dirty="0" smtClean="0">
                <a:solidFill>
                  <a:schemeClr val="accent6"/>
                </a:solidFill>
              </a:rPr>
              <a:t>?</a:t>
            </a:r>
          </a:p>
          <a:p>
            <a:endParaRPr lang="ru-RU" sz="2000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</a:rPr>
              <a:t>Коли </a:t>
            </a:r>
            <a:r>
              <a:rPr lang="ru-RU" sz="2000" dirty="0" err="1">
                <a:solidFill>
                  <a:srgbClr val="0000CC"/>
                </a:solidFill>
              </a:rPr>
              <a:t>основні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вимоги</a:t>
            </a:r>
            <a:r>
              <a:rPr lang="ru-RU" sz="2000" dirty="0">
                <a:solidFill>
                  <a:srgbClr val="0000CC"/>
                </a:solidFill>
              </a:rPr>
              <a:t> до </a:t>
            </a:r>
            <a:r>
              <a:rPr lang="ru-RU" sz="2000" dirty="0" err="1">
                <a:solidFill>
                  <a:srgbClr val="0000CC"/>
                </a:solidFill>
              </a:rPr>
              <a:t>системи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чітко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визначені</a:t>
            </a:r>
            <a:r>
              <a:rPr lang="ru-RU" sz="2000" dirty="0">
                <a:solidFill>
                  <a:srgbClr val="0000CC"/>
                </a:solidFill>
              </a:rPr>
              <a:t> і </a:t>
            </a:r>
            <a:r>
              <a:rPr lang="ru-RU" sz="2000" dirty="0" err="1">
                <a:solidFill>
                  <a:srgbClr val="0000CC"/>
                </a:solidFill>
              </a:rPr>
              <a:t>зрозумілі</a:t>
            </a:r>
            <a:r>
              <a:rPr lang="ru-RU" sz="2000" dirty="0">
                <a:solidFill>
                  <a:srgbClr val="0000CC"/>
                </a:solidFill>
              </a:rPr>
              <a:t>. </a:t>
            </a:r>
            <a:endParaRPr lang="ru-RU" sz="2000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</a:rPr>
              <a:t>У </a:t>
            </a:r>
            <a:r>
              <a:rPr lang="ru-RU" sz="2000" dirty="0">
                <a:solidFill>
                  <a:srgbClr val="0000CC"/>
                </a:solidFill>
              </a:rPr>
              <a:t>той же час </a:t>
            </a:r>
            <a:r>
              <a:rPr lang="ru-RU" sz="2000" dirty="0" err="1">
                <a:solidFill>
                  <a:srgbClr val="0000CC"/>
                </a:solidFill>
              </a:rPr>
              <a:t>деякі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деталі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можуть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доопрацьовуватися</a:t>
            </a:r>
            <a:r>
              <a:rPr lang="ru-RU" sz="2000" dirty="0">
                <a:solidFill>
                  <a:srgbClr val="0000CC"/>
                </a:solidFill>
              </a:rPr>
              <a:t> з </a:t>
            </a:r>
            <a:r>
              <a:rPr lang="ru-RU" sz="2000" dirty="0" err="1">
                <a:solidFill>
                  <a:srgbClr val="0000CC"/>
                </a:solidFill>
              </a:rPr>
              <a:t>плином</a:t>
            </a:r>
            <a:r>
              <a:rPr lang="ru-RU" sz="2000" dirty="0">
                <a:solidFill>
                  <a:srgbClr val="0000CC"/>
                </a:solidFill>
              </a:rPr>
              <a:t> часу.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00CC"/>
                </a:solidFill>
              </a:rPr>
              <a:t>Потрібно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раннє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вивидення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000" dirty="0">
                <a:solidFill>
                  <a:srgbClr val="0000CC"/>
                </a:solidFill>
              </a:rPr>
              <a:t>продукту на </a:t>
            </a:r>
            <a:r>
              <a:rPr lang="ru-RU" sz="2000" dirty="0" err="1">
                <a:solidFill>
                  <a:srgbClr val="0000CC"/>
                </a:solidFill>
              </a:rPr>
              <a:t>ринок</a:t>
            </a:r>
            <a:r>
              <a:rPr lang="ru-RU" sz="2000" dirty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rgbClr val="0000CC"/>
                </a:solidFill>
              </a:rPr>
              <a:t>Є </a:t>
            </a:r>
            <a:r>
              <a:rPr lang="ru-RU" sz="2000" dirty="0" err="1">
                <a:solidFill>
                  <a:srgbClr val="0000CC"/>
                </a:solidFill>
              </a:rPr>
              <a:t>кілька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ризикових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цілей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5" name="Прямокутник 1"/>
          <p:cNvSpPr/>
          <p:nvPr/>
        </p:nvSpPr>
        <p:spPr>
          <a:xfrm>
            <a:off x="1331641" y="0"/>
            <a:ext cx="593479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«Incremental Model» </a:t>
            </a:r>
            <a:r>
              <a:rPr lang="en-US" sz="3200" b="1" dirty="0" smtClean="0">
                <a:solidFill>
                  <a:srgbClr val="0000CC"/>
                </a:solidFill>
              </a:rPr>
              <a:t>(</a:t>
            </a:r>
            <a:r>
              <a:rPr lang="ru-RU" sz="3200" b="1" dirty="0" err="1" smtClean="0">
                <a:solidFill>
                  <a:srgbClr val="0000CC"/>
                </a:solidFill>
              </a:rPr>
              <a:t>інкрементна</a:t>
            </a:r>
            <a:r>
              <a:rPr lang="ru-RU" sz="3200" b="1" dirty="0" smtClean="0">
                <a:solidFill>
                  <a:srgbClr val="0000CC"/>
                </a:solidFill>
              </a:rPr>
              <a:t> модель</a:t>
            </a:r>
            <a:r>
              <a:rPr lang="ru-RU" sz="3200" b="1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7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31641" y="14292"/>
            <a:ext cx="5971368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>
                <a:solidFill>
                  <a:srgbClr val="0000CC"/>
                </a:solidFill>
              </a:rPr>
              <a:t>«</a:t>
            </a:r>
            <a:r>
              <a:rPr lang="ru-RU" sz="3000" b="1" dirty="0" err="1">
                <a:solidFill>
                  <a:srgbClr val="0000CC"/>
                </a:solidFill>
              </a:rPr>
              <a:t>Iterative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>
                <a:solidFill>
                  <a:srgbClr val="0000CC"/>
                </a:solidFill>
              </a:rPr>
              <a:t>Model</a:t>
            </a:r>
            <a:r>
              <a:rPr lang="ru-RU" sz="3000" b="1" dirty="0">
                <a:solidFill>
                  <a:srgbClr val="0000CC"/>
                </a:solidFill>
              </a:rPr>
              <a:t>» (</a:t>
            </a:r>
            <a:r>
              <a:rPr lang="ru-RU" sz="3000" b="1" dirty="0" err="1">
                <a:solidFill>
                  <a:srgbClr val="0000CC"/>
                </a:solidFill>
              </a:rPr>
              <a:t>ітеративна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>
                <a:solidFill>
                  <a:srgbClr val="0000CC"/>
                </a:solidFill>
              </a:rPr>
              <a:t>або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ітераційна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>
                <a:solidFill>
                  <a:srgbClr val="0000CC"/>
                </a:solidFill>
              </a:rPr>
              <a:t>модель)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35844"/>
            <a:ext cx="8521700" cy="53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6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95536" y="172084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/>
              <a:t>Ітераційна</a:t>
            </a:r>
            <a:r>
              <a:rPr lang="ru-RU" sz="2000" dirty="0"/>
              <a:t> модель </a:t>
            </a:r>
            <a:r>
              <a:rPr lang="ru-RU" sz="2000" dirty="0" err="1"/>
              <a:t>життєвого</a:t>
            </a:r>
            <a:r>
              <a:rPr lang="ru-RU" sz="2000" dirty="0"/>
              <a:t> циклу </a:t>
            </a:r>
            <a:r>
              <a:rPr lang="ru-RU" sz="2000" b="1" dirty="0"/>
              <a:t>не </a:t>
            </a:r>
            <a:r>
              <a:rPr lang="ru-RU" sz="2000" b="1" dirty="0" err="1"/>
              <a:t>вимагає</a:t>
            </a:r>
            <a:r>
              <a:rPr lang="ru-RU" sz="2000" b="1" dirty="0"/>
              <a:t> </a:t>
            </a:r>
            <a:r>
              <a:rPr lang="ru-RU" sz="2000" dirty="0"/>
              <a:t>для початку </a:t>
            </a:r>
            <a:r>
              <a:rPr lang="ru-RU" sz="2000" dirty="0" err="1"/>
              <a:t>повної</a:t>
            </a:r>
            <a:r>
              <a:rPr lang="ru-RU" sz="2000" dirty="0"/>
              <a:t> </a:t>
            </a:r>
            <a:r>
              <a:rPr lang="ru-RU" sz="2000" dirty="0" err="1"/>
              <a:t>специфікації</a:t>
            </a:r>
            <a:r>
              <a:rPr lang="ru-RU" sz="2000" dirty="0"/>
              <a:t> </a:t>
            </a:r>
            <a:r>
              <a:rPr lang="ru-RU" sz="2000" dirty="0" err="1"/>
              <a:t>вимог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Замість</a:t>
            </a:r>
            <a:r>
              <a:rPr lang="ru-RU" sz="2000" dirty="0" smtClean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,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починається</a:t>
            </a:r>
            <a:r>
              <a:rPr lang="ru-RU" sz="2000" dirty="0"/>
              <a:t> з </a:t>
            </a:r>
            <a:r>
              <a:rPr lang="ru-RU" sz="2000" b="1" dirty="0" err="1"/>
              <a:t>реалізації</a:t>
            </a:r>
            <a:r>
              <a:rPr lang="ru-RU" sz="2000" b="1" dirty="0"/>
              <a:t> </a:t>
            </a:r>
            <a:r>
              <a:rPr lang="ru-RU" sz="2000" b="1" dirty="0" err="1"/>
              <a:t>частини</a:t>
            </a:r>
            <a:r>
              <a:rPr lang="ru-RU" sz="2000" b="1" dirty="0"/>
              <a:t> </a:t>
            </a:r>
            <a:r>
              <a:rPr lang="ru-RU" sz="2000" b="1" dirty="0" err="1" smtClean="0"/>
              <a:t>функціоналу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стає</a:t>
            </a:r>
            <a:r>
              <a:rPr lang="ru-RU" sz="2000" b="1" dirty="0"/>
              <a:t> базою для </a:t>
            </a:r>
            <a:r>
              <a:rPr lang="ru-RU" sz="2000" b="1" dirty="0" err="1"/>
              <a:t>визначення</a:t>
            </a:r>
            <a:r>
              <a:rPr lang="ru-RU" sz="2000" b="1" dirty="0"/>
              <a:t> </a:t>
            </a:r>
            <a:r>
              <a:rPr lang="ru-RU" sz="2000" b="1" dirty="0" err="1"/>
              <a:t>подальших</a:t>
            </a:r>
            <a:r>
              <a:rPr lang="ru-RU" sz="2000" b="1" dirty="0"/>
              <a:t> </a:t>
            </a:r>
            <a:r>
              <a:rPr lang="ru-RU" sz="2000" b="1" dirty="0" err="1"/>
              <a:t>вимог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повторюється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Версія</a:t>
            </a:r>
            <a:r>
              <a:rPr lang="ru-RU" sz="2000" dirty="0" smtClean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b="1" dirty="0" err="1"/>
              <a:t>неідеальна</a:t>
            </a:r>
            <a:r>
              <a:rPr lang="ru-RU" sz="2000" dirty="0"/>
              <a:t>, головне, </a:t>
            </a:r>
            <a:r>
              <a:rPr lang="ru-RU" sz="2000" dirty="0" err="1"/>
              <a:t>щоб</a:t>
            </a:r>
            <a:r>
              <a:rPr lang="ru-RU" sz="2000" dirty="0"/>
              <a:t> вона </a:t>
            </a:r>
            <a:r>
              <a:rPr lang="ru-RU" sz="2000" b="1" dirty="0" err="1"/>
              <a:t>працювала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Розуміючи</a:t>
            </a:r>
            <a:r>
              <a:rPr lang="ru-RU" sz="2000" dirty="0" smtClean="0"/>
              <a:t> </a:t>
            </a:r>
            <a:r>
              <a:rPr lang="ru-RU" sz="2000" dirty="0" err="1"/>
              <a:t>кінцеву</a:t>
            </a:r>
            <a:r>
              <a:rPr lang="ru-RU" sz="2000" dirty="0"/>
              <a:t> мету, </a:t>
            </a:r>
            <a:r>
              <a:rPr lang="ru-RU" sz="2000" dirty="0" err="1" smtClean="0"/>
              <a:t>прагнуть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неї</a:t>
            </a:r>
            <a:r>
              <a:rPr lang="ru-RU" sz="2000" dirty="0"/>
              <a:t> так,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крок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результативним</a:t>
            </a:r>
            <a:r>
              <a:rPr lang="ru-RU" sz="2000" dirty="0"/>
              <a:t>, а </a:t>
            </a:r>
            <a:r>
              <a:rPr lang="ru-RU" sz="2000" dirty="0" err="1"/>
              <a:t>кожна</a:t>
            </a:r>
            <a:r>
              <a:rPr lang="ru-RU" sz="2000" dirty="0"/>
              <a:t> </a:t>
            </a:r>
            <a:r>
              <a:rPr lang="ru-RU" sz="2000" dirty="0" err="1"/>
              <a:t>версія</a:t>
            </a:r>
            <a:r>
              <a:rPr lang="ru-RU" sz="2000" dirty="0"/>
              <a:t> - </a:t>
            </a:r>
            <a:r>
              <a:rPr lang="ru-RU" sz="2000" dirty="0" err="1"/>
              <a:t>працездатна</a:t>
            </a:r>
            <a:r>
              <a:rPr lang="ru-RU" sz="2000" dirty="0"/>
              <a:t>.</a:t>
            </a:r>
          </a:p>
        </p:txBody>
      </p:sp>
      <p:sp>
        <p:nvSpPr>
          <p:cNvPr id="4" name="Прямокутник 1"/>
          <p:cNvSpPr/>
          <p:nvPr/>
        </p:nvSpPr>
        <p:spPr>
          <a:xfrm>
            <a:off x="0" y="14292"/>
            <a:ext cx="9144000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>
                <a:solidFill>
                  <a:srgbClr val="0000CC"/>
                </a:solidFill>
              </a:rPr>
              <a:t>«</a:t>
            </a:r>
            <a:r>
              <a:rPr lang="ru-RU" sz="3000" b="1" dirty="0" err="1">
                <a:solidFill>
                  <a:srgbClr val="0000CC"/>
                </a:solidFill>
              </a:rPr>
              <a:t>Iterative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>
                <a:solidFill>
                  <a:srgbClr val="0000CC"/>
                </a:solidFill>
              </a:rPr>
              <a:t>Model</a:t>
            </a:r>
            <a:r>
              <a:rPr lang="ru-RU" sz="3000" b="1" dirty="0">
                <a:solidFill>
                  <a:srgbClr val="0000CC"/>
                </a:solidFill>
              </a:rPr>
              <a:t>» (</a:t>
            </a:r>
            <a:r>
              <a:rPr lang="ru-RU" sz="3000" b="1" dirty="0" err="1">
                <a:solidFill>
                  <a:srgbClr val="0000CC"/>
                </a:solidFill>
              </a:rPr>
              <a:t>ітеративна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>
                <a:solidFill>
                  <a:srgbClr val="0000CC"/>
                </a:solidFill>
              </a:rPr>
              <a:t>або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ітераційна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>
                <a:solidFill>
                  <a:srgbClr val="0000CC"/>
                </a:solidFill>
              </a:rPr>
              <a:t>модель)</a:t>
            </a:r>
          </a:p>
        </p:txBody>
      </p:sp>
    </p:spTree>
    <p:extLst>
      <p:ext uri="{BB962C8B-B14F-4D97-AF65-F5344CB8AC3E}">
        <p14:creationId xmlns:p14="http://schemas.microsoft.com/office/powerpoint/2010/main" val="113332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87400" y="1268760"/>
            <a:ext cx="7998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діаграмі</a:t>
            </a:r>
            <a:r>
              <a:rPr lang="ru-RU" sz="2000" dirty="0"/>
              <a:t> показана </a:t>
            </a:r>
            <a:r>
              <a:rPr lang="ru-RU" sz="2000" b="1" dirty="0" err="1" smtClean="0"/>
              <a:t>ітераційна</a:t>
            </a:r>
            <a:r>
              <a:rPr lang="ru-RU" sz="2000" b="1" dirty="0" smtClean="0"/>
              <a:t> </a:t>
            </a:r>
            <a:r>
              <a:rPr lang="ru-RU" sz="2000" b="1" dirty="0"/>
              <a:t>«</a:t>
            </a:r>
            <a:r>
              <a:rPr lang="ru-RU" sz="2000" b="1" dirty="0" err="1"/>
              <a:t>розробка</a:t>
            </a:r>
            <a:r>
              <a:rPr lang="ru-RU" sz="2000" b="1" dirty="0"/>
              <a:t>» </a:t>
            </a:r>
            <a:r>
              <a:rPr lang="ru-RU" sz="2000" dirty="0" err="1"/>
              <a:t>Мона</a:t>
            </a:r>
            <a:r>
              <a:rPr lang="ru-RU" sz="2000" dirty="0"/>
              <a:t> </a:t>
            </a:r>
            <a:r>
              <a:rPr lang="ru-RU" sz="2000" dirty="0" err="1"/>
              <a:t>Лізи</a:t>
            </a:r>
            <a:r>
              <a:rPr lang="ru-RU" sz="2000" dirty="0"/>
              <a:t>. Як видно, в </a:t>
            </a:r>
            <a:r>
              <a:rPr lang="ru-RU" sz="2000" dirty="0" err="1"/>
              <a:t>першій</a:t>
            </a:r>
            <a:r>
              <a:rPr lang="ru-RU" sz="2000" dirty="0"/>
              <a:t> </a:t>
            </a:r>
            <a:r>
              <a:rPr lang="ru-RU" sz="2000" dirty="0" err="1"/>
              <a:t>ітерації</a:t>
            </a:r>
            <a:r>
              <a:rPr lang="ru-RU" sz="2000" dirty="0"/>
              <a:t> є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начерк</a:t>
            </a:r>
            <a:r>
              <a:rPr lang="ru-RU" sz="2000" dirty="0"/>
              <a:t> </a:t>
            </a:r>
            <a:r>
              <a:rPr lang="ru-RU" sz="2000" dirty="0" err="1"/>
              <a:t>Джоконди</a:t>
            </a:r>
            <a:r>
              <a:rPr lang="ru-RU" sz="2000" dirty="0"/>
              <a:t>, в </a:t>
            </a:r>
            <a:r>
              <a:rPr lang="ru-RU" sz="2000" dirty="0" err="1"/>
              <a:t>другій</a:t>
            </a:r>
            <a:r>
              <a:rPr lang="ru-RU" sz="2000" dirty="0"/>
              <a:t> - </a:t>
            </a:r>
            <a:r>
              <a:rPr lang="ru-RU" sz="2000" dirty="0" err="1"/>
              <a:t>з'являються</a:t>
            </a:r>
            <a:r>
              <a:rPr lang="ru-RU" sz="2000" dirty="0"/>
              <a:t> </a:t>
            </a:r>
            <a:r>
              <a:rPr lang="ru-RU" sz="2000" dirty="0" err="1" smtClean="0"/>
              <a:t>кольори</a:t>
            </a:r>
            <a:r>
              <a:rPr lang="ru-RU" sz="2000" dirty="0" smtClean="0"/>
              <a:t>, </a:t>
            </a:r>
            <a:r>
              <a:rPr lang="ru-RU" sz="2000" dirty="0"/>
              <a:t>а </a:t>
            </a:r>
            <a:r>
              <a:rPr lang="ru-RU" sz="2000" dirty="0" err="1"/>
              <a:t>третя</a:t>
            </a:r>
            <a:r>
              <a:rPr lang="ru-RU" sz="2000" dirty="0"/>
              <a:t> </a:t>
            </a:r>
            <a:r>
              <a:rPr lang="ru-RU" sz="2000" dirty="0" err="1"/>
              <a:t>ітерація</a:t>
            </a:r>
            <a:r>
              <a:rPr lang="ru-RU" sz="2000" dirty="0"/>
              <a:t> </a:t>
            </a:r>
            <a:r>
              <a:rPr lang="ru-RU" sz="2000" dirty="0" err="1"/>
              <a:t>додає</a:t>
            </a:r>
            <a:r>
              <a:rPr lang="ru-RU" sz="2000" dirty="0"/>
              <a:t> </a:t>
            </a:r>
            <a:r>
              <a:rPr lang="ru-RU" sz="2000" dirty="0" err="1" smtClean="0"/>
              <a:t>деталі</a:t>
            </a:r>
            <a:r>
              <a:rPr lang="ru-RU" sz="2000" dirty="0" smtClean="0"/>
              <a:t>, </a:t>
            </a:r>
            <a:r>
              <a:rPr lang="ru-RU" sz="2000" dirty="0" err="1"/>
              <a:t>насиченості</a:t>
            </a:r>
            <a:r>
              <a:rPr lang="ru-RU" sz="2000" dirty="0"/>
              <a:t> і </a:t>
            </a:r>
            <a:r>
              <a:rPr lang="ru-RU" sz="2000" dirty="0" err="1"/>
              <a:t>завершує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b="1" dirty="0" err="1" smtClean="0"/>
              <a:t>інкрементній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моделі</a:t>
            </a:r>
            <a:r>
              <a:rPr lang="ru-RU" sz="2000" b="1" dirty="0" smtClean="0"/>
              <a:t> </a:t>
            </a:r>
            <a:r>
              <a:rPr lang="ru-RU" sz="2000" dirty="0" err="1"/>
              <a:t>функціонал</a:t>
            </a:r>
            <a:r>
              <a:rPr lang="ru-RU" sz="2000" dirty="0"/>
              <a:t> продукту </a:t>
            </a:r>
            <a:r>
              <a:rPr lang="ru-RU" sz="2000" dirty="0" err="1"/>
              <a:t>нарощується</a:t>
            </a:r>
            <a:r>
              <a:rPr lang="ru-RU" sz="2000" dirty="0"/>
              <a:t> по </a:t>
            </a:r>
            <a:r>
              <a:rPr lang="ru-RU" sz="2000" dirty="0" err="1"/>
              <a:t>шматочках</a:t>
            </a:r>
            <a:r>
              <a:rPr lang="ru-RU" sz="2000" dirty="0"/>
              <a:t>, продукт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частин</a:t>
            </a:r>
            <a:r>
              <a:rPr lang="ru-RU" sz="2000" dirty="0"/>
              <a:t>. На </a:t>
            </a:r>
            <a:r>
              <a:rPr lang="ru-RU" sz="2000" dirty="0" err="1"/>
              <a:t>відміну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ітераційної</a:t>
            </a:r>
            <a:r>
              <a:rPr lang="ru-RU" sz="2000" dirty="0" smtClean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, </a:t>
            </a: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шматочок</a:t>
            </a:r>
            <a:r>
              <a:rPr lang="ru-RU" sz="2000" dirty="0"/>
              <a:t> </a:t>
            </a:r>
            <a:r>
              <a:rPr lang="ru-RU" sz="2000" dirty="0" err="1"/>
              <a:t>являє</a:t>
            </a:r>
            <a:r>
              <a:rPr lang="ru-RU" sz="2000" dirty="0"/>
              <a:t> собою </a:t>
            </a:r>
            <a:r>
              <a:rPr lang="ru-RU" sz="2000" dirty="0" err="1"/>
              <a:t>цілісний</a:t>
            </a:r>
            <a:r>
              <a:rPr lang="ru-RU" sz="2000" dirty="0"/>
              <a:t> </a:t>
            </a:r>
            <a:r>
              <a:rPr lang="ru-RU" sz="2000" dirty="0" err="1"/>
              <a:t>елемент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chemeClr val="accent6"/>
                </a:solidFill>
              </a:rPr>
              <a:t>Коли </a:t>
            </a:r>
            <a:r>
              <a:rPr lang="ru-RU" sz="2000" b="1" dirty="0">
                <a:solidFill>
                  <a:schemeClr val="accent6"/>
                </a:solidFill>
              </a:rPr>
              <a:t>оптимально </a:t>
            </a:r>
            <a:r>
              <a:rPr lang="ru-RU" sz="2000" b="1" dirty="0" err="1">
                <a:solidFill>
                  <a:schemeClr val="accent6"/>
                </a:solidFill>
              </a:rPr>
              <a:t>використовувати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ітеративну</a:t>
            </a:r>
            <a:r>
              <a:rPr lang="ru-RU" sz="2000" b="1" dirty="0">
                <a:solidFill>
                  <a:schemeClr val="accent6"/>
                </a:solidFill>
              </a:rPr>
              <a:t> модель?</a:t>
            </a:r>
          </a:p>
          <a:p>
            <a:endParaRPr lang="ru-RU" sz="2000" dirty="0">
              <a:solidFill>
                <a:srgbClr val="0000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00CC"/>
                </a:solidFill>
              </a:rPr>
              <a:t>Вимоги</a:t>
            </a:r>
            <a:r>
              <a:rPr lang="ru-RU" sz="2000" dirty="0">
                <a:solidFill>
                  <a:srgbClr val="0000CC"/>
                </a:solidFill>
              </a:rPr>
              <a:t> до </a:t>
            </a:r>
            <a:r>
              <a:rPr lang="ru-RU" sz="2000" dirty="0" err="1">
                <a:solidFill>
                  <a:srgbClr val="0000CC"/>
                </a:solidFill>
              </a:rPr>
              <a:t>кінцевої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системі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заздалегідь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чітко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визначені</a:t>
            </a:r>
            <a:r>
              <a:rPr lang="ru-RU" sz="2000" dirty="0">
                <a:solidFill>
                  <a:srgbClr val="0000CC"/>
                </a:solidFill>
              </a:rPr>
              <a:t> і </a:t>
            </a:r>
            <a:r>
              <a:rPr lang="ru-RU" sz="2000" dirty="0" err="1">
                <a:solidFill>
                  <a:srgbClr val="0000CC"/>
                </a:solidFill>
              </a:rPr>
              <a:t>зрозумілі</a:t>
            </a:r>
            <a:r>
              <a:rPr lang="ru-RU" sz="2000" dirty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0000CC"/>
                </a:solidFill>
              </a:rPr>
              <a:t>Проект великий </a:t>
            </a:r>
            <a:r>
              <a:rPr lang="ru-RU" sz="2000" dirty="0" err="1">
                <a:solidFill>
                  <a:srgbClr val="0000CC"/>
                </a:solidFill>
              </a:rPr>
              <a:t>або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дуже</a:t>
            </a:r>
            <a:r>
              <a:rPr lang="ru-RU" sz="2000" dirty="0">
                <a:solidFill>
                  <a:srgbClr val="0000CC"/>
                </a:solidFill>
              </a:rPr>
              <a:t> великий.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00CC"/>
                </a:solidFill>
              </a:rPr>
              <a:t>Основне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завдання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має</a:t>
            </a:r>
            <a:r>
              <a:rPr lang="ru-RU" sz="2000" dirty="0" smtClean="0">
                <a:solidFill>
                  <a:srgbClr val="0000CC"/>
                </a:solidFill>
              </a:rPr>
              <a:t> бути </a:t>
            </a:r>
            <a:r>
              <a:rPr lang="ru-RU" sz="2000" dirty="0" err="1" smtClean="0">
                <a:solidFill>
                  <a:srgbClr val="0000CC"/>
                </a:solidFill>
              </a:rPr>
              <a:t>визначене</a:t>
            </a:r>
            <a:r>
              <a:rPr lang="ru-RU" sz="2000" dirty="0" smtClean="0">
                <a:solidFill>
                  <a:srgbClr val="0000CC"/>
                </a:solidFill>
              </a:rPr>
              <a:t>, </a:t>
            </a:r>
            <a:r>
              <a:rPr lang="ru-RU" sz="2000" dirty="0">
                <a:solidFill>
                  <a:srgbClr val="0000CC"/>
                </a:solidFill>
              </a:rPr>
              <a:t>але </a:t>
            </a:r>
            <a:r>
              <a:rPr lang="ru-RU" sz="2000" dirty="0" err="1">
                <a:solidFill>
                  <a:srgbClr val="0000CC"/>
                </a:solidFill>
              </a:rPr>
              <a:t>деталі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реалізації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можуть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еволюціонувати</a:t>
            </a:r>
            <a:r>
              <a:rPr lang="ru-RU" sz="2000" dirty="0">
                <a:solidFill>
                  <a:srgbClr val="0000CC"/>
                </a:solidFill>
              </a:rPr>
              <a:t> з </a:t>
            </a:r>
            <a:r>
              <a:rPr lang="ru-RU" sz="2000" dirty="0" err="1">
                <a:solidFill>
                  <a:srgbClr val="0000CC"/>
                </a:solidFill>
              </a:rPr>
              <a:t>плином</a:t>
            </a:r>
            <a:r>
              <a:rPr lang="ru-RU" sz="2000" dirty="0">
                <a:solidFill>
                  <a:srgbClr val="0000CC"/>
                </a:solidFill>
              </a:rPr>
              <a:t> часу.</a:t>
            </a:r>
          </a:p>
        </p:txBody>
      </p:sp>
      <p:sp>
        <p:nvSpPr>
          <p:cNvPr id="4" name="Прямокутник 1"/>
          <p:cNvSpPr/>
          <p:nvPr/>
        </p:nvSpPr>
        <p:spPr>
          <a:xfrm>
            <a:off x="0" y="14292"/>
            <a:ext cx="9144000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>
                <a:solidFill>
                  <a:srgbClr val="0000CC"/>
                </a:solidFill>
              </a:rPr>
              <a:t>«</a:t>
            </a:r>
            <a:r>
              <a:rPr lang="ru-RU" sz="3000" b="1" dirty="0" err="1">
                <a:solidFill>
                  <a:srgbClr val="0000CC"/>
                </a:solidFill>
              </a:rPr>
              <a:t>Iterative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>
                <a:solidFill>
                  <a:srgbClr val="0000CC"/>
                </a:solidFill>
              </a:rPr>
              <a:t>Model</a:t>
            </a:r>
            <a:r>
              <a:rPr lang="ru-RU" sz="3000" b="1" dirty="0">
                <a:solidFill>
                  <a:srgbClr val="0000CC"/>
                </a:solidFill>
              </a:rPr>
              <a:t>» (</a:t>
            </a:r>
            <a:r>
              <a:rPr lang="ru-RU" sz="3000" b="1" dirty="0" err="1">
                <a:solidFill>
                  <a:srgbClr val="0000CC"/>
                </a:solidFill>
              </a:rPr>
              <a:t>ітеративна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>
                <a:solidFill>
                  <a:srgbClr val="0000CC"/>
                </a:solidFill>
              </a:rPr>
              <a:t>або</a:t>
            </a:r>
            <a:r>
              <a:rPr lang="ru-RU" sz="3000" b="1" dirty="0">
                <a:solidFill>
                  <a:srgbClr val="0000CC"/>
                </a:solidFill>
              </a:rPr>
              <a:t> </a:t>
            </a:r>
            <a:r>
              <a:rPr lang="ru-RU" sz="3000" b="1" dirty="0" err="1" smtClean="0">
                <a:solidFill>
                  <a:srgbClr val="0000CC"/>
                </a:solidFill>
              </a:rPr>
              <a:t>ітераційна</a:t>
            </a:r>
            <a:r>
              <a:rPr lang="ru-RU" sz="3000" b="1" dirty="0" smtClean="0">
                <a:solidFill>
                  <a:srgbClr val="0000CC"/>
                </a:solidFill>
              </a:rPr>
              <a:t> </a:t>
            </a:r>
            <a:r>
              <a:rPr lang="ru-RU" sz="3000" b="1" dirty="0">
                <a:solidFill>
                  <a:srgbClr val="0000CC"/>
                </a:solidFill>
              </a:rPr>
              <a:t>модель)</a:t>
            </a:r>
          </a:p>
        </p:txBody>
      </p:sp>
    </p:spTree>
    <p:extLst>
      <p:ext uri="{BB962C8B-B14F-4D97-AF65-F5344CB8AC3E}">
        <p14:creationId xmlns:p14="http://schemas.microsoft.com/office/powerpoint/2010/main" val="63873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9616" y="34337"/>
            <a:ext cx="5754624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 categories and competency examples — Master’s</a:t>
            </a:r>
            <a:endParaRPr lang="ru-RU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4474" y="1853376"/>
            <a:ext cx="7137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i="0" u="none" strike="noStrike" baseline="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>
              <a:spcBef>
                <a:spcPts val="600"/>
              </a:spcBef>
            </a:pPr>
            <a:r>
              <a:rPr lang="en-US" sz="20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000" b="1" i="0" u="none" strike="no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between systems development approaches</a:t>
            </a:r>
          </a:p>
          <a:p>
            <a:pPr lvl="1">
              <a:spcBef>
                <a:spcPts val="600"/>
              </a:spcBef>
            </a:pPr>
            <a:r>
              <a:rPr lang="en-US" sz="20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a. Understand the benefits and disadvantages of plan-based, hybrid, and agile development approaches.</a:t>
            </a:r>
          </a:p>
          <a:p>
            <a:pPr lvl="1">
              <a:spcBef>
                <a:spcPts val="600"/>
              </a:spcBef>
            </a:pPr>
            <a:r>
              <a:rPr lang="en-US" sz="20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b. Determine the organizational and domain constraints to the use of plan</a:t>
            </a:r>
            <a:r>
              <a:rPr lang="uk-UA" sz="20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based, hybrid, and agile development approaches.</a:t>
            </a:r>
          </a:p>
          <a:p>
            <a:pPr lvl="1">
              <a:spcBef>
                <a:spcPts val="600"/>
              </a:spcBef>
            </a:pPr>
            <a:r>
              <a:rPr lang="en-US" sz="20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c. Select a development approach for the organization and a system context.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0008" y="561846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Джерело: </a:t>
            </a:r>
            <a:r>
              <a:rPr lang="en-US" b="1" dirty="0" smtClean="0"/>
              <a:t>MSIS 2016 second delivery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8575"/>
            <a:ext cx="8380413" cy="9540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0000CC"/>
                </a:solidFill>
              </a:rPr>
              <a:t>Ітеративна</a:t>
            </a:r>
            <a:r>
              <a:rPr lang="ru-RU" sz="2800" b="1" dirty="0">
                <a:solidFill>
                  <a:srgbClr val="0000CC"/>
                </a:solidFill>
              </a:rPr>
              <a:t> і </a:t>
            </a:r>
            <a:r>
              <a:rPr lang="ru-RU" sz="2800" b="1" dirty="0" err="1" smtClean="0">
                <a:solidFill>
                  <a:srgbClr val="0000CC"/>
                </a:solidFill>
              </a:rPr>
              <a:t>инкрементна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моделі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>
                <a:solidFill>
                  <a:srgbClr val="0000CC"/>
                </a:solidFill>
              </a:rPr>
              <a:t>- </a:t>
            </a:r>
            <a:r>
              <a:rPr lang="ru-RU" sz="2800" b="1" dirty="0" err="1">
                <a:solidFill>
                  <a:srgbClr val="0000CC"/>
                </a:solidFill>
              </a:rPr>
              <a:t>еволюційний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підхід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1196975"/>
            <a:ext cx="8405813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2"/>
          <p:cNvSpPr>
            <a:spLocks noChangeArrowheads="1"/>
          </p:cNvSpPr>
          <p:nvPr/>
        </p:nvSpPr>
        <p:spPr bwMode="auto">
          <a:xfrm>
            <a:off x="558800" y="5675312"/>
            <a:ext cx="85852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невизначеності</a:t>
            </a:r>
            <a:r>
              <a:rPr lang="ru-RU" dirty="0"/>
              <a:t> і </a:t>
            </a:r>
            <a:r>
              <a:rPr lang="ru-RU" dirty="0" err="1" smtClean="0"/>
              <a:t>инкрементне</a:t>
            </a:r>
            <a:r>
              <a:rPr lang="ru-RU" dirty="0" smtClean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функціональності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при </a:t>
            </a:r>
            <a:r>
              <a:rPr lang="ru-RU" dirty="0" err="1"/>
              <a:t>ітеративній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циклу.</a:t>
            </a:r>
          </a:p>
        </p:txBody>
      </p:sp>
    </p:spTree>
    <p:extLst>
      <p:ext uri="{BB962C8B-B14F-4D97-AF65-F5344CB8AC3E}">
        <p14:creationId xmlns:p14="http://schemas.microsoft.com/office/powerpoint/2010/main" val="23586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webok.sorlik.ru/images/lifecycle_spiral-or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654050"/>
            <a:ext cx="85979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4500" y="38100"/>
            <a:ext cx="8699500" cy="43704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700" b="1" dirty="0" err="1" smtClean="0">
                <a:solidFill>
                  <a:srgbClr val="0000CC"/>
                </a:solidFill>
              </a:rPr>
              <a:t>Спіральна</a:t>
            </a:r>
            <a:r>
              <a:rPr lang="ru-RU" sz="2700" b="1" dirty="0" smtClean="0">
                <a:solidFill>
                  <a:srgbClr val="0000CC"/>
                </a:solidFill>
              </a:rPr>
              <a:t> </a:t>
            </a:r>
            <a:r>
              <a:rPr lang="ru-RU" sz="2700" b="1" dirty="0">
                <a:solidFill>
                  <a:srgbClr val="0000CC"/>
                </a:solidFill>
              </a:rPr>
              <a:t>модель з </a:t>
            </a:r>
            <a:r>
              <a:rPr lang="ru-RU" sz="2700" b="1" dirty="0" err="1">
                <a:solidFill>
                  <a:srgbClr val="0000CC"/>
                </a:solidFill>
              </a:rPr>
              <a:t>контрольними</a:t>
            </a:r>
            <a:r>
              <a:rPr lang="ru-RU" sz="2700" b="1" dirty="0">
                <a:solidFill>
                  <a:srgbClr val="0000CC"/>
                </a:solidFill>
              </a:rPr>
              <a:t> точками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17498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213" y="1412875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/>
              <a:t>Існують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 </a:t>
            </a:r>
            <a:r>
              <a:rPr lang="ru-RU" sz="2000" dirty="0" err="1"/>
              <a:t>методології</a:t>
            </a:r>
            <a:r>
              <a:rPr lang="ru-RU" sz="2000" dirty="0"/>
              <a:t>,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поширені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:</a:t>
            </a:r>
          </a:p>
          <a:p>
            <a:pPr>
              <a:defRPr/>
            </a:pPr>
            <a:endParaRPr lang="ru-RU" sz="2000" dirty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2000" dirty="0"/>
              <a:t>Rational Unified Process (RUP) 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2000" dirty="0"/>
              <a:t>Enterprise Unified Process (EUP)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2000" dirty="0"/>
              <a:t>Microsoft Solutions Framework (</a:t>
            </a:r>
            <a:r>
              <a:rPr lang="en-US" sz="2000" dirty="0" smtClean="0"/>
              <a:t>MSF)</a:t>
            </a:r>
            <a:r>
              <a:rPr lang="ru-RU" sz="2000" dirty="0" smtClean="0"/>
              <a:t>: </a:t>
            </a:r>
            <a:endParaRPr lang="ru-RU" sz="2000" dirty="0"/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000" dirty="0"/>
              <a:t>MSF for Agile </a:t>
            </a:r>
            <a:endParaRPr lang="uk-UA" sz="2000" dirty="0"/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000" dirty="0"/>
              <a:t>MSF for CMMI (</a:t>
            </a:r>
            <a:r>
              <a:rPr lang="ru-RU" sz="2000" dirty="0"/>
              <a:t> “</a:t>
            </a:r>
            <a:r>
              <a:rPr lang="en-US" sz="2000" dirty="0"/>
              <a:t>MSF Formal”)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2000" dirty="0"/>
              <a:t>Agile-</a:t>
            </a:r>
            <a:r>
              <a:rPr lang="ru-RU" sz="2000" dirty="0"/>
              <a:t>практики 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000" dirty="0" err="1"/>
              <a:t>eXtreme</a:t>
            </a:r>
            <a:r>
              <a:rPr lang="en-US" sz="2000" dirty="0"/>
              <a:t> Programming (XP), </a:t>
            </a:r>
            <a:endParaRPr lang="uk-UA" sz="2000" dirty="0"/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000" dirty="0"/>
              <a:t>Feature Driven Development (FDD),</a:t>
            </a:r>
            <a:endParaRPr lang="uk-UA" sz="2000" dirty="0"/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000" dirty="0" smtClean="0"/>
              <a:t>Dynamic </a:t>
            </a:r>
            <a:r>
              <a:rPr lang="en-US" sz="2000" dirty="0"/>
              <a:t>Systems Development Method (DSDM), </a:t>
            </a:r>
            <a:endParaRPr lang="uk-UA" sz="2000" dirty="0"/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US" sz="2000" dirty="0"/>
              <a:t>SCRUM,....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1" y="-1"/>
            <a:ext cx="592260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 smtClean="0">
                <a:solidFill>
                  <a:srgbClr val="0000CC"/>
                </a:solidFill>
              </a:rPr>
              <a:t>Методології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розробки</a:t>
            </a:r>
            <a:r>
              <a:rPr lang="ru-RU" sz="3200" b="1" dirty="0" smtClean="0">
                <a:solidFill>
                  <a:srgbClr val="0000CC"/>
                </a:solidFill>
              </a:rPr>
              <a:t> систем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052736"/>
            <a:ext cx="8420101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43608" y="-14736"/>
            <a:ext cx="62228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000CC"/>
                </a:solidFill>
              </a:rPr>
              <a:t> «</a:t>
            </a:r>
            <a:r>
              <a:rPr lang="ru-RU" sz="3200" b="1" dirty="0" err="1">
                <a:solidFill>
                  <a:srgbClr val="0000CC"/>
                </a:solidFill>
              </a:rPr>
              <a:t>Agile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Model</a:t>
            </a:r>
            <a:r>
              <a:rPr lang="ru-RU" sz="3200" b="1" dirty="0">
                <a:solidFill>
                  <a:srgbClr val="0000CC"/>
                </a:solidFill>
              </a:rPr>
              <a:t>» (</a:t>
            </a:r>
            <a:r>
              <a:rPr lang="ru-RU" sz="3200" b="1" dirty="0" err="1" smtClean="0">
                <a:solidFill>
                  <a:srgbClr val="0000CC"/>
                </a:solidFill>
              </a:rPr>
              <a:t>гнучка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методологія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розробки</a:t>
            </a:r>
            <a:r>
              <a:rPr lang="ru-RU" sz="3200" b="1" dirty="0" smtClean="0">
                <a:solidFill>
                  <a:srgbClr val="0000CC"/>
                </a:solidFill>
              </a:rPr>
              <a:t>)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0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5453" y="-14736"/>
            <a:ext cx="677317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000CC"/>
                </a:solidFill>
              </a:rPr>
              <a:t> «</a:t>
            </a:r>
            <a:r>
              <a:rPr lang="ru-RU" sz="3200" b="1" dirty="0" err="1">
                <a:solidFill>
                  <a:srgbClr val="0000CC"/>
                </a:solidFill>
              </a:rPr>
              <a:t>Agile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Model</a:t>
            </a:r>
            <a:r>
              <a:rPr lang="ru-RU" sz="3200" b="1" dirty="0">
                <a:solidFill>
                  <a:srgbClr val="0000CC"/>
                </a:solidFill>
              </a:rPr>
              <a:t>» (</a:t>
            </a:r>
            <a:r>
              <a:rPr lang="ru-RU" sz="3200" b="1" dirty="0" err="1" smtClean="0">
                <a:solidFill>
                  <a:srgbClr val="0000CC"/>
                </a:solidFill>
              </a:rPr>
              <a:t>гнучка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методологія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</a:rPr>
              <a:t>розробки</a:t>
            </a:r>
            <a:r>
              <a:rPr lang="ru-RU" sz="3200" b="1" dirty="0" smtClean="0">
                <a:solidFill>
                  <a:srgbClr val="0000CC"/>
                </a:solidFill>
              </a:rPr>
              <a:t>)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92539" y="1101282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Коли </a:t>
            </a:r>
            <a:r>
              <a:rPr lang="ru-RU" sz="2000" b="1" dirty="0" err="1">
                <a:solidFill>
                  <a:schemeClr val="accent6"/>
                </a:solidFill>
              </a:rPr>
              <a:t>використовувати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Agile?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</a:rPr>
              <a:t>Коли </a:t>
            </a:r>
            <a:r>
              <a:rPr lang="ru-RU" sz="2000" dirty="0">
                <a:solidFill>
                  <a:srgbClr val="0000CC"/>
                </a:solidFill>
              </a:rPr>
              <a:t>потреби користувачів постійно змінюються в динамічному бізнесі.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>
                <a:solidFill>
                  <a:srgbClr val="0000CC"/>
                </a:solidFill>
              </a:rPr>
              <a:t>Зміни</a:t>
            </a:r>
            <a:r>
              <a:rPr lang="ru-RU" sz="2000" dirty="0">
                <a:solidFill>
                  <a:srgbClr val="0000CC"/>
                </a:solidFill>
              </a:rPr>
              <a:t> на </a:t>
            </a:r>
            <a:r>
              <a:rPr lang="en-US" sz="2000" dirty="0">
                <a:solidFill>
                  <a:srgbClr val="0000CC"/>
                </a:solidFill>
              </a:rPr>
              <a:t>Agile </a:t>
            </a:r>
            <a:r>
              <a:rPr lang="ru-RU" sz="2000" dirty="0" err="1">
                <a:solidFill>
                  <a:srgbClr val="0000CC"/>
                </a:solidFill>
              </a:rPr>
              <a:t>реалізуються</a:t>
            </a:r>
            <a:r>
              <a:rPr lang="ru-RU" sz="2000" dirty="0">
                <a:solidFill>
                  <a:srgbClr val="0000CC"/>
                </a:solidFill>
              </a:rPr>
              <a:t> за </a:t>
            </a:r>
            <a:r>
              <a:rPr lang="ru-RU" sz="2000" dirty="0" err="1">
                <a:solidFill>
                  <a:srgbClr val="0000CC"/>
                </a:solidFill>
              </a:rPr>
              <a:t>меншу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ціну</a:t>
            </a:r>
            <a:r>
              <a:rPr lang="ru-RU" sz="2000" dirty="0">
                <a:solidFill>
                  <a:srgbClr val="0000CC"/>
                </a:solidFill>
              </a:rPr>
              <a:t> через </a:t>
            </a:r>
            <a:r>
              <a:rPr lang="ru-RU" sz="2000" dirty="0" err="1">
                <a:solidFill>
                  <a:srgbClr val="0000CC"/>
                </a:solidFill>
              </a:rPr>
              <a:t>часті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</a:rPr>
              <a:t>інкременти</a:t>
            </a:r>
            <a:r>
              <a:rPr lang="ru-RU" sz="2000" dirty="0" smtClean="0">
                <a:solidFill>
                  <a:srgbClr val="0000CC"/>
                </a:solidFill>
              </a:rPr>
              <a:t>.</a:t>
            </a:r>
            <a:endParaRPr lang="ru-RU" sz="2000" dirty="0">
              <a:solidFill>
                <a:srgbClr val="0000CC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0000CC"/>
                </a:solidFill>
              </a:rPr>
              <a:t>На </a:t>
            </a:r>
            <a:r>
              <a:rPr lang="ru-RU" sz="2000" dirty="0" err="1">
                <a:solidFill>
                  <a:srgbClr val="0000CC"/>
                </a:solidFill>
              </a:rPr>
              <a:t>відміну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від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моделі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водоспаду</a:t>
            </a:r>
            <a:r>
              <a:rPr lang="ru-RU" sz="2000" dirty="0">
                <a:solidFill>
                  <a:srgbClr val="0000CC"/>
                </a:solidFill>
              </a:rPr>
              <a:t>, в </a:t>
            </a:r>
            <a:r>
              <a:rPr lang="ru-RU" sz="2000" dirty="0" err="1">
                <a:solidFill>
                  <a:srgbClr val="0000CC"/>
                </a:solidFill>
              </a:rPr>
              <a:t>гнучкою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моделі</a:t>
            </a:r>
            <a:r>
              <a:rPr lang="ru-RU" sz="2000" dirty="0">
                <a:solidFill>
                  <a:srgbClr val="0000CC"/>
                </a:solidFill>
              </a:rPr>
              <a:t> для старту проекту </a:t>
            </a:r>
            <a:r>
              <a:rPr lang="ru-RU" sz="2000" dirty="0" err="1">
                <a:solidFill>
                  <a:srgbClr val="0000CC"/>
                </a:solidFill>
              </a:rPr>
              <a:t>достатньо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лише</a:t>
            </a:r>
            <a:r>
              <a:rPr lang="ru-RU" sz="2000" dirty="0">
                <a:solidFill>
                  <a:srgbClr val="0000CC"/>
                </a:solidFill>
              </a:rPr>
              <a:t> невеликого </a:t>
            </a:r>
            <a:r>
              <a:rPr lang="ru-RU" sz="2000" dirty="0" err="1">
                <a:solidFill>
                  <a:srgbClr val="0000CC"/>
                </a:solidFill>
              </a:rPr>
              <a:t>планування</a:t>
            </a: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602" y="3450772"/>
            <a:ext cx="69634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06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25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4852" y="1262743"/>
            <a:ext cx="5099148" cy="363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49086" y="1125141"/>
            <a:ext cx="30262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Модель створення прототипів базується на ідеї створення цілісності або частини системи.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Система в пілотній версії називається </a:t>
            </a:r>
            <a:r>
              <a:rPr lang="ru-RU" b="1" dirty="0" smtClean="0"/>
              <a:t>прототипом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Прототипування можна розглядати як процес, який є частиною більшого </a:t>
            </a:r>
            <a:r>
              <a:rPr lang="en-US" dirty="0" smtClean="0"/>
              <a:t>SDLC </a:t>
            </a:r>
            <a:r>
              <a:rPr lang="ru-RU" dirty="0" smtClean="0"/>
              <a:t>або центрального підходу, який визначає </a:t>
            </a:r>
            <a:r>
              <a:rPr lang="en-US" dirty="0" smtClean="0"/>
              <a:t>SDLC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Мета полягає в побудові різних версій з  послідовним їх уточненням, поки не буде досягнуто кінцевого продукту.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258" y="35913"/>
            <a:ext cx="506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Модель прототипування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26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3085" y="0"/>
            <a:ext cx="506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Модель прототипування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371" y="1139224"/>
            <a:ext cx="85126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Існують різні типи прототипів, відповідно до конкретних потреб проекту: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Дослідницький підхід </a:t>
            </a:r>
            <a:r>
              <a:rPr lang="ru-RU" dirty="0" smtClean="0"/>
              <a:t>зосереджений на ретельному дослідження вимог до системи на кожній ітерації. Прототип є методом доставки швидких релізів</a:t>
            </a:r>
          </a:p>
          <a:p>
            <a:r>
              <a:rPr lang="ru-RU" dirty="0" smtClean="0"/>
              <a:t>Продукту на кожній ітерації, вивчення потреб та вимог з кожною версією</a:t>
            </a:r>
          </a:p>
          <a:p>
            <a:r>
              <a:rPr lang="ru-RU" dirty="0" smtClean="0"/>
              <a:t>вдосконалюються. Потреби оцінюються як продукт, який використаний та випробуваний.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Експериментальний підхід </a:t>
            </a:r>
            <a:r>
              <a:rPr lang="ru-RU" dirty="0" smtClean="0"/>
              <a:t>передбачає, що спочатку потрібно вирішити потреби користувача, а потім оцінити продукт за допомогою експериментального використання. Використовуються симуляції</a:t>
            </a:r>
          </a:p>
          <a:p>
            <a:r>
              <a:rPr lang="ru-RU" dirty="0" smtClean="0"/>
              <a:t>програм і скелетне програмування  для реалізації лише найважливіших функцій системи, щоб користувач міг отримати загальне уявлення про те, який буде кінцевий продукт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Еволюційний підхід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послідовно </a:t>
            </a:r>
            <a:r>
              <a:rPr lang="ru-RU" dirty="0" smtClean="0"/>
              <a:t>описує розвиток версій і є найближчою до інкрементних та ітеративних моделей життєвого циклу. Його основна мета полягає в тому, щоб врахувати можливі зміни у вимогах та потребах користувача. Кожен прототип - це не більше ніж версія продукт, і кожен варіант служить прототипом для наступного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27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10" y="1283835"/>
            <a:ext cx="4857460" cy="349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89588" y="261649"/>
            <a:ext cx="4905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The Star Life Cycle Model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480" y="1002251"/>
            <a:ext cx="3779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</a:t>
            </a:r>
            <a:r>
              <a:rPr lang="ru-RU" dirty="0" err="1" smtClean="0"/>
              <a:t>ожен</a:t>
            </a:r>
            <a:r>
              <a:rPr lang="ru-RU" dirty="0" smtClean="0"/>
              <a:t> </a:t>
            </a:r>
            <a:r>
              <a:rPr lang="ru-RU" dirty="0" smtClean="0"/>
              <a:t>етап повинен супроводжуватися</a:t>
            </a:r>
          </a:p>
          <a:p>
            <a:r>
              <a:rPr lang="ru-RU" dirty="0" smtClean="0"/>
              <a:t>шляхом масштабної оцінки. Всі етапи взаємопов'язані, і в процесі розробки</a:t>
            </a:r>
          </a:p>
          <a:p>
            <a:r>
              <a:rPr lang="ru-RU" dirty="0" smtClean="0"/>
              <a:t>процес, можна перейти до будь-якого з них у будь-яку точку, як тільки цей етап</a:t>
            </a:r>
          </a:p>
          <a:p>
            <a:r>
              <a:rPr lang="ru-RU" dirty="0" smtClean="0"/>
              <a:t>оцінений Подібним чином, кожна дія, яка виконується, незалежно від її порядку, повинна бути</a:t>
            </a:r>
          </a:p>
          <a:p>
            <a:r>
              <a:rPr lang="ru-RU" dirty="0" smtClean="0"/>
              <a:t>ретельно проаналізований. Це включає в себе велике тестування та збір даних про це</a:t>
            </a:r>
          </a:p>
          <a:p>
            <a:r>
              <a:rPr lang="ru-RU" dirty="0" smtClean="0"/>
              <a:t>конкретної діяльності, за допомогою таких методів, як опитування користувачів або їх спостереження</a:t>
            </a:r>
          </a:p>
          <a:p>
            <a:r>
              <a:rPr lang="ru-RU" dirty="0" smtClean="0"/>
              <a:t>використання системи у робочому контексті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28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9588" y="261649"/>
            <a:ext cx="4905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The Star Life Cycle Model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94869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Кожен етап супроводжується масштабним оцінюванням.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Всі етапи взаємопов'язані, і в процесі розробки можна перейти до будь-якого з них , як тільки цей етап оцінений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Також кожна дія, яка виконується, незалежно від її порядку, повинна бути ретельно проаналізована. Це включає в себе тестування та збір даних про результати конкретної діяльності за допомогою  опитування користувачів або їх спостереження за використанням системи у робочому контексті.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Модель викладається як зірка, звідси її назва. Оцінка знаходиться в центрі зірки, оскільки це основна передумова, яка керуватиме всіма іншими кроками.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Кожен крок взаємопов'язаний з іншим через процес оцінки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Користувачі розміщуються в центрі циклу розробки та заохочуються брати участь у будь-якому етапі: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на </a:t>
            </a:r>
            <a:r>
              <a:rPr lang="ru-RU" b="1" dirty="0" smtClean="0"/>
              <a:t>початку процесу</a:t>
            </a:r>
            <a:r>
              <a:rPr lang="ru-RU" dirty="0" smtClean="0"/>
              <a:t>, щоб встановити вимоги системи та визначення їх цілей та потреб; 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/>
              <a:t>під час прототипування </a:t>
            </a:r>
            <a:r>
              <a:rPr lang="ru-RU" dirty="0" smtClean="0"/>
              <a:t>, щоб забезпечити ретельне тестування в робочих умовах до остаточного випуску із забезпеченням об'ємного тестування;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після доставки системи, </a:t>
            </a:r>
            <a:r>
              <a:rPr lang="ru-RU" dirty="0" smtClean="0"/>
              <a:t>щоб стежити за будь-яким можливим збоєм  для  повідомлень про свій загальний досвід роботи з системою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29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805" y="1062878"/>
            <a:ext cx="5447195" cy="49215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285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0000CC"/>
                </a:solidFill>
              </a:rPr>
              <a:t>Hybrid approaches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1114143"/>
            <a:ext cx="3276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Коли </a:t>
            </a:r>
            <a:r>
              <a:rPr lang="ru-RU" b="1" dirty="0" err="1" smtClean="0">
                <a:solidFill>
                  <a:schemeClr val="accent6"/>
                </a:solidFill>
              </a:rPr>
              <a:t>використовувати</a:t>
            </a:r>
            <a:r>
              <a:rPr lang="ru-RU" b="1" dirty="0" smtClean="0">
                <a:solidFill>
                  <a:schemeClr val="accent6"/>
                </a:solidFill>
              </a:rPr>
              <a:t>?</a:t>
            </a:r>
            <a:endParaRPr lang="ru-RU" dirty="0" smtClean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Гібридний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підхід</a:t>
            </a:r>
            <a:r>
              <a:rPr lang="ru-RU" dirty="0" smtClean="0">
                <a:solidFill>
                  <a:srgbClr val="0000CC"/>
                </a:solidFill>
              </a:rPr>
              <a:t> буде </a:t>
            </a:r>
            <a:r>
              <a:rPr lang="ru-RU" dirty="0" err="1" smtClean="0">
                <a:solidFill>
                  <a:srgbClr val="0000CC"/>
                </a:solidFill>
              </a:rPr>
              <a:t>ефективним</a:t>
            </a:r>
            <a:r>
              <a:rPr lang="ru-RU" dirty="0" smtClean="0">
                <a:solidFill>
                  <a:srgbClr val="0000CC"/>
                </a:solidFill>
              </a:rPr>
              <a:t> у </a:t>
            </a:r>
            <a:r>
              <a:rPr lang="ru-RU" b="1" dirty="0" smtClean="0">
                <a:solidFill>
                  <a:srgbClr val="0000CC"/>
                </a:solidFill>
              </a:rPr>
              <a:t>великому </a:t>
            </a:r>
            <a:r>
              <a:rPr lang="ru-RU" b="1" dirty="0" err="1" smtClean="0">
                <a:solidFill>
                  <a:srgbClr val="0000CC"/>
                </a:solidFill>
              </a:rPr>
              <a:t>проекті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розробки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систем, де </a:t>
            </a:r>
            <a:r>
              <a:rPr lang="ru-RU" dirty="0" err="1" smtClean="0">
                <a:solidFill>
                  <a:srgbClr val="0000CC"/>
                </a:solidFill>
              </a:rPr>
              <a:t>організаційні</a:t>
            </a:r>
            <a:r>
              <a:rPr lang="ru-RU" dirty="0" smtClean="0">
                <a:solidFill>
                  <a:srgbClr val="0000CC"/>
                </a:solidFill>
              </a:rPr>
              <a:t> та </a:t>
            </a:r>
            <a:r>
              <a:rPr lang="ru-RU" dirty="0" err="1" smtClean="0">
                <a:solidFill>
                  <a:srgbClr val="0000CC"/>
                </a:solidFill>
              </a:rPr>
              <a:t>договірні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питання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перешкоджають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процесу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ітеративної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розробки</a:t>
            </a:r>
            <a:r>
              <a:rPr lang="ru-RU" dirty="0" smtClean="0">
                <a:solidFill>
                  <a:srgbClr val="0000CC"/>
                </a:solidFill>
              </a:rPr>
              <a:t>, </a:t>
            </a:r>
            <a:r>
              <a:rPr lang="ru-RU" dirty="0" err="1" smtClean="0">
                <a:solidFill>
                  <a:srgbClr val="0000CC"/>
                </a:solidFill>
              </a:rPr>
              <a:t>притаманному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гнучкому</a:t>
            </a:r>
            <a:r>
              <a:rPr lang="ru-RU" dirty="0" smtClean="0">
                <a:solidFill>
                  <a:srgbClr val="0000CC"/>
                </a:solidFill>
              </a:rPr>
              <a:t> методу.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Гібридний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підхід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може</a:t>
            </a:r>
            <a:r>
              <a:rPr lang="ru-RU" dirty="0" smtClean="0">
                <a:solidFill>
                  <a:srgbClr val="0000CC"/>
                </a:solidFill>
              </a:rPr>
              <a:t> бути </a:t>
            </a:r>
            <a:r>
              <a:rPr lang="ru-RU" dirty="0" err="1" smtClean="0">
                <a:solidFill>
                  <a:srgbClr val="0000CC"/>
                </a:solidFill>
              </a:rPr>
              <a:t>масштабованим</a:t>
            </a:r>
            <a:r>
              <a:rPr lang="ru-RU" dirty="0" smtClean="0">
                <a:solidFill>
                  <a:srgbClr val="0000CC"/>
                </a:solidFill>
              </a:rPr>
              <a:t> для </a:t>
            </a:r>
            <a:r>
              <a:rPr lang="ru-RU" dirty="0" err="1" smtClean="0">
                <a:solidFill>
                  <a:srgbClr val="0000CC"/>
                </a:solidFill>
              </a:rPr>
              <a:t>проектів</a:t>
            </a:r>
            <a:r>
              <a:rPr lang="ru-RU" dirty="0" smtClean="0">
                <a:solidFill>
                  <a:srgbClr val="0000CC"/>
                </a:solidFill>
              </a:rPr>
              <a:t> з </a:t>
            </a:r>
            <a:r>
              <a:rPr lang="ru-RU" dirty="0" err="1" smtClean="0">
                <a:solidFill>
                  <a:srgbClr val="0000CC"/>
                </a:solidFill>
              </a:rPr>
              <a:t>високим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рівнем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невизначеності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вимог</a:t>
            </a:r>
            <a:r>
              <a:rPr lang="ru-RU" dirty="0" smtClean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Гібридний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підхід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може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підвищити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рівень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успішності</a:t>
            </a:r>
            <a:r>
              <a:rPr lang="ru-RU" dirty="0" smtClean="0">
                <a:solidFill>
                  <a:srgbClr val="0000CC"/>
                </a:solidFill>
              </a:rPr>
              <a:t> проекту.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6000" y="1053237"/>
            <a:ext cx="774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основними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роботами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Хіршгайма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 Клейна (</a:t>
            </a:r>
            <a:r>
              <a:rPr lang="en-US" sz="1600" dirty="0" err="1">
                <a:solidFill>
                  <a:srgbClr val="0000CC"/>
                </a:solidFill>
              </a:rPr>
              <a:t>Hirschheim</a:t>
            </a:r>
            <a:r>
              <a:rPr lang="en-US" sz="1600" dirty="0">
                <a:solidFill>
                  <a:srgbClr val="0000CC"/>
                </a:solidFill>
              </a:rPr>
              <a:t>, R., &amp; Klein, H. (1989). Four paradigms of information systems development.</a:t>
            </a:r>
          </a:p>
          <a:p>
            <a:r>
              <a:rPr lang="en-US" sz="1600" dirty="0">
                <a:solidFill>
                  <a:srgbClr val="0000CC"/>
                </a:solidFill>
              </a:rPr>
              <a:t>Communications of the ACM, 32(10), 1199–1216</a:t>
            </a:r>
            <a:r>
              <a:rPr lang="en-US" sz="2000" dirty="0"/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парадигми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ІС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у свою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ґрунтуються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парадигмах системного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аналізу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2731553"/>
            <a:ext cx="6578600" cy="36692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127000"/>
            <a:ext cx="605938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 dirty="0" smtClean="0">
                <a:solidFill>
                  <a:srgbClr val="0000CC"/>
                </a:solidFill>
              </a:rPr>
              <a:t>Критерії вибору методу розробки ІС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1015643"/>
            <a:ext cx="2679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Size of the team (and the company)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Geographical colocation or spread out across offices and countries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experience of the developers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tenure of the developers working together in a team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Stability and visibility of requirements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 of customer involvement/engagement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to predicting/estimating cost, effort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 of milestones and gate reviews to the customer and contract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to market needed for a minimum viable product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Effectiveness of </a:t>
            </a:r>
            <a:r>
              <a:rPr lang="en-US" sz="1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endParaRPr lang="en-US" sz="1400" b="0" i="0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 of developer interest in the new method</a:t>
            </a:r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0800" y="1002586"/>
            <a:ext cx="528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Розмір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команди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компанії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Географічне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розміщення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розповсюдження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офісах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країнах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Середній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досвід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розробників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кваліфікація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розробників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працюють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разом у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команді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Стабільність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видимість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фінансування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зобов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язання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клієнтів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Необхідність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передбачити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оцінити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вартість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зусилля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Важливість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контрольних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точок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клієнта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 контракту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виходу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ринок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необхідний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мінімальної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життєздатності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продукту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Ефективність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повідомлень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інтересу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розробника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нового методу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17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9052" y="1391841"/>
            <a:ext cx="82677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0" i="0" u="none" strike="noStrike" baseline="0" dirty="0" smtClean="0">
                <a:latin typeface="TimesNewRomanPSMT"/>
              </a:rPr>
              <a:t>8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NewRomanPSMT"/>
              </a:rPr>
              <a:t>. Managing plan-based, hybrid, and agile development approaches</a:t>
            </a:r>
          </a:p>
          <a:p>
            <a:pPr lvl="1">
              <a:spcBef>
                <a:spcPts val="600"/>
              </a:spcBef>
            </a:pPr>
            <a:r>
              <a:rPr lang="en-US" b="0" i="0" u="none" strike="noStrike" baseline="0" dirty="0" smtClean="0">
                <a:latin typeface="TimesNewRomanPSMT"/>
              </a:rPr>
              <a:t>a. Understand the key principles of managing plan-based, hybrid, and agile</a:t>
            </a:r>
            <a:r>
              <a:rPr lang="uk-UA" b="0" i="0" u="none" strike="noStrike" baseline="0" dirty="0" smtClean="0">
                <a:latin typeface="TimesNewRomanPSMT"/>
              </a:rPr>
              <a:t> </a:t>
            </a:r>
            <a:r>
              <a:rPr lang="en-US" b="0" i="0" u="none" strike="noStrike" baseline="0" dirty="0" smtClean="0">
                <a:latin typeface="TimesNewRomanPSMT"/>
              </a:rPr>
              <a:t>development approaches.</a:t>
            </a:r>
          </a:p>
          <a:p>
            <a:pPr lvl="1">
              <a:spcBef>
                <a:spcPts val="600"/>
              </a:spcBef>
            </a:pPr>
            <a:r>
              <a:rPr lang="en-US" b="0" i="0" u="none" strike="noStrike" baseline="0" dirty="0" smtClean="0">
                <a:latin typeface="TimesNewRomanPSMT"/>
              </a:rPr>
              <a:t>b. Manage a simple project following one of the key development approaches.</a:t>
            </a:r>
          </a:p>
          <a:p>
            <a:pPr lvl="1">
              <a:spcBef>
                <a:spcPts val="600"/>
              </a:spcBef>
            </a:pPr>
            <a:r>
              <a:rPr lang="en-US" b="0" i="0" u="none" strike="noStrike" baseline="0" dirty="0" smtClean="0">
                <a:latin typeface="TimesNewRomanPSMT"/>
              </a:rPr>
              <a:t>c. Understand the key DevOps concepts for integration between development</a:t>
            </a:r>
            <a:r>
              <a:rPr lang="uk-UA" b="0" i="0" u="none" strike="noStrike" baseline="0" dirty="0" smtClean="0">
                <a:latin typeface="TimesNewRomanPSMT"/>
              </a:rPr>
              <a:t> </a:t>
            </a:r>
            <a:r>
              <a:rPr lang="en-US" b="0" i="0" u="none" strike="noStrike" baseline="0" dirty="0" smtClean="0">
                <a:latin typeface="TimesNewRomanPSMT"/>
              </a:rPr>
              <a:t>and operations and determine when they are relevant for application in a</a:t>
            </a:r>
            <a:r>
              <a:rPr lang="uk-UA" b="0" i="0" u="none" strike="noStrike" baseline="0" dirty="0" smtClean="0">
                <a:latin typeface="TimesNewRomanPSMT"/>
              </a:rPr>
              <a:t> </a:t>
            </a:r>
            <a:r>
              <a:rPr lang="en-US" b="0" i="0" u="none" strike="noStrike" baseline="0" dirty="0" smtClean="0">
                <a:latin typeface="TimesNewRomanPSMT"/>
              </a:rPr>
              <a:t>specific domain.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805" y="34337"/>
            <a:ext cx="6781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Competency categories and competency examples — Master’s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50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152" y="0"/>
            <a:ext cx="634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Typical project management process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7885" y="1720840"/>
            <a:ext cx="3570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Planning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Execution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Performance/Monitoring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 close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5371" y="1128330"/>
            <a:ext cx="5529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Project Management Phases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38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7365" y="0"/>
            <a:ext cx="346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Agile Frameworks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39" y="1133301"/>
            <a:ext cx="8490857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00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7365" y="0"/>
            <a:ext cx="346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Agile Frameworks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86" y="936171"/>
            <a:ext cx="8447313" cy="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01141"/>
            <a:ext cx="7968343" cy="46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00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35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2" y="936171"/>
            <a:ext cx="8512628" cy="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77365" y="0"/>
            <a:ext cx="346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Agile Frameworks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2" y="1712459"/>
            <a:ext cx="8360228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46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300" y="0"/>
            <a:ext cx="8216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NewRomanPSMT"/>
              </a:rPr>
              <a:t>DevOps concepts for integration between development</a:t>
            </a:r>
            <a:r>
              <a:rPr lang="uk-UA" sz="2800" b="1" dirty="0">
                <a:latin typeface="TimesNewRomanPSMT"/>
              </a:rPr>
              <a:t> </a:t>
            </a:r>
            <a:r>
              <a:rPr lang="en-US" sz="2800" b="1" dirty="0">
                <a:latin typeface="TimesNewRomanPSMT"/>
              </a:rPr>
              <a:t>and operations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8850" y="1175941"/>
            <a:ext cx="7797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DevOps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2000" dirty="0" err="1">
                <a:solidFill>
                  <a:srgbClr val="0B0080"/>
                </a:solidFill>
                <a:latin typeface="Arial" panose="020B0604020202020204" pitchFamily="34" charset="0"/>
                <a:hlinkClick r:id="rId2" tooltip="Акронім"/>
              </a:rPr>
              <a:t>акронім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від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hlinkClick r:id="rId3" tooltip="Англійська мова"/>
              </a:rPr>
              <a:t>англ.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2000" i="1" dirty="0">
                <a:solidFill>
                  <a:srgbClr val="222222"/>
                </a:solidFill>
                <a:latin typeface="Arial" panose="020B0604020202020204" pitchFamily="34" charset="0"/>
              </a:rPr>
              <a:t>development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і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operations) —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набір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практик,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спрямованих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активну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взаємодію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фахівців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з </a:t>
            </a:r>
            <a:r>
              <a:rPr lang="ru-RU" sz="2000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Розробка програмного забезпечення"/>
              </a:rPr>
              <a:t>розробки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зі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спеціалістами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з </a:t>
            </a:r>
            <a:r>
              <a:rPr lang="ru-RU" sz="2000" dirty="0" err="1">
                <a:solidFill>
                  <a:srgbClr val="0B0080"/>
                </a:solidFill>
                <a:latin typeface="Arial" panose="020B0604020202020204" pitchFamily="34" charset="0"/>
                <a:hlinkClick r:id="rId5" tooltip="Служба технічної підтримки"/>
              </a:rPr>
              <a:t>інформаційно-технологічному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hlinkClick r:id="rId5" tooltip="Служба технічної підтримки"/>
              </a:rPr>
              <a:t> </a:t>
            </a:r>
            <a:r>
              <a:rPr lang="ru-RU" sz="2000" dirty="0" err="1">
                <a:solidFill>
                  <a:srgbClr val="0B0080"/>
                </a:solidFill>
                <a:latin typeface="Arial" panose="020B0604020202020204" pitchFamily="34" charset="0"/>
                <a:hlinkClick r:id="rId5" tooltip="Служба технічної підтримки"/>
              </a:rPr>
              <a:t>обслуговуванню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і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взаємну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інтеграцію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їхніх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робочих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процесів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один в одного. </a:t>
            </a:r>
            <a:endParaRPr lang="en-US" sz="20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ru-RU" sz="20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2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Базується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на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ідеї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про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тісну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взаємозалежність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розробки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експлуатації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програмного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забезпечення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націлений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на </a:t>
            </a:r>
            <a:r>
              <a:rPr lang="ru-RU" sz="2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допомогу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організаціям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швидше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створювати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оновлювати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програмні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продукти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послуги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0724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000" y="1197045"/>
            <a:ext cx="7277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Як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/>
              <a:t>віртуальні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Як </a:t>
            </a:r>
            <a:r>
              <a:rPr lang="ru-RU" dirty="0" err="1"/>
              <a:t>налаштувати</a:t>
            </a:r>
            <a:r>
              <a:rPr lang="ru-RU" dirty="0"/>
              <a:t> </a:t>
            </a:r>
            <a:r>
              <a:rPr lang="ru-RU" dirty="0" err="1"/>
              <a:t>мережні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та </a:t>
            </a:r>
            <a:r>
              <a:rPr lang="ru-RU" dirty="0" err="1"/>
              <a:t>сервери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Як </a:t>
            </a:r>
            <a:r>
              <a:rPr lang="ru-RU" dirty="0" err="1" smtClean="0"/>
              <a:t>розгортати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Як </a:t>
            </a:r>
            <a:r>
              <a:rPr lang="ru-RU" dirty="0" err="1" smtClean="0"/>
              <a:t>агрегувати</a:t>
            </a:r>
            <a:r>
              <a:rPr lang="ru-RU" dirty="0" smtClean="0"/>
              <a:t> </a:t>
            </a:r>
            <a:r>
              <a:rPr lang="en-US" dirty="0" smtClean="0"/>
              <a:t>logs</a:t>
            </a:r>
            <a:r>
              <a:rPr lang="ru-RU" dirty="0" smtClean="0"/>
              <a:t>?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Як </a:t>
            </a:r>
            <a:r>
              <a:rPr lang="ru-RU" dirty="0" smtClean="0"/>
              <a:t>контролю</a:t>
            </a:r>
            <a:r>
              <a:rPr lang="uk-UA" dirty="0" smtClean="0"/>
              <a:t>вати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r>
              <a:rPr lang="ru-RU" dirty="0" smtClean="0"/>
              <a:t>?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Як </a:t>
            </a: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Як </a:t>
            </a:r>
            <a:r>
              <a:rPr lang="ru-RU" dirty="0" err="1" smtClean="0"/>
              <a:t>стежити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продуктивністю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Як </a:t>
            </a:r>
            <a:r>
              <a:rPr lang="ru-RU" dirty="0" err="1" smtClean="0"/>
              <a:t>попереджати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реагувати</a:t>
            </a:r>
            <a:r>
              <a:rPr lang="ru-RU" dirty="0" smtClean="0"/>
              <a:t> на </a:t>
            </a:r>
            <a:r>
              <a:rPr lang="ru-RU" dirty="0" err="1"/>
              <a:t>проблеми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5700" y="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Ключові проблеми </a:t>
            </a:r>
            <a:r>
              <a:rPr lang="en-US" sz="2800" b="1" dirty="0" smtClean="0"/>
              <a:t>DevOps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98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792" y="837144"/>
            <a:ext cx="8473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Конкретні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DevOps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охоплюють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весь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постачання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програмного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Вони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включають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Скорочення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часу для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виходу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ринок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Зниження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частоти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відмов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релізів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Скорочення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часу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виправлень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Зменшення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часу на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відновлення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збою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нової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версії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відключення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поточної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+mj-lt"/>
              <a:buAutoNum type="arabicPeriod"/>
            </a:pPr>
            <a:endParaRPr lang="uk-UA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Переваги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DevOps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роблять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програмованими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динамічними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DevOps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випуском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програмного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шляхом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стандартизації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Події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легко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відслідковувати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дозволяти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документовані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докладні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DevOps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розробникам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контролю над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середовищем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надаючи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інфраструктурі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орієнтоване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розуміння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9084" y="-6866"/>
            <a:ext cx="607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DevOps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10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39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1410038"/>
            <a:ext cx="78613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Складність</a:t>
            </a:r>
            <a:r>
              <a:rPr lang="ru-RU" sz="2000" dirty="0" smtClean="0"/>
              <a:t> </a:t>
            </a:r>
            <a:r>
              <a:rPr lang="ru-RU" sz="2000" dirty="0" err="1"/>
              <a:t>операцій</a:t>
            </a:r>
            <a:r>
              <a:rPr lang="ru-RU" sz="2000" dirty="0"/>
              <a:t> </a:t>
            </a:r>
            <a:r>
              <a:rPr lang="ru-RU" sz="2000" dirty="0" err="1"/>
              <a:t>поділяється</a:t>
            </a:r>
            <a:r>
              <a:rPr lang="ru-RU" sz="2000" dirty="0"/>
              <a:t> на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категорій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 smtClean="0"/>
              <a:t>автоматизація</a:t>
            </a:r>
            <a:r>
              <a:rPr lang="ru-RU" sz="2000" dirty="0" smtClean="0"/>
              <a:t> </a:t>
            </a:r>
            <a:r>
              <a:rPr lang="ru-RU" sz="2000" dirty="0" err="1"/>
              <a:t>інфраструктури</a:t>
            </a:r>
            <a:r>
              <a:rPr lang="ru-RU" sz="2000" dirty="0"/>
              <a:t>, 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/>
              <a:t>конфігурацією</a:t>
            </a:r>
            <a:r>
              <a:rPr lang="ru-RU" sz="2000" dirty="0"/>
              <a:t>, 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 smtClean="0"/>
              <a:t>автоматизація</a:t>
            </a:r>
            <a:r>
              <a:rPr lang="ru-RU" sz="2000" dirty="0" smtClean="0"/>
              <a:t> </a:t>
            </a:r>
            <a:r>
              <a:rPr lang="ru-RU" sz="2000" dirty="0" err="1"/>
              <a:t>розгортання</a:t>
            </a:r>
            <a:r>
              <a:rPr lang="ru-RU" sz="2000" dirty="0"/>
              <a:t>, 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/>
              <a:t>журналами, </a:t>
            </a:r>
            <a:r>
              <a:rPr lang="ru-RU" sz="2000" dirty="0" smtClean="0"/>
              <a:t>у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 smtClean="0"/>
              <a:t>правління</a:t>
            </a:r>
            <a:r>
              <a:rPr lang="ru-RU" sz="2000" dirty="0" smtClean="0"/>
              <a:t> </a:t>
            </a:r>
            <a:r>
              <a:rPr lang="ru-RU" sz="2000" dirty="0" err="1"/>
              <a:t>продуктивністю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err="1" smtClean="0"/>
              <a:t>моніторинг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82989" y="88900"/>
            <a:ext cx="517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Категорії складності операцій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7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805" y="972217"/>
            <a:ext cx="83566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Функціоналістська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парадигма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фокусується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соціальному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порядку,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консенсусі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потребах та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раціональних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виборах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ІС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розробляються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шляхом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застосування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формальних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концепцій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методичне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планове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втручання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засноване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раціональних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принципах.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00" y="2585879"/>
            <a:ext cx="77470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Соціально-релятивістська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парадигма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спрямована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індивідуальну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суб'єктивність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особисту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характеристику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соціального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актора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ІС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враховує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суб'єктивний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культурний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контекст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розробника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905" y="3965562"/>
            <a:ext cx="8356600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Радикальна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структуралістська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парадигма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захищає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необхідність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подолати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існуючі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обмеження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виникають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соціальних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організаційних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структурах.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ІС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будується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урахуванням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необхідності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обмежень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покращення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поза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обмеженнями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7600" y="5549546"/>
            <a:ext cx="8026400" cy="92333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Неогуманістська</a:t>
            </a:r>
            <a:r>
              <a:rPr lang="ru-RU" dirty="0" smtClean="0"/>
              <a:t> парадигма </a:t>
            </a:r>
            <a:r>
              <a:rPr lang="ru-RU" dirty="0" err="1" smtClean="0"/>
              <a:t>підкреслює</a:t>
            </a:r>
            <a:r>
              <a:rPr lang="ru-RU" dirty="0" smtClean="0"/>
              <a:t> роль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та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сил в </a:t>
            </a:r>
            <a:r>
              <a:rPr lang="ru-RU" dirty="0" err="1" smtClean="0"/>
              <a:t>здійсненні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Розвиток</a:t>
            </a:r>
            <a:r>
              <a:rPr lang="ru-RU" dirty="0" smtClean="0"/>
              <a:t> ІС </a:t>
            </a:r>
            <a:r>
              <a:rPr lang="ru-RU" dirty="0" err="1" smtClean="0"/>
              <a:t>формуєть</a:t>
            </a:r>
            <a:r>
              <a:rPr lang="ru-RU" dirty="0" smtClean="0"/>
              <a:t> </a:t>
            </a:r>
            <a:r>
              <a:rPr lang="ru-RU" dirty="0" err="1" smtClean="0"/>
              <a:t>раціональністю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18110"/>
            <a:ext cx="5754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парадигми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ІС 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</a:rPr>
              <a:t>Klein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33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40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850" y="912750"/>
            <a:ext cx="8064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DevOps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грунтується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ідеї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технологічної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інфраструктури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контролювати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коду.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підйомом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хмари все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реального часу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веб-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сервісу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Автоматизація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інфраструктури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вирішує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проблему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фізично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обробки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внесення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мережу.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хмарних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сервісів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полягають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тому,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витрати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лінійно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залежать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попиту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автоматично, коли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платити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апаратне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721" y="0"/>
            <a:ext cx="6094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Автоматизація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інфраструктури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3750" y="4158978"/>
            <a:ext cx="4895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0000CC"/>
                </a:solidFill>
              </a:rPr>
              <a:t>Amazon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Web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Services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Windows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Azure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RackSpace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Cloud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CC"/>
                </a:solidFill>
              </a:rPr>
              <a:t>HP </a:t>
            </a:r>
            <a:r>
              <a:rPr lang="ru-RU" dirty="0" err="1">
                <a:solidFill>
                  <a:srgbClr val="0000CC"/>
                </a:solidFill>
              </a:rPr>
              <a:t>Cloud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OpenShift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by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Red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Hat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Ubuntu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Cloud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Heroku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EngineYard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30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41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7101" y="1136471"/>
            <a:ext cx="7988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конфігурацією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вирішує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проблему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вручну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встановлювати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налаштовувати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пакети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є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автоматизації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конфігурації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полягають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тому,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сервери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розгортаються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точно так само, як і кожного разу.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внести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десять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серверів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внести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одне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8501" y="170934"/>
            <a:ext cx="844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конфігурацією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6744" y="3764001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DevOps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tools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0500" y="413333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rgbClr val="0000CC"/>
                </a:solidFill>
              </a:rPr>
              <a:t>Chef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Puppet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Ansible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Salt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Stack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0000CC"/>
                </a:solidFill>
              </a:rPr>
              <a:t>Pallet</a:t>
            </a:r>
            <a:endParaRPr lang="ru-RU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00CC"/>
                </a:solidFill>
              </a:rPr>
              <a:t>Bcfg2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Amazon’s </a:t>
            </a:r>
            <a:r>
              <a:rPr lang="en-US" dirty="0" err="1">
                <a:solidFill>
                  <a:srgbClr val="0000CC"/>
                </a:solidFill>
              </a:rPr>
              <a:t>OpsWorks</a:t>
            </a:r>
            <a:endParaRPr lang="en-US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Rightscale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5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900" y="1679139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чотирьох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парадигм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ІС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формуються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три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аспекти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моделювання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ІС,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використовуються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різного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підгрунтя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парадигм: 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Організаційний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контекст і база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/>
              <a:t>host </a:t>
            </a:r>
            <a:r>
              <a:rPr lang="en-US" dirty="0"/>
              <a:t>organization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Інтерес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/>
              <a:t>universe of discourse</a:t>
            </a:r>
            <a:r>
              <a:rPr lang="en-US" dirty="0" smtClean="0"/>
              <a:t>),</a:t>
            </a:r>
            <a:endParaRPr lang="uk-UA" dirty="0" smtClean="0"/>
          </a:p>
          <a:p>
            <a:r>
              <a:rPr lang="uk-UA" dirty="0" smtClean="0"/>
              <a:t>3.   К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омп'ютерні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4624" y="74409"/>
            <a:ext cx="577961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основних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аспектів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моделювання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7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7424" y="18110"/>
            <a:ext cx="5676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ять 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парадигм </a:t>
            </a:r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ІС 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2800" b="1" dirty="0" err="1" smtClean="0">
                <a:solidFill>
                  <a:srgbClr val="0000CC"/>
                </a:solidFill>
              </a:rPr>
              <a:t>Iivar</a:t>
            </a:r>
            <a:r>
              <a:rPr lang="en-US" sz="2800" dirty="0" err="1" smtClean="0"/>
              <a:t>i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00" y="972217"/>
            <a:ext cx="83947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Інтерактивний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interactionist approach</a:t>
            </a:r>
            <a:r>
              <a:rPr lang="uk-UA" dirty="0" smtClean="0"/>
              <a:t>)</a:t>
            </a:r>
            <a:r>
              <a:rPr lang="en-US" dirty="0" smtClean="0"/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зосереджений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соціальному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 і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 як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перекриваючі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переговори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акторами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заснований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speech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act-based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approach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зосереджений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комунікації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комунікативної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сприймає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 як систему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зв'язку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опосередковує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мовленнєві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формалізацію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uk-UA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approach</a:t>
            </a:r>
            <a:r>
              <a:rPr lang="uk-UA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Методологічний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програмних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зосереджений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методології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подає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людської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Професійний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trade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unionist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approach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фокусується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тникові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сприймає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комп'ютери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IS – як систему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робочих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побудованих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участю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колективу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Підхід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професійної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практичної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professional work practice approach </a:t>
            </a: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спрямований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поєднання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принципів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продуктивності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вимагає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 балансу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методологічними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практичними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підходами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6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F97604-87C1-49BE-ADC4-CEF11830712E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109" y="0"/>
            <a:ext cx="562571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Development Life Cycles</a:t>
            </a:r>
            <a:r>
              <a:rPr lang="uk-UA" sz="3200" b="1" i="0" u="none" strike="noStrike" baseline="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i="0" u="none" strike="noStrike" baseline="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IDLC</a:t>
            </a:r>
            <a:r>
              <a:rPr lang="uk-UA" sz="3200" b="1" i="0" u="none" strike="noStrike" baseline="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1015137"/>
            <a:ext cx="8013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Життєвий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цикл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(SDLC) є структурою,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орієнтованою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послідовності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етапів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проход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певний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продукт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концепцією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реалізацією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впровадженням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безліч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моделей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SDLC,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більш-менш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відповідні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конкретним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типам проекту.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800100" y="2924175"/>
            <a:ext cx="7848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Модель </a:t>
            </a:r>
            <a:r>
              <a:rPr lang="ru-RU" sz="2000" b="1" dirty="0" err="1"/>
              <a:t>життєвого</a:t>
            </a:r>
            <a:r>
              <a:rPr lang="ru-RU" sz="2000" b="1" dirty="0"/>
              <a:t> циклу </a:t>
            </a:r>
            <a:r>
              <a:rPr lang="ru-RU" sz="2000" dirty="0"/>
              <a:t>(</a:t>
            </a:r>
            <a:r>
              <a:rPr lang="en-US" sz="2000" dirty="0"/>
              <a:t>life cycle model) </a:t>
            </a:r>
            <a:r>
              <a:rPr lang="uk-UA" sz="2000" dirty="0"/>
              <a:t>- це</a:t>
            </a:r>
            <a:r>
              <a:rPr lang="en-US" sz="2000" dirty="0"/>
              <a:t> </a:t>
            </a:r>
            <a:r>
              <a:rPr lang="uk-UA" sz="2000" dirty="0"/>
              <a:t>с</a:t>
            </a:r>
            <a:r>
              <a:rPr lang="ru-RU" sz="2000" dirty="0" err="1"/>
              <a:t>труктура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і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пов'язаних</a:t>
            </a:r>
            <a:r>
              <a:rPr lang="ru-RU" sz="2000" dirty="0"/>
              <a:t> з </a:t>
            </a:r>
            <a:r>
              <a:rPr lang="ru-RU" sz="2000" dirty="0" err="1"/>
              <a:t>життєвим</a:t>
            </a:r>
            <a:r>
              <a:rPr lang="ru-RU" sz="2000" dirty="0"/>
              <a:t> циклом,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організовані</a:t>
            </a:r>
            <a:r>
              <a:rPr lang="ru-RU" sz="2000" dirty="0"/>
              <a:t> в </a:t>
            </a:r>
            <a:r>
              <a:rPr lang="ru-RU" sz="2000" dirty="0" err="1"/>
              <a:t>стадії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служать</a:t>
            </a:r>
            <a:r>
              <a:rPr lang="ru-RU" sz="2000" dirty="0"/>
              <a:t> як </a:t>
            </a:r>
            <a:r>
              <a:rPr lang="ru-RU" sz="2000" dirty="0" err="1"/>
              <a:t>загальне</a:t>
            </a:r>
            <a:r>
              <a:rPr lang="ru-RU" sz="2000" dirty="0"/>
              <a:t> </a:t>
            </a:r>
            <a:r>
              <a:rPr lang="ru-RU" sz="2000" dirty="0" err="1"/>
              <a:t>посилання</a:t>
            </a:r>
            <a:r>
              <a:rPr lang="ru-RU" sz="2000" dirty="0"/>
              <a:t> для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 і </a:t>
            </a:r>
            <a:r>
              <a:rPr lang="ru-RU" sz="2000" dirty="0" err="1"/>
              <a:t>взаєморозуміння</a:t>
            </a:r>
            <a:r>
              <a:rPr lang="ru-RU" sz="2000" dirty="0"/>
              <a:t> </a:t>
            </a:r>
            <a:r>
              <a:rPr lang="ru-RU" sz="2000" dirty="0" err="1"/>
              <a:t>сторін</a:t>
            </a:r>
            <a:r>
              <a:rPr lang="ru-RU" sz="2000" dirty="0"/>
              <a:t> (</a:t>
            </a:r>
            <a:r>
              <a:rPr lang="en-US" sz="2000" dirty="0"/>
              <a:t>ISO/IEC 12207</a:t>
            </a:r>
            <a:r>
              <a:rPr lang="ru-RU" sz="2000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46820"/>
            <a:ext cx="8572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43608" y="0"/>
            <a:ext cx="6235016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00CC"/>
                </a:solidFill>
              </a:rPr>
              <a:t>«</a:t>
            </a:r>
            <a:r>
              <a:rPr lang="ru-RU" sz="3200" b="1" dirty="0" err="1">
                <a:solidFill>
                  <a:srgbClr val="0000CC"/>
                </a:solidFill>
              </a:rPr>
              <a:t>Waterfall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Model</a:t>
            </a:r>
            <a:r>
              <a:rPr lang="ru-RU" sz="3200" b="1" dirty="0" smtClean="0">
                <a:solidFill>
                  <a:srgbClr val="0000CC"/>
                </a:solidFill>
              </a:rPr>
              <a:t>» - </a:t>
            </a:r>
            <a:r>
              <a:rPr lang="ru-RU" sz="3200" b="1" dirty="0" err="1" smtClean="0">
                <a:solidFill>
                  <a:srgbClr val="0000CC"/>
                </a:solidFill>
              </a:rPr>
              <a:t>каскадна</a:t>
            </a:r>
            <a:r>
              <a:rPr lang="ru-RU" sz="3200" b="1" dirty="0" smtClean="0">
                <a:solidFill>
                  <a:srgbClr val="0000CC"/>
                </a:solidFill>
              </a:rPr>
              <a:t> модель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634999" y="908719"/>
            <a:ext cx="8424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err="1"/>
              <a:t>Ця</a:t>
            </a:r>
            <a:r>
              <a:rPr lang="ru-RU" sz="2000" dirty="0"/>
              <a:t> модель </a:t>
            </a:r>
            <a:r>
              <a:rPr lang="ru-RU" sz="2000" dirty="0" err="1"/>
              <a:t>припускає</a:t>
            </a:r>
            <a:r>
              <a:rPr lang="ru-RU" sz="2000" dirty="0"/>
              <a:t> строго </a:t>
            </a:r>
            <a:r>
              <a:rPr lang="ru-RU" sz="2000" dirty="0" err="1"/>
              <a:t>послідовне</a:t>
            </a:r>
            <a:r>
              <a:rPr lang="ru-RU" sz="2000" dirty="0"/>
              <a:t> (у </a:t>
            </a:r>
            <a:r>
              <a:rPr lang="ru-RU" sz="2000" dirty="0" err="1"/>
              <a:t>часі</a:t>
            </a:r>
            <a:r>
              <a:rPr lang="ru-RU" sz="2000" dirty="0"/>
              <a:t>) і </a:t>
            </a:r>
            <a:r>
              <a:rPr lang="ru-RU" sz="2000" dirty="0" err="1"/>
              <a:t>одноразове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фаз проекту з </a:t>
            </a:r>
            <a:r>
              <a:rPr lang="ru-RU" sz="2000" dirty="0" err="1"/>
              <a:t>жорстким</a:t>
            </a:r>
            <a:r>
              <a:rPr lang="ru-RU" sz="2000" dirty="0"/>
              <a:t> (</a:t>
            </a:r>
            <a:r>
              <a:rPr lang="ru-RU" sz="2000" dirty="0" err="1"/>
              <a:t>детальним</a:t>
            </a:r>
            <a:r>
              <a:rPr lang="ru-RU" sz="2000" dirty="0"/>
              <a:t>) </a:t>
            </a:r>
            <a:r>
              <a:rPr lang="ru-RU" sz="2000" dirty="0" err="1"/>
              <a:t>попереднім</a:t>
            </a:r>
            <a:r>
              <a:rPr lang="ru-RU" sz="2000" dirty="0"/>
              <a:t> </a:t>
            </a:r>
            <a:r>
              <a:rPr lang="ru-RU" sz="2000" dirty="0" err="1"/>
              <a:t>плануванням</a:t>
            </a:r>
            <a:r>
              <a:rPr lang="ru-RU" sz="2000" dirty="0"/>
              <a:t> в </a:t>
            </a:r>
            <a:r>
              <a:rPr lang="ru-RU" sz="2000" dirty="0" err="1"/>
              <a:t>контексті</a:t>
            </a:r>
            <a:r>
              <a:rPr lang="ru-RU" sz="2000" dirty="0"/>
              <a:t> </a:t>
            </a:r>
            <a:r>
              <a:rPr lang="ru-RU" sz="2000" dirty="0" err="1"/>
              <a:t>зумовлених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одного дня і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вимог</a:t>
            </a:r>
            <a:r>
              <a:rPr lang="ru-RU" sz="2000" dirty="0"/>
              <a:t> до </a:t>
            </a:r>
            <a:r>
              <a:rPr lang="ru-RU" sz="2000" dirty="0" err="1"/>
              <a:t>програмної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endParaRPr lang="ru-RU" sz="20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259632" y="299695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Коли </a:t>
            </a:r>
            <a:r>
              <a:rPr lang="ru-RU" b="1" dirty="0" err="1">
                <a:solidFill>
                  <a:schemeClr val="accent6"/>
                </a:solidFill>
              </a:rPr>
              <a:t>використовувати</a:t>
            </a:r>
            <a:r>
              <a:rPr lang="ru-RU" b="1" dirty="0">
                <a:solidFill>
                  <a:schemeClr val="accent6"/>
                </a:solidFill>
              </a:rPr>
              <a:t> </a:t>
            </a:r>
            <a:r>
              <a:rPr lang="ru-RU" b="1" dirty="0" err="1">
                <a:solidFill>
                  <a:schemeClr val="accent6"/>
                </a:solidFill>
              </a:rPr>
              <a:t>каскадну</a:t>
            </a:r>
            <a:r>
              <a:rPr lang="ru-RU" b="1" dirty="0">
                <a:solidFill>
                  <a:schemeClr val="accent6"/>
                </a:solidFill>
              </a:rPr>
              <a:t> </a:t>
            </a:r>
            <a:r>
              <a:rPr lang="ru-RU" b="1" dirty="0" err="1">
                <a:solidFill>
                  <a:schemeClr val="accent6"/>
                </a:solidFill>
              </a:rPr>
              <a:t>методологію</a:t>
            </a:r>
            <a:r>
              <a:rPr lang="ru-RU" b="1" dirty="0">
                <a:solidFill>
                  <a:schemeClr val="accent6"/>
                </a:solidFill>
              </a:rPr>
              <a:t>?</a:t>
            </a:r>
          </a:p>
          <a:p>
            <a:endParaRPr lang="ru-RU" b="1" dirty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>
                <a:solidFill>
                  <a:srgbClr val="0000CC"/>
                </a:solidFill>
              </a:rPr>
              <a:t>Тільки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тоді</a:t>
            </a:r>
            <a:r>
              <a:rPr lang="ru-RU" dirty="0">
                <a:solidFill>
                  <a:srgbClr val="0000CC"/>
                </a:solidFill>
              </a:rPr>
              <a:t>, коли </a:t>
            </a:r>
            <a:r>
              <a:rPr lang="ru-RU" dirty="0" err="1">
                <a:solidFill>
                  <a:srgbClr val="0000CC"/>
                </a:solidFill>
              </a:rPr>
              <a:t>вимоги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відомі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 err="1">
                <a:solidFill>
                  <a:srgbClr val="0000CC"/>
                </a:solidFill>
              </a:rPr>
              <a:t>зрозумілі</a:t>
            </a:r>
            <a:r>
              <a:rPr lang="ru-RU" dirty="0">
                <a:solidFill>
                  <a:srgbClr val="0000CC"/>
                </a:solidFill>
              </a:rPr>
              <a:t> і </a:t>
            </a:r>
            <a:r>
              <a:rPr lang="ru-RU" dirty="0" err="1">
                <a:solidFill>
                  <a:srgbClr val="0000CC"/>
                </a:solidFill>
              </a:rPr>
              <a:t>зафіксовані</a:t>
            </a:r>
            <a:r>
              <a:rPr lang="ru-RU" dirty="0">
                <a:solidFill>
                  <a:srgbClr val="0000CC"/>
                </a:solidFill>
              </a:rPr>
              <a:t>. </a:t>
            </a:r>
            <a:endParaRPr lang="ru-RU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00CC"/>
                </a:solidFill>
              </a:rPr>
              <a:t>Суперечливих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вимог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немає</a:t>
            </a:r>
            <a:r>
              <a:rPr lang="ru-RU" dirty="0" smtClean="0">
                <a:solidFill>
                  <a:srgbClr val="0000CC"/>
                </a:solidFill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0000CC"/>
                </a:solidFill>
              </a:rPr>
              <a:t>Немає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проблем з </a:t>
            </a:r>
            <a:r>
              <a:rPr lang="ru-RU" dirty="0" err="1">
                <a:solidFill>
                  <a:srgbClr val="0000CC"/>
                </a:solidFill>
              </a:rPr>
              <a:t>доступністю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програмістів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потрібної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кваліфікації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00CC"/>
                </a:solidFill>
              </a:rPr>
              <a:t>У </a:t>
            </a:r>
            <a:r>
              <a:rPr lang="ru-RU" dirty="0" err="1">
                <a:solidFill>
                  <a:srgbClr val="0000CC"/>
                </a:solidFill>
              </a:rPr>
              <a:t>відносно</a:t>
            </a:r>
            <a:r>
              <a:rPr lang="ru-RU" dirty="0">
                <a:solidFill>
                  <a:srgbClr val="0000CC"/>
                </a:solidFill>
              </a:rPr>
              <a:t> невеликих проектах.</a:t>
            </a:r>
          </a:p>
        </p:txBody>
      </p:sp>
      <p:sp>
        <p:nvSpPr>
          <p:cNvPr id="6" name="Прямокутник 1"/>
          <p:cNvSpPr/>
          <p:nvPr/>
        </p:nvSpPr>
        <p:spPr>
          <a:xfrm>
            <a:off x="1043608" y="0"/>
            <a:ext cx="622282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00CC"/>
                </a:solidFill>
              </a:rPr>
              <a:t>«</a:t>
            </a:r>
            <a:r>
              <a:rPr lang="ru-RU" sz="3200" b="1" dirty="0" err="1">
                <a:solidFill>
                  <a:srgbClr val="0000CC"/>
                </a:solidFill>
              </a:rPr>
              <a:t>Waterfall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Model</a:t>
            </a:r>
            <a:r>
              <a:rPr lang="ru-RU" sz="3200" b="1" dirty="0" smtClean="0">
                <a:solidFill>
                  <a:srgbClr val="0000CC"/>
                </a:solidFill>
              </a:rPr>
              <a:t>» - </a:t>
            </a:r>
            <a:r>
              <a:rPr lang="ru-RU" sz="3200" b="1" dirty="0" err="1" smtClean="0">
                <a:solidFill>
                  <a:srgbClr val="0000CC"/>
                </a:solidFill>
              </a:rPr>
              <a:t>каскадна</a:t>
            </a:r>
            <a:r>
              <a:rPr lang="ru-RU" sz="3200" b="1" dirty="0" smtClean="0">
                <a:solidFill>
                  <a:srgbClr val="0000CC"/>
                </a:solidFill>
              </a:rPr>
              <a:t> модель 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551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0"/>
            <a:ext cx="1979712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Другая 1">
      <a:dk1>
        <a:srgbClr val="4D4D4D"/>
      </a:dk1>
      <a:lt1>
        <a:srgbClr val="FFFFFF"/>
      </a:lt1>
      <a:dk2>
        <a:srgbClr val="4D4D4D"/>
      </a:dk2>
      <a:lt2>
        <a:srgbClr val="0C209B"/>
      </a:lt2>
      <a:accent1>
        <a:srgbClr val="2167BF"/>
      </a:accent1>
      <a:accent2>
        <a:srgbClr val="C60C0D"/>
      </a:accent2>
      <a:accent3>
        <a:srgbClr val="FFFFFF"/>
      </a:accent3>
      <a:accent4>
        <a:srgbClr val="404040"/>
      </a:accent4>
      <a:accent5>
        <a:srgbClr val="ABB8DC"/>
      </a:accent5>
      <a:accent6>
        <a:srgbClr val="B30A0B"/>
      </a:accent6>
      <a:hlink>
        <a:srgbClr val="0C209B"/>
      </a:hlink>
      <a:folHlink>
        <a:srgbClr val="C60C0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4290A6"/>
        </a:lt2>
        <a:accent1>
          <a:srgbClr val="14B2CE"/>
        </a:accent1>
        <a:accent2>
          <a:srgbClr val="38C2DE"/>
        </a:accent2>
        <a:accent3>
          <a:srgbClr val="FFFFFF"/>
        </a:accent3>
        <a:accent4>
          <a:srgbClr val="404040"/>
        </a:accent4>
        <a:accent5>
          <a:srgbClr val="AAD5E3"/>
        </a:accent5>
        <a:accent6>
          <a:srgbClr val="32B0C9"/>
        </a:accent6>
        <a:hlink>
          <a:srgbClr val="61E6F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2518</Words>
  <Application>Microsoft Office PowerPoint</Application>
  <PresentationFormat>Экран (4:3)</PresentationFormat>
  <Paragraphs>298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Microsoft Sans Serif</vt:lpstr>
      <vt:lpstr>Times New Roman</vt:lpstr>
      <vt:lpstr>TimesNewRomanPSMT</vt:lpstr>
      <vt:lpstr>Wingdings</vt:lpstr>
      <vt:lpstr>powerpoint-template-24</vt:lpstr>
      <vt:lpstr>Topic Paradigmus and Approach  to IS Development  (Deployment)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Парадигми розробки (розвитку) інформаційних систем</dc:title>
  <dc:creator>Администратор</dc:creator>
  <cp:lastModifiedBy>Администратор</cp:lastModifiedBy>
  <cp:revision>39</cp:revision>
  <dcterms:created xsi:type="dcterms:W3CDTF">2017-12-04T22:18:08Z</dcterms:created>
  <dcterms:modified xsi:type="dcterms:W3CDTF">2017-12-01T17:35:17Z</dcterms:modified>
</cp:coreProperties>
</file>