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1"/>
    <p:sldMasterId id="2147483741" r:id="rId2"/>
    <p:sldMasterId id="2147483728" r:id="rId3"/>
  </p:sldMasterIdLst>
  <p:notesMasterIdLst>
    <p:notesMasterId r:id="rId20"/>
  </p:notesMasterIdLst>
  <p:sldIdLst>
    <p:sldId id="256" r:id="rId4"/>
    <p:sldId id="273" r:id="rId5"/>
    <p:sldId id="267" r:id="rId6"/>
    <p:sldId id="275" r:id="rId7"/>
    <p:sldId id="286" r:id="rId8"/>
    <p:sldId id="278" r:id="rId9"/>
    <p:sldId id="276" r:id="rId10"/>
    <p:sldId id="285" r:id="rId11"/>
    <p:sldId id="279" r:id="rId12"/>
    <p:sldId id="281" r:id="rId13"/>
    <p:sldId id="282" r:id="rId14"/>
    <p:sldId id="280" r:id="rId15"/>
    <p:sldId id="283" r:id="rId16"/>
    <p:sldId id="284" r:id="rId17"/>
    <p:sldId id="277" r:id="rId18"/>
    <p:sldId id="274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4103" autoAdjust="0"/>
  </p:normalViewPr>
  <p:slideViewPr>
    <p:cSldViewPr snapToGrid="0">
      <p:cViewPr varScale="1">
        <p:scale>
          <a:sx n="66" d="100"/>
          <a:sy n="66" d="100"/>
        </p:scale>
        <p:origin x="644" y="-10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461633-6E6C-440E-9A12-0E5C4F85896F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824DA1-C009-49C9-B113-A6D925C793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84516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 smtClean="0"/>
              <a:t>Слайд </a:t>
            </a:r>
            <a:r>
              <a:rPr lang="uk-UA" smtClean="0"/>
              <a:t>містить гіперпосилання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24DA1-C009-49C9-B113-A6D925C79323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26837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24DA1-C009-49C9-B113-A6D925C79323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46521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 smtClean="0"/>
              <a:t>Слайд містить гіперпосилання</a:t>
            </a:r>
            <a:r>
              <a:rPr lang="uk-UA" baseline="0" dirty="0" smtClean="0"/>
              <a:t> на </a:t>
            </a:r>
            <a:r>
              <a:rPr lang="uk-UA" baseline="0" dirty="0" err="1" smtClean="0"/>
              <a:t>руханку</a:t>
            </a:r>
            <a:r>
              <a:rPr lang="uk-UA" baseline="0" dirty="0" smtClean="0"/>
              <a:t>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10998F-4D62-4F22-99CB-7AF1BA82F8FB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21451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68188" y="147919"/>
            <a:ext cx="10018765" cy="1313328"/>
          </a:xfrm>
        </p:spPr>
        <p:txBody>
          <a:bodyPr anchor="b">
            <a:normAutofit/>
          </a:bodyPr>
          <a:lstStyle>
            <a:lvl1pPr algn="ctr">
              <a:defRPr sz="5400" b="1" baseline="0"/>
            </a:lvl1pPr>
          </a:lstStyle>
          <a:p>
            <a:r>
              <a:rPr lang="uk-UA" dirty="0" smtClean="0"/>
              <a:t>Іменник як частина мови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63072" y="2249332"/>
            <a:ext cx="8915399" cy="1126283"/>
          </a:xfrm>
        </p:spPr>
        <p:txBody>
          <a:bodyPr anchor="t"/>
          <a:lstStyle>
            <a:lvl1pPr marL="0" indent="0" algn="l">
              <a:buNone/>
              <a:defRPr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147919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6541" y="354650"/>
            <a:ext cx="1159179" cy="365125"/>
          </a:xfrm>
        </p:spPr>
        <p:txBody>
          <a:bodyPr/>
          <a:lstStyle>
            <a:lvl1pPr>
              <a:defRPr sz="1200"/>
            </a:lvl1pPr>
          </a:lstStyle>
          <a:p>
            <a:r>
              <a:rPr lang="ru-RU" dirty="0" smtClean="0"/>
              <a:t>Урок № 1</a:t>
            </a:r>
            <a:endParaRPr lang="en-US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797002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30224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20713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909453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82070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045667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53677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55965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516556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5B880-FC77-4937-94F7-0FE919025170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8A5B-E9B9-4F67-AA81-C006D506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22843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5B880-FC77-4937-94F7-0FE919025170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8A5B-E9B9-4F67-AA81-C006D506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99179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9422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5B880-FC77-4937-94F7-0FE919025170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8A5B-E9B9-4F67-AA81-C006D506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32367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5B880-FC77-4937-94F7-0FE919025170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8A5B-E9B9-4F67-AA81-C006D506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173809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5B880-FC77-4937-94F7-0FE919025170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8A5B-E9B9-4F67-AA81-C006D506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337279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5B880-FC77-4937-94F7-0FE919025170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8A5B-E9B9-4F67-AA81-C006D506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04435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5B880-FC77-4937-94F7-0FE919025170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8A5B-E9B9-4F67-AA81-C006D506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75866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5B880-FC77-4937-94F7-0FE919025170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8A5B-E9B9-4F67-AA81-C006D506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50659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5B880-FC77-4937-94F7-0FE919025170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8A5B-E9B9-4F67-AA81-C006D506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470055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5B880-FC77-4937-94F7-0FE919025170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8A5B-E9B9-4F67-AA81-C006D506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925837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5B880-FC77-4937-94F7-0FE919025170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8A5B-E9B9-4F67-AA81-C006D506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265616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9CF9-E72B-4C04-A33E-5061224B3482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20BB0-E30E-4588-92F8-1DA8CBEE3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5328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772446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9CF9-E72B-4C04-A33E-5061224B3482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20BB0-E30E-4588-92F8-1DA8CBEE3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758080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9CF9-E72B-4C04-A33E-5061224B3482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20BB0-E30E-4588-92F8-1DA8CBEE3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548449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9CF9-E72B-4C04-A33E-5061224B3482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20BB0-E30E-4588-92F8-1DA8CBEE3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177504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9CF9-E72B-4C04-A33E-5061224B3482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20BB0-E30E-4588-92F8-1DA8CBEE3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420826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9CF9-E72B-4C04-A33E-5061224B3482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20BB0-E30E-4588-92F8-1DA8CBEE3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431307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9CF9-E72B-4C04-A33E-5061224B3482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20BB0-E30E-4588-92F8-1DA8CBEE3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675930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9CF9-E72B-4C04-A33E-5061224B3482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20BB0-E30E-4588-92F8-1DA8CBEE3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987194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9CF9-E72B-4C04-A33E-5061224B3482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20BB0-E30E-4588-92F8-1DA8CBEE3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192791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9CF9-E72B-4C04-A33E-5061224B3482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20BB0-E30E-4588-92F8-1DA8CBEE3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007071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9CF9-E72B-4C04-A33E-5061224B3482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20BB0-E30E-4588-92F8-1DA8CBEE3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80802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09487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91191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03414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49852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5614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032D6-2652-4E75-88DC-16A6D6B8000F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1719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A032D6-2652-4E75-88DC-16A6D6B8000F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1384746E-2FAA-41A3-AF18-E3A140A112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47089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40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22" r:id="rId12"/>
    <p:sldLayoutId id="2147483723" r:id="rId13"/>
    <p:sldLayoutId id="2147483724" r:id="rId14"/>
    <p:sldLayoutId id="2147483725" r:id="rId15"/>
    <p:sldLayoutId id="2147483726" r:id="rId16"/>
    <p:sldLayoutId id="214748372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D5B880-FC77-4937-94F7-0FE919025170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B38A5B-E9B9-4F67-AA81-C006D50673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8839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6" r:id="rId5"/>
    <p:sldLayoutId id="2147483747" r:id="rId6"/>
    <p:sldLayoutId id="2147483748" r:id="rId7"/>
    <p:sldLayoutId id="2147483749" r:id="rId8"/>
    <p:sldLayoutId id="2147483750" r:id="rId9"/>
    <p:sldLayoutId id="2147483751" r:id="rId10"/>
    <p:sldLayoutId id="214748375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079CF9-E72B-4C04-A33E-5061224B3482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F20BB0-E30E-4588-92F8-1DA8CBEE39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95502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tkachnko.blogspot.com/2014/12/blog-post_94.html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hyperlink" Target="https://youtu.be/TAKi6v0wghc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hyperlink" Target="https://youtu.be/TAKi6v0wghc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hyperlink" Target="https://youtu.be/zPMryG8fqNY" TargetMode="Externa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1" t="2649" r="1419" b="3631"/>
          <a:stretch/>
        </p:blipFill>
        <p:spPr>
          <a:xfrm>
            <a:off x="2240071" y="217751"/>
            <a:ext cx="8354729" cy="52168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99603" y="910248"/>
            <a:ext cx="7900909" cy="1563494"/>
          </a:xfrm>
        </p:spPr>
        <p:txBody>
          <a:bodyPr>
            <a:normAutofit/>
          </a:bodyPr>
          <a:lstStyle/>
          <a:p>
            <a:r>
              <a:rPr lang="uk-UA" dirty="0" smtClean="0">
                <a:solidFill>
                  <a:schemeClr val="bg1"/>
                </a:solidFill>
              </a:rPr>
              <a:t>Число іменників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0703" y="2254267"/>
            <a:ext cx="4501364" cy="446898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80360" y="217751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Просто</a:t>
            </a:r>
          </a:p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 про складне</a:t>
            </a:r>
            <a:endParaRPr lang="ru-RU" sz="1600" b="1" i="1" cap="none" spc="0" dirty="0">
              <a:ln/>
              <a:solidFill>
                <a:srgbClr val="0070C0"/>
              </a:solidFill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536745" y="510138"/>
            <a:ext cx="1832553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Заняття</a:t>
            </a:r>
            <a:r>
              <a:rPr lang="ru-RU" sz="2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ru-RU" sz="20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 № 2</a:t>
            </a:r>
            <a:endParaRPr lang="ru-RU" sz="2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123131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6644" y="4652828"/>
            <a:ext cx="2085423" cy="2070419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111063" y="253566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Просто</a:t>
            </a:r>
          </a:p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 про складне</a:t>
            </a:r>
            <a:endParaRPr lang="ru-RU" sz="1600" b="1" i="1" cap="none" spc="0" dirty="0">
              <a:ln/>
              <a:solidFill>
                <a:srgbClr val="0070C0"/>
              </a:solidFill>
              <a:effectLst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887468" y="53511"/>
            <a:ext cx="9581579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just"/>
            <a:r>
              <a:rPr lang="ru-RU" sz="4800" b="1" dirty="0" err="1" smtClean="0">
                <a:ln/>
                <a:solidFill>
                  <a:schemeClr val="accent3"/>
                </a:solidFill>
              </a:rPr>
              <a:t>Перевіримо</a:t>
            </a:r>
            <a:r>
              <a:rPr lang="ru-RU" sz="4800" b="1" dirty="0" smtClean="0">
                <a:ln/>
                <a:solidFill>
                  <a:schemeClr val="accent3"/>
                </a:solidFill>
              </a:rPr>
              <a:t>, як </a:t>
            </a:r>
            <a:r>
              <a:rPr lang="ru-RU" sz="4800" b="1" dirty="0" err="1" smtClean="0">
                <a:ln/>
                <a:solidFill>
                  <a:schemeClr val="accent3"/>
                </a:solidFill>
              </a:rPr>
              <a:t>ти</a:t>
            </a:r>
            <a:r>
              <a:rPr lang="ru-RU" sz="48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ru-RU" sz="4800" b="1" dirty="0" err="1" smtClean="0">
                <a:ln/>
                <a:solidFill>
                  <a:schemeClr val="accent3"/>
                </a:solidFill>
              </a:rPr>
              <a:t>засвоїв</a:t>
            </a:r>
            <a:r>
              <a:rPr lang="ru-RU" sz="48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ru-RU" sz="4800" b="1" dirty="0" err="1" smtClean="0">
                <a:ln/>
                <a:solidFill>
                  <a:schemeClr val="accent3"/>
                </a:solidFill>
              </a:rPr>
              <a:t>теоретичний</a:t>
            </a:r>
            <a:r>
              <a:rPr lang="ru-RU" sz="48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ru-RU" sz="4800" b="1" dirty="0" err="1" smtClean="0">
                <a:ln/>
                <a:solidFill>
                  <a:schemeClr val="accent3"/>
                </a:solidFill>
              </a:rPr>
              <a:t>матеріал</a:t>
            </a:r>
            <a:r>
              <a:rPr lang="uk-UA" sz="4800" b="1" dirty="0" smtClean="0">
                <a:ln/>
                <a:solidFill>
                  <a:schemeClr val="accent3"/>
                </a:solidFill>
              </a:rPr>
              <a:t> уроку!</a:t>
            </a:r>
            <a:endParaRPr lang="ru-RU" sz="4800" b="1" dirty="0">
              <a:ln/>
              <a:solidFill>
                <a:schemeClr val="accent3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19125" y="1827343"/>
            <a:ext cx="6096000" cy="37555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6177" y="5573028"/>
            <a:ext cx="5801896" cy="1333099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73767" y="3823906"/>
            <a:ext cx="1025895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 err="1" smtClean="0">
                <a:solidFill>
                  <a:srgbClr val="0070C0"/>
                </a:solidFill>
              </a:rPr>
              <a:t>Іменники</a:t>
            </a:r>
            <a:r>
              <a:rPr lang="ru-RU" sz="2800" b="1" dirty="0" smtClean="0">
                <a:solidFill>
                  <a:srgbClr val="0070C0"/>
                </a:solidFill>
              </a:rPr>
              <a:t>, </a:t>
            </a:r>
            <a:r>
              <a:rPr lang="ru-RU" sz="2800" b="1" dirty="0" err="1" smtClean="0">
                <a:solidFill>
                  <a:srgbClr val="0070C0"/>
                </a:solidFill>
              </a:rPr>
              <a:t>які</a:t>
            </a:r>
            <a:r>
              <a:rPr lang="ru-RU" sz="2800" b="1" dirty="0" smtClean="0">
                <a:solidFill>
                  <a:srgbClr val="0070C0"/>
                </a:solidFill>
              </a:rPr>
              <a:t> </a:t>
            </a:r>
            <a:r>
              <a:rPr lang="ru-RU" sz="2800" b="1" dirty="0" err="1" smtClean="0">
                <a:solidFill>
                  <a:srgbClr val="0070C0"/>
                </a:solidFill>
              </a:rPr>
              <a:t>називають</a:t>
            </a:r>
            <a:r>
              <a:rPr lang="ru-RU" sz="2800" b="1" dirty="0" smtClean="0">
                <a:solidFill>
                  <a:srgbClr val="0070C0"/>
                </a:solidFill>
              </a:rPr>
              <a:t> один предмет, </a:t>
            </a:r>
            <a:r>
              <a:rPr lang="ru-RU" sz="2800" b="1" dirty="0" err="1" smtClean="0">
                <a:solidFill>
                  <a:srgbClr val="0070C0"/>
                </a:solidFill>
              </a:rPr>
              <a:t>уживаються</a:t>
            </a:r>
            <a:r>
              <a:rPr lang="ru-RU" sz="2800" b="1" dirty="0" smtClean="0">
                <a:solidFill>
                  <a:srgbClr val="0070C0"/>
                </a:solidFill>
              </a:rPr>
              <a:t> в </a:t>
            </a:r>
            <a:r>
              <a:rPr lang="ru-RU" sz="2800" b="1" dirty="0" err="1" smtClean="0">
                <a:solidFill>
                  <a:srgbClr val="0070C0"/>
                </a:solidFill>
              </a:rPr>
              <a:t>однині</a:t>
            </a:r>
            <a:r>
              <a:rPr lang="ru-RU" sz="2800" b="1" dirty="0" smtClean="0">
                <a:solidFill>
                  <a:srgbClr val="0070C0"/>
                </a:solidFill>
              </a:rPr>
              <a:t>. (</a:t>
            </a:r>
            <a:r>
              <a:rPr lang="ru-RU" sz="2800" b="1" dirty="0" err="1" smtClean="0">
                <a:solidFill>
                  <a:srgbClr val="00B050"/>
                </a:solidFill>
              </a:rPr>
              <a:t>Наприклад</a:t>
            </a:r>
            <a:r>
              <a:rPr lang="ru-RU" sz="2800" b="1" dirty="0" smtClean="0">
                <a:solidFill>
                  <a:srgbClr val="00B050"/>
                </a:solidFill>
              </a:rPr>
              <a:t>: </a:t>
            </a:r>
            <a:r>
              <a:rPr lang="ru-RU" sz="2800" b="1" dirty="0" err="1" smtClean="0">
                <a:solidFill>
                  <a:srgbClr val="00B050"/>
                </a:solidFill>
              </a:rPr>
              <a:t>квітка</a:t>
            </a:r>
            <a:r>
              <a:rPr lang="ru-RU" sz="2800" b="1" dirty="0" smtClean="0">
                <a:solidFill>
                  <a:srgbClr val="00B050"/>
                </a:solidFill>
              </a:rPr>
              <a:t> , </a:t>
            </a:r>
            <a:r>
              <a:rPr lang="ru-RU" sz="2800" b="1" dirty="0" err="1" smtClean="0">
                <a:solidFill>
                  <a:srgbClr val="00B050"/>
                </a:solidFill>
              </a:rPr>
              <a:t>будинок</a:t>
            </a:r>
            <a:r>
              <a:rPr lang="ru-RU" sz="2800" b="1" dirty="0" smtClean="0">
                <a:solidFill>
                  <a:srgbClr val="00B050"/>
                </a:solidFill>
              </a:rPr>
              <a:t>, </a:t>
            </a:r>
            <a:r>
              <a:rPr lang="ru-RU" sz="2800" b="1" dirty="0" err="1" smtClean="0">
                <a:solidFill>
                  <a:srgbClr val="00B050"/>
                </a:solidFill>
              </a:rPr>
              <a:t>сонце</a:t>
            </a:r>
            <a:r>
              <a:rPr lang="ru-RU" sz="2800" b="1" dirty="0" smtClean="0">
                <a:solidFill>
                  <a:srgbClr val="00B050"/>
                </a:solidFill>
              </a:rPr>
              <a:t> .)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04187" y="1827343"/>
            <a:ext cx="10964860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</a:rPr>
              <a:t>2</a:t>
            </a:r>
            <a:r>
              <a:rPr lang="ru-RU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. </a:t>
            </a:r>
            <a:r>
              <a:rPr lang="ru-RU" sz="32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Продовжи</a:t>
            </a:r>
            <a:r>
              <a:rPr lang="ru-RU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 фразу: «</a:t>
            </a:r>
            <a:r>
              <a:rPr lang="ru-RU" sz="32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Іменники</a:t>
            </a:r>
            <a:r>
              <a:rPr lang="ru-RU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, </a:t>
            </a:r>
            <a:r>
              <a:rPr lang="ru-RU" sz="32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які</a:t>
            </a:r>
            <a:r>
              <a:rPr lang="ru-RU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 </a:t>
            </a:r>
            <a:r>
              <a:rPr lang="ru-RU" sz="32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називають</a:t>
            </a:r>
            <a:r>
              <a:rPr lang="ru-RU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 один </a:t>
            </a:r>
          </a:p>
          <a:p>
            <a:pPr algn="just"/>
            <a:r>
              <a:rPr lang="ru-RU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</a:rPr>
              <a:t>п</a:t>
            </a:r>
            <a:r>
              <a:rPr lang="ru-RU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редмет, </a:t>
            </a:r>
            <a:r>
              <a:rPr lang="ru-RU" sz="32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уживаються</a:t>
            </a:r>
            <a:r>
              <a:rPr lang="ru-RU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…»</a:t>
            </a:r>
            <a:endParaRPr lang="ru-RU" sz="32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C00000"/>
              </a:solidFill>
              <a:effectLst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767595" y="2881369"/>
            <a:ext cx="548259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7030A0"/>
                </a:solidFill>
              </a:rPr>
              <a:t>Правильна </a:t>
            </a:r>
            <a:r>
              <a:rPr lang="ru-RU" sz="40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7030A0"/>
                </a:solidFill>
              </a:rPr>
              <a:t>відповідь</a:t>
            </a:r>
            <a:endParaRPr lang="ru-RU" sz="40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8981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6644" y="4652828"/>
            <a:ext cx="2085423" cy="2070419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111063" y="253566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Просто</a:t>
            </a:r>
          </a:p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 про складне</a:t>
            </a:r>
            <a:endParaRPr lang="ru-RU" sz="1600" b="1" i="1" cap="none" spc="0" dirty="0">
              <a:ln/>
              <a:solidFill>
                <a:srgbClr val="0070C0"/>
              </a:solidFill>
              <a:effectLst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887468" y="53511"/>
            <a:ext cx="9581579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just"/>
            <a:r>
              <a:rPr lang="ru-RU" sz="4800" b="1" dirty="0" err="1" smtClean="0">
                <a:ln/>
                <a:solidFill>
                  <a:schemeClr val="accent3"/>
                </a:solidFill>
              </a:rPr>
              <a:t>Перевіримо</a:t>
            </a:r>
            <a:r>
              <a:rPr lang="ru-RU" sz="4800" b="1" dirty="0" smtClean="0">
                <a:ln/>
                <a:solidFill>
                  <a:schemeClr val="accent3"/>
                </a:solidFill>
              </a:rPr>
              <a:t>, як </a:t>
            </a:r>
            <a:r>
              <a:rPr lang="ru-RU" sz="4800" b="1" dirty="0" err="1" smtClean="0">
                <a:ln/>
                <a:solidFill>
                  <a:schemeClr val="accent3"/>
                </a:solidFill>
              </a:rPr>
              <a:t>ти</a:t>
            </a:r>
            <a:r>
              <a:rPr lang="ru-RU" sz="48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ru-RU" sz="4800" b="1" dirty="0" err="1" smtClean="0">
                <a:ln/>
                <a:solidFill>
                  <a:schemeClr val="accent3"/>
                </a:solidFill>
              </a:rPr>
              <a:t>засвоїв</a:t>
            </a:r>
            <a:r>
              <a:rPr lang="ru-RU" sz="48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ru-RU" sz="4800" b="1" dirty="0" err="1" smtClean="0">
                <a:ln/>
                <a:solidFill>
                  <a:schemeClr val="accent3"/>
                </a:solidFill>
              </a:rPr>
              <a:t>теоретичний</a:t>
            </a:r>
            <a:r>
              <a:rPr lang="ru-RU" sz="48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ru-RU" sz="4800" b="1" dirty="0" err="1" smtClean="0">
                <a:ln/>
                <a:solidFill>
                  <a:schemeClr val="accent3"/>
                </a:solidFill>
              </a:rPr>
              <a:t>матеріал</a:t>
            </a:r>
            <a:r>
              <a:rPr lang="uk-UA" sz="4800" b="1" dirty="0" smtClean="0">
                <a:ln/>
                <a:solidFill>
                  <a:schemeClr val="accent3"/>
                </a:solidFill>
              </a:rPr>
              <a:t> уроку!</a:t>
            </a:r>
            <a:endParaRPr lang="ru-RU" sz="4800" b="1" dirty="0">
              <a:ln/>
              <a:solidFill>
                <a:schemeClr val="accent3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19125" y="1827343"/>
            <a:ext cx="6096000" cy="37555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6177" y="5573028"/>
            <a:ext cx="5801896" cy="1333099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736825" y="3958587"/>
            <a:ext cx="1049958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 err="1" smtClean="0">
                <a:solidFill>
                  <a:srgbClr val="0070C0"/>
                </a:solidFill>
              </a:rPr>
              <a:t>Іменники</a:t>
            </a:r>
            <a:r>
              <a:rPr lang="ru-RU" sz="2800" b="1" dirty="0" smtClean="0">
                <a:solidFill>
                  <a:srgbClr val="0070C0"/>
                </a:solidFill>
              </a:rPr>
              <a:t>, </a:t>
            </a:r>
            <a:r>
              <a:rPr lang="ru-RU" sz="2800" b="1" dirty="0" err="1" smtClean="0">
                <a:solidFill>
                  <a:srgbClr val="0070C0"/>
                </a:solidFill>
              </a:rPr>
              <a:t>що</a:t>
            </a:r>
            <a:r>
              <a:rPr lang="ru-RU" sz="2800" b="1" dirty="0" smtClean="0">
                <a:solidFill>
                  <a:srgbClr val="0070C0"/>
                </a:solidFill>
              </a:rPr>
              <a:t> </a:t>
            </a:r>
            <a:r>
              <a:rPr lang="ru-RU" sz="2800" b="1" dirty="0" err="1" smtClean="0">
                <a:solidFill>
                  <a:srgbClr val="0070C0"/>
                </a:solidFill>
              </a:rPr>
              <a:t>означають</a:t>
            </a:r>
            <a:r>
              <a:rPr lang="ru-RU" sz="2800" b="1" dirty="0" smtClean="0">
                <a:solidFill>
                  <a:srgbClr val="0070C0"/>
                </a:solidFill>
              </a:rPr>
              <a:t> два </a:t>
            </a:r>
            <a:r>
              <a:rPr lang="ru-RU" sz="2800" b="1" dirty="0" err="1" smtClean="0">
                <a:solidFill>
                  <a:srgbClr val="0070C0"/>
                </a:solidFill>
              </a:rPr>
              <a:t>або</a:t>
            </a:r>
            <a:r>
              <a:rPr lang="ru-RU" sz="2800" b="1" dirty="0" smtClean="0">
                <a:solidFill>
                  <a:srgbClr val="0070C0"/>
                </a:solidFill>
              </a:rPr>
              <a:t> </a:t>
            </a:r>
            <a:r>
              <a:rPr lang="ru-RU" sz="2800" b="1" dirty="0" err="1" smtClean="0">
                <a:solidFill>
                  <a:srgbClr val="0070C0"/>
                </a:solidFill>
              </a:rPr>
              <a:t>більше</a:t>
            </a:r>
            <a:r>
              <a:rPr lang="ru-RU" sz="2800" b="1" dirty="0" smtClean="0">
                <a:solidFill>
                  <a:srgbClr val="0070C0"/>
                </a:solidFill>
              </a:rPr>
              <a:t> </a:t>
            </a:r>
            <a:r>
              <a:rPr lang="ru-RU" sz="2800" b="1" dirty="0" err="1" smtClean="0">
                <a:solidFill>
                  <a:srgbClr val="0070C0"/>
                </a:solidFill>
              </a:rPr>
              <a:t>предметв</a:t>
            </a:r>
            <a:r>
              <a:rPr lang="ru-RU" sz="2800" b="1" dirty="0" smtClean="0">
                <a:solidFill>
                  <a:srgbClr val="0070C0"/>
                </a:solidFill>
              </a:rPr>
              <a:t>, </a:t>
            </a:r>
            <a:r>
              <a:rPr lang="ru-RU" sz="2800" b="1" dirty="0" err="1" smtClean="0">
                <a:solidFill>
                  <a:srgbClr val="0070C0"/>
                </a:solidFill>
              </a:rPr>
              <a:t>уживаються</a:t>
            </a:r>
            <a:r>
              <a:rPr lang="ru-RU" sz="2800" b="1" dirty="0" smtClean="0">
                <a:solidFill>
                  <a:srgbClr val="0070C0"/>
                </a:solidFill>
              </a:rPr>
              <a:t> у </a:t>
            </a:r>
            <a:r>
              <a:rPr lang="ru-RU" sz="2800" b="1" dirty="0" err="1" smtClean="0">
                <a:solidFill>
                  <a:srgbClr val="0070C0"/>
                </a:solidFill>
              </a:rPr>
              <a:t>множині</a:t>
            </a:r>
            <a:r>
              <a:rPr lang="ru-RU" sz="2800" b="1" dirty="0" smtClean="0">
                <a:solidFill>
                  <a:srgbClr val="0070C0"/>
                </a:solidFill>
              </a:rPr>
              <a:t>. </a:t>
            </a:r>
            <a:r>
              <a:rPr lang="ru-RU" sz="2800" b="1" dirty="0" smtClean="0">
                <a:solidFill>
                  <a:srgbClr val="00B050"/>
                </a:solidFill>
              </a:rPr>
              <a:t>(</a:t>
            </a:r>
            <a:r>
              <a:rPr lang="ru-RU" sz="2800" b="1" dirty="0" err="1" smtClean="0">
                <a:solidFill>
                  <a:srgbClr val="00B050"/>
                </a:solidFill>
              </a:rPr>
              <a:t>Наприклад</a:t>
            </a:r>
            <a:r>
              <a:rPr lang="ru-RU" sz="2800" b="1" dirty="0" smtClean="0">
                <a:solidFill>
                  <a:srgbClr val="00B050"/>
                </a:solidFill>
              </a:rPr>
              <a:t>: </a:t>
            </a:r>
            <a:r>
              <a:rPr lang="ru-RU" sz="2800" b="1" dirty="0" err="1" smtClean="0">
                <a:solidFill>
                  <a:srgbClr val="00B050"/>
                </a:solidFill>
              </a:rPr>
              <a:t>будинки</a:t>
            </a:r>
            <a:r>
              <a:rPr lang="ru-RU" sz="2800" b="1" dirty="0">
                <a:solidFill>
                  <a:srgbClr val="00B050"/>
                </a:solidFill>
              </a:rPr>
              <a:t>,</a:t>
            </a:r>
            <a:r>
              <a:rPr lang="ru-RU" sz="2800" b="1" dirty="0" smtClean="0">
                <a:solidFill>
                  <a:srgbClr val="00B050"/>
                </a:solidFill>
              </a:rPr>
              <a:t> </a:t>
            </a:r>
            <a:r>
              <a:rPr lang="ru-RU" sz="2800" b="1" dirty="0" err="1" smtClean="0">
                <a:solidFill>
                  <a:srgbClr val="00B050"/>
                </a:solidFill>
              </a:rPr>
              <a:t>лампи</a:t>
            </a:r>
            <a:r>
              <a:rPr lang="ru-RU" sz="2800" b="1" dirty="0" smtClean="0">
                <a:solidFill>
                  <a:srgbClr val="00B050"/>
                </a:solidFill>
              </a:rPr>
              <a:t>.)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59492" y="1827343"/>
            <a:ext cx="10854254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</a:rPr>
              <a:t>3</a:t>
            </a:r>
            <a:r>
              <a:rPr lang="ru-RU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. </a:t>
            </a:r>
            <a:r>
              <a:rPr lang="ru-RU" sz="32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Продовжи</a:t>
            </a:r>
            <a:r>
              <a:rPr lang="ru-RU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 фразу: «</a:t>
            </a:r>
            <a:r>
              <a:rPr lang="ru-RU" sz="32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Іменники</a:t>
            </a:r>
            <a:r>
              <a:rPr lang="ru-RU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, </a:t>
            </a:r>
            <a:r>
              <a:rPr lang="ru-RU" sz="32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що</a:t>
            </a:r>
            <a:r>
              <a:rPr lang="ru-RU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 </a:t>
            </a:r>
            <a:r>
              <a:rPr lang="ru-RU" sz="32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означають</a:t>
            </a:r>
            <a:r>
              <a:rPr lang="ru-RU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 два </a:t>
            </a:r>
          </a:p>
          <a:p>
            <a:pPr algn="just"/>
            <a:r>
              <a:rPr lang="ru-RU" sz="32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або</a:t>
            </a:r>
            <a:r>
              <a:rPr lang="ru-RU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 </a:t>
            </a:r>
            <a:r>
              <a:rPr lang="ru-RU" sz="32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більше</a:t>
            </a:r>
            <a:r>
              <a:rPr lang="ru-RU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  </a:t>
            </a:r>
            <a:r>
              <a:rPr lang="ru-RU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</a:rPr>
              <a:t>п</a:t>
            </a:r>
            <a:r>
              <a:rPr lang="ru-RU" sz="32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редметів</a:t>
            </a:r>
            <a:r>
              <a:rPr lang="ru-RU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, </a:t>
            </a:r>
            <a:r>
              <a:rPr lang="ru-RU" sz="32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уживаються</a:t>
            </a:r>
            <a:r>
              <a:rPr lang="ru-RU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…»</a:t>
            </a:r>
            <a:endParaRPr lang="ru-RU" sz="32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C00000"/>
              </a:solidFill>
              <a:effectLst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767595" y="3070808"/>
            <a:ext cx="548259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7030A0"/>
                </a:solidFill>
              </a:rPr>
              <a:t>Правильна </a:t>
            </a:r>
            <a:r>
              <a:rPr lang="ru-RU" sz="40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7030A0"/>
                </a:solidFill>
              </a:rPr>
              <a:t>відповідь</a:t>
            </a:r>
            <a:endParaRPr lang="ru-RU" sz="40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4432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6644" y="4652828"/>
            <a:ext cx="2085423" cy="2070419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111063" y="253566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Просто</a:t>
            </a:r>
          </a:p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 про складне</a:t>
            </a:r>
            <a:endParaRPr lang="ru-RU" sz="1600" b="1" i="1" cap="none" spc="0" dirty="0">
              <a:ln/>
              <a:solidFill>
                <a:srgbClr val="0070C0"/>
              </a:solidFill>
              <a:effectLst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887468" y="53511"/>
            <a:ext cx="9581579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just"/>
            <a:r>
              <a:rPr lang="ru-RU" sz="4800" b="1" dirty="0" err="1" smtClean="0">
                <a:ln/>
                <a:solidFill>
                  <a:schemeClr val="accent3"/>
                </a:solidFill>
              </a:rPr>
              <a:t>Перевіримо</a:t>
            </a:r>
            <a:r>
              <a:rPr lang="ru-RU" sz="4800" b="1" dirty="0" smtClean="0">
                <a:ln/>
                <a:solidFill>
                  <a:schemeClr val="accent3"/>
                </a:solidFill>
              </a:rPr>
              <a:t>, як </a:t>
            </a:r>
            <a:r>
              <a:rPr lang="ru-RU" sz="4800" b="1" dirty="0" err="1" smtClean="0">
                <a:ln/>
                <a:solidFill>
                  <a:schemeClr val="accent3"/>
                </a:solidFill>
              </a:rPr>
              <a:t>ти</a:t>
            </a:r>
            <a:r>
              <a:rPr lang="ru-RU" sz="48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ru-RU" sz="4800" b="1" dirty="0" err="1" smtClean="0">
                <a:ln/>
                <a:solidFill>
                  <a:schemeClr val="accent3"/>
                </a:solidFill>
              </a:rPr>
              <a:t>засвоїв</a:t>
            </a:r>
            <a:r>
              <a:rPr lang="ru-RU" sz="48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ru-RU" sz="4800" b="1" dirty="0" err="1" smtClean="0">
                <a:ln/>
                <a:solidFill>
                  <a:schemeClr val="accent3"/>
                </a:solidFill>
              </a:rPr>
              <a:t>теоретичний</a:t>
            </a:r>
            <a:r>
              <a:rPr lang="ru-RU" sz="48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ru-RU" sz="4800" b="1" dirty="0" err="1" smtClean="0">
                <a:ln/>
                <a:solidFill>
                  <a:schemeClr val="accent3"/>
                </a:solidFill>
              </a:rPr>
              <a:t>матеріал</a:t>
            </a:r>
            <a:r>
              <a:rPr lang="uk-UA" sz="4800" b="1" dirty="0" smtClean="0">
                <a:ln/>
                <a:solidFill>
                  <a:schemeClr val="accent3"/>
                </a:solidFill>
              </a:rPr>
              <a:t> уроку!</a:t>
            </a:r>
            <a:endParaRPr lang="ru-RU" sz="4800" b="1" dirty="0">
              <a:ln/>
              <a:solidFill>
                <a:schemeClr val="accent3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19125" y="1827343"/>
            <a:ext cx="6096000" cy="37555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6177" y="5573028"/>
            <a:ext cx="5801896" cy="1333099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458598" y="3633969"/>
            <a:ext cx="917287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 err="1" smtClean="0">
                <a:solidFill>
                  <a:srgbClr val="0070C0"/>
                </a:solidFill>
              </a:rPr>
              <a:t>Ні</a:t>
            </a:r>
            <a:r>
              <a:rPr lang="ru-RU" sz="2800" b="1" dirty="0" smtClean="0">
                <a:solidFill>
                  <a:srgbClr val="0070C0"/>
                </a:solidFill>
              </a:rPr>
              <a:t>. </a:t>
            </a:r>
            <a:r>
              <a:rPr lang="ru-RU" sz="2800" b="1" dirty="0" err="1" smtClean="0">
                <a:solidFill>
                  <a:srgbClr val="0070C0"/>
                </a:solidFill>
              </a:rPr>
              <a:t>Бо</a:t>
            </a:r>
            <a:r>
              <a:rPr lang="ru-RU" sz="2800" b="1" dirty="0" smtClean="0">
                <a:solidFill>
                  <a:srgbClr val="0070C0"/>
                </a:solidFill>
              </a:rPr>
              <a:t> є </a:t>
            </a:r>
            <a:r>
              <a:rPr lang="ru-RU" sz="2800" b="1" dirty="0" err="1" smtClean="0">
                <a:solidFill>
                  <a:srgbClr val="0070C0"/>
                </a:solidFill>
              </a:rPr>
              <a:t>іменники</a:t>
            </a:r>
            <a:r>
              <a:rPr lang="ru-RU" sz="2800" b="1" dirty="0" smtClean="0">
                <a:solidFill>
                  <a:srgbClr val="0070C0"/>
                </a:solidFill>
              </a:rPr>
              <a:t>, </a:t>
            </a:r>
            <a:r>
              <a:rPr lang="ru-RU" sz="2800" b="1" dirty="0" err="1" smtClean="0">
                <a:solidFill>
                  <a:srgbClr val="0070C0"/>
                </a:solidFill>
              </a:rPr>
              <a:t>які</a:t>
            </a:r>
            <a:r>
              <a:rPr lang="ru-RU" sz="2800" b="1" dirty="0" smtClean="0">
                <a:solidFill>
                  <a:srgbClr val="0070C0"/>
                </a:solidFill>
              </a:rPr>
              <a:t> </a:t>
            </a:r>
            <a:r>
              <a:rPr lang="ru-RU" sz="2800" b="1" dirty="0" err="1" smtClean="0">
                <a:solidFill>
                  <a:srgbClr val="0070C0"/>
                </a:solidFill>
              </a:rPr>
              <a:t>вживається</a:t>
            </a:r>
            <a:r>
              <a:rPr lang="ru-RU" sz="2800" b="1" dirty="0" smtClean="0">
                <a:solidFill>
                  <a:srgbClr val="0070C0"/>
                </a:solidFill>
              </a:rPr>
              <a:t> </a:t>
            </a:r>
            <a:r>
              <a:rPr lang="ru-RU" sz="2800" b="1" dirty="0" err="1" smtClean="0">
                <a:solidFill>
                  <a:srgbClr val="0070C0"/>
                </a:solidFill>
              </a:rPr>
              <a:t>тільки</a:t>
            </a:r>
            <a:r>
              <a:rPr lang="ru-RU" sz="2800" b="1" dirty="0" smtClean="0">
                <a:solidFill>
                  <a:srgbClr val="0070C0"/>
                </a:solidFill>
              </a:rPr>
              <a:t> в </a:t>
            </a:r>
            <a:r>
              <a:rPr lang="ru-RU" sz="2800" b="1" dirty="0" err="1" smtClean="0">
                <a:solidFill>
                  <a:srgbClr val="0070C0"/>
                </a:solidFill>
              </a:rPr>
              <a:t>однині</a:t>
            </a:r>
            <a:r>
              <a:rPr lang="ru-RU" sz="2800" b="1" dirty="0" smtClean="0">
                <a:solidFill>
                  <a:srgbClr val="0070C0"/>
                </a:solidFill>
              </a:rPr>
              <a:t> </a:t>
            </a:r>
            <a:r>
              <a:rPr lang="ru-RU" sz="2800" b="1" dirty="0" err="1" smtClean="0">
                <a:solidFill>
                  <a:srgbClr val="0070C0"/>
                </a:solidFill>
              </a:rPr>
              <a:t>або</a:t>
            </a:r>
            <a:r>
              <a:rPr lang="ru-RU" sz="2800" b="1" dirty="0" smtClean="0">
                <a:solidFill>
                  <a:srgbClr val="0070C0"/>
                </a:solidFill>
              </a:rPr>
              <a:t> </a:t>
            </a:r>
            <a:r>
              <a:rPr lang="ru-RU" sz="2800" b="1" dirty="0" err="1" smtClean="0">
                <a:solidFill>
                  <a:srgbClr val="0070C0"/>
                </a:solidFill>
              </a:rPr>
              <a:t>множині</a:t>
            </a:r>
            <a:r>
              <a:rPr lang="ru-RU" sz="2800" b="1" dirty="0" smtClean="0">
                <a:solidFill>
                  <a:srgbClr val="0070C0"/>
                </a:solidFill>
              </a:rPr>
              <a:t>. (</a:t>
            </a:r>
            <a:r>
              <a:rPr lang="ru-RU" sz="2800" b="1" dirty="0" err="1" smtClean="0">
                <a:solidFill>
                  <a:srgbClr val="00B050"/>
                </a:solidFill>
              </a:rPr>
              <a:t>Наприклад</a:t>
            </a:r>
            <a:r>
              <a:rPr lang="ru-RU" sz="2800" b="1" dirty="0" smtClean="0">
                <a:solidFill>
                  <a:srgbClr val="00B050"/>
                </a:solidFill>
              </a:rPr>
              <a:t>: </a:t>
            </a:r>
            <a:r>
              <a:rPr lang="ru-RU" sz="2800" b="1" dirty="0" err="1" smtClean="0">
                <a:solidFill>
                  <a:srgbClr val="00B050"/>
                </a:solidFill>
              </a:rPr>
              <a:t>цукор</a:t>
            </a:r>
            <a:r>
              <a:rPr lang="ru-RU" sz="2800" b="1" dirty="0" smtClean="0">
                <a:solidFill>
                  <a:srgbClr val="00B050"/>
                </a:solidFill>
              </a:rPr>
              <a:t> (</a:t>
            </a:r>
            <a:r>
              <a:rPr lang="ru-RU" sz="2800" b="1" dirty="0" err="1" smtClean="0">
                <a:solidFill>
                  <a:srgbClr val="00B050"/>
                </a:solidFill>
              </a:rPr>
              <a:t>тільки</a:t>
            </a:r>
            <a:r>
              <a:rPr lang="ru-RU" sz="2800" b="1" dirty="0" smtClean="0">
                <a:solidFill>
                  <a:srgbClr val="00B050"/>
                </a:solidFill>
              </a:rPr>
              <a:t> </a:t>
            </a:r>
            <a:r>
              <a:rPr lang="ru-RU" sz="2800" b="1" dirty="0" err="1" smtClean="0">
                <a:solidFill>
                  <a:srgbClr val="00B050"/>
                </a:solidFill>
              </a:rPr>
              <a:t>однина</a:t>
            </a:r>
            <a:r>
              <a:rPr lang="ru-RU" sz="2800" b="1" dirty="0" smtClean="0">
                <a:solidFill>
                  <a:srgbClr val="00B050"/>
                </a:solidFill>
              </a:rPr>
              <a:t>), </a:t>
            </a:r>
          </a:p>
          <a:p>
            <a:pPr algn="just"/>
            <a:r>
              <a:rPr lang="ru-RU" sz="2800" b="1" dirty="0" err="1" smtClean="0">
                <a:solidFill>
                  <a:srgbClr val="00B050"/>
                </a:solidFill>
              </a:rPr>
              <a:t>штани</a:t>
            </a:r>
            <a:r>
              <a:rPr lang="ru-RU" sz="2800" b="1" dirty="0" smtClean="0">
                <a:solidFill>
                  <a:srgbClr val="00B050"/>
                </a:solidFill>
              </a:rPr>
              <a:t> (</a:t>
            </a:r>
            <a:r>
              <a:rPr lang="ru-RU" sz="2800" b="1" dirty="0" err="1" smtClean="0">
                <a:solidFill>
                  <a:srgbClr val="00B050"/>
                </a:solidFill>
              </a:rPr>
              <a:t>тільки</a:t>
            </a:r>
            <a:r>
              <a:rPr lang="ru-RU" sz="2800" b="1" dirty="0" smtClean="0">
                <a:solidFill>
                  <a:srgbClr val="00B050"/>
                </a:solidFill>
              </a:rPr>
              <a:t> </a:t>
            </a:r>
            <a:r>
              <a:rPr lang="ru-RU" sz="2800" b="1" dirty="0" err="1" smtClean="0">
                <a:solidFill>
                  <a:srgbClr val="00B050"/>
                </a:solidFill>
              </a:rPr>
              <a:t>множина</a:t>
            </a:r>
            <a:r>
              <a:rPr lang="ru-RU" sz="2800" b="1" dirty="0" smtClean="0">
                <a:solidFill>
                  <a:srgbClr val="00B050"/>
                </a:solidFill>
              </a:rPr>
              <a:t>).)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30567" y="1792514"/>
            <a:ext cx="10673115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</a:rPr>
              <a:t>4</a:t>
            </a:r>
            <a:r>
              <a:rPr lang="ru-RU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. </a:t>
            </a:r>
            <a:r>
              <a:rPr lang="ru-RU" sz="32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Чи</a:t>
            </a:r>
            <a:r>
              <a:rPr lang="ru-RU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 </a:t>
            </a:r>
            <a:r>
              <a:rPr lang="ru-RU" sz="32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від</a:t>
            </a:r>
            <a:r>
              <a:rPr lang="ru-RU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 </a:t>
            </a:r>
            <a:r>
              <a:rPr lang="ru-RU" sz="32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усіх</a:t>
            </a:r>
            <a:r>
              <a:rPr lang="ru-RU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 </a:t>
            </a:r>
            <a:r>
              <a:rPr lang="ru-RU" sz="32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іменників</a:t>
            </a:r>
            <a:r>
              <a:rPr lang="ru-RU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, </a:t>
            </a:r>
            <a:r>
              <a:rPr lang="ru-RU" sz="32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які</a:t>
            </a:r>
            <a:r>
              <a:rPr lang="ru-RU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 </a:t>
            </a:r>
            <a:r>
              <a:rPr lang="ru-RU" sz="32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вжиті</a:t>
            </a:r>
            <a:r>
              <a:rPr lang="ru-RU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 в </a:t>
            </a:r>
            <a:r>
              <a:rPr lang="ru-RU" sz="32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однині</a:t>
            </a:r>
            <a:r>
              <a:rPr lang="ru-RU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/</a:t>
            </a:r>
            <a:r>
              <a:rPr lang="ru-RU" sz="32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множині</a:t>
            </a:r>
            <a:endParaRPr lang="ru-RU" sz="3200" b="1" cap="none" spc="0" dirty="0" smtClean="0">
              <a:ln w="22225">
                <a:solidFill>
                  <a:schemeClr val="accent2"/>
                </a:solidFill>
                <a:prstDash val="solid"/>
              </a:ln>
              <a:solidFill>
                <a:srgbClr val="C00000"/>
              </a:solidFill>
              <a:effectLst/>
            </a:endParaRPr>
          </a:p>
          <a:p>
            <a:pPr algn="just"/>
            <a:r>
              <a:rPr lang="ru-RU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 </a:t>
            </a:r>
            <a:r>
              <a:rPr lang="ru-RU" sz="32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можна</a:t>
            </a:r>
            <a:r>
              <a:rPr lang="ru-RU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 </a:t>
            </a:r>
            <a:r>
              <a:rPr lang="ru-RU" sz="32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у</a:t>
            </a:r>
            <a:r>
              <a:rPr lang="ru-RU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</a:rPr>
              <a:t>творити</a:t>
            </a:r>
            <a:r>
              <a:rPr lang="ru-RU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</a:rPr>
              <a:t> </a:t>
            </a:r>
            <a:r>
              <a:rPr lang="ru-RU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</a:rPr>
              <a:t>можину</a:t>
            </a:r>
            <a:r>
              <a:rPr lang="ru-RU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</a:rPr>
              <a:t>/</a:t>
            </a:r>
            <a:r>
              <a:rPr lang="ru-RU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</a:rPr>
              <a:t>однину</a:t>
            </a:r>
            <a:r>
              <a:rPr lang="ru-RU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</a:rPr>
              <a:t>?</a:t>
            </a:r>
            <a:endParaRPr lang="ru-RU" sz="32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C00000"/>
              </a:solidFill>
              <a:effectLst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767595" y="2881369"/>
            <a:ext cx="548259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7030A0"/>
                </a:solidFill>
              </a:rPr>
              <a:t>Правильна </a:t>
            </a:r>
            <a:r>
              <a:rPr lang="ru-RU" sz="40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7030A0"/>
                </a:solidFill>
              </a:rPr>
              <a:t>відповідь</a:t>
            </a:r>
            <a:endParaRPr lang="ru-RU" sz="40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0257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6644" y="4652828"/>
            <a:ext cx="2085423" cy="2070419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111063" y="253566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Просто</a:t>
            </a:r>
          </a:p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 про складне</a:t>
            </a:r>
            <a:endParaRPr lang="ru-RU" sz="1600" b="1" i="1" cap="none" spc="0" dirty="0">
              <a:ln/>
              <a:solidFill>
                <a:srgbClr val="0070C0"/>
              </a:solidFill>
              <a:effectLst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887468" y="53511"/>
            <a:ext cx="9581579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just"/>
            <a:r>
              <a:rPr lang="ru-RU" sz="4800" b="1" dirty="0" err="1" smtClean="0">
                <a:ln/>
                <a:solidFill>
                  <a:schemeClr val="accent3"/>
                </a:solidFill>
              </a:rPr>
              <a:t>Перевіримо</a:t>
            </a:r>
            <a:r>
              <a:rPr lang="ru-RU" sz="4800" b="1" dirty="0" smtClean="0">
                <a:ln/>
                <a:solidFill>
                  <a:schemeClr val="accent3"/>
                </a:solidFill>
              </a:rPr>
              <a:t>, як </a:t>
            </a:r>
            <a:r>
              <a:rPr lang="ru-RU" sz="4800" b="1" dirty="0" err="1" smtClean="0">
                <a:ln/>
                <a:solidFill>
                  <a:schemeClr val="accent3"/>
                </a:solidFill>
              </a:rPr>
              <a:t>ти</a:t>
            </a:r>
            <a:r>
              <a:rPr lang="ru-RU" sz="48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ru-RU" sz="4800" b="1" dirty="0" err="1" smtClean="0">
                <a:ln/>
                <a:solidFill>
                  <a:schemeClr val="accent3"/>
                </a:solidFill>
              </a:rPr>
              <a:t>засвоїв</a:t>
            </a:r>
            <a:r>
              <a:rPr lang="ru-RU" sz="48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ru-RU" sz="4800" b="1" dirty="0" err="1" smtClean="0">
                <a:ln/>
                <a:solidFill>
                  <a:schemeClr val="accent3"/>
                </a:solidFill>
              </a:rPr>
              <a:t>теоретичний</a:t>
            </a:r>
            <a:r>
              <a:rPr lang="ru-RU" sz="48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ru-RU" sz="4800" b="1" dirty="0" err="1" smtClean="0">
                <a:ln/>
                <a:solidFill>
                  <a:schemeClr val="accent3"/>
                </a:solidFill>
              </a:rPr>
              <a:t>матеріал</a:t>
            </a:r>
            <a:r>
              <a:rPr lang="uk-UA" sz="4800" b="1" dirty="0" smtClean="0">
                <a:ln/>
                <a:solidFill>
                  <a:schemeClr val="accent3"/>
                </a:solidFill>
              </a:rPr>
              <a:t> уроку!</a:t>
            </a:r>
            <a:endParaRPr lang="ru-RU" sz="4800" b="1" dirty="0">
              <a:ln/>
              <a:solidFill>
                <a:schemeClr val="accent3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19125" y="1827343"/>
            <a:ext cx="6096000" cy="37555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6177" y="5573028"/>
            <a:ext cx="5801896" cy="1333099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557449" y="3687449"/>
            <a:ext cx="1049958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 smtClean="0">
                <a:solidFill>
                  <a:srgbClr val="0070C0"/>
                </a:solidFill>
              </a:rPr>
              <a:t>А) </a:t>
            </a:r>
            <a:r>
              <a:rPr lang="ru-RU" sz="2800" b="1" dirty="0" err="1" smtClean="0">
                <a:solidFill>
                  <a:srgbClr val="0070C0"/>
                </a:solidFill>
              </a:rPr>
              <a:t>збірні</a:t>
            </a:r>
            <a:r>
              <a:rPr lang="ru-RU" sz="2800" b="1" dirty="0" smtClean="0">
                <a:solidFill>
                  <a:srgbClr val="0070C0"/>
                </a:solidFill>
              </a:rPr>
              <a:t> </a:t>
            </a:r>
            <a:r>
              <a:rPr lang="ru-RU" sz="2800" b="1" dirty="0" err="1" smtClean="0">
                <a:solidFill>
                  <a:srgbClr val="0070C0"/>
                </a:solidFill>
              </a:rPr>
              <a:t>поняття</a:t>
            </a:r>
            <a:r>
              <a:rPr lang="ru-RU" sz="2800" b="1" dirty="0" smtClean="0">
                <a:solidFill>
                  <a:srgbClr val="0070C0"/>
                </a:solidFill>
              </a:rPr>
              <a:t>, </a:t>
            </a:r>
            <a:r>
              <a:rPr lang="ru-RU" sz="2800" b="1" dirty="0" err="1" smtClean="0">
                <a:solidFill>
                  <a:srgbClr val="0070C0"/>
                </a:solidFill>
              </a:rPr>
              <a:t>що</a:t>
            </a:r>
            <a:r>
              <a:rPr lang="ru-RU" sz="2800" b="1" dirty="0" smtClean="0">
                <a:solidFill>
                  <a:srgbClr val="0070C0"/>
                </a:solidFill>
              </a:rPr>
              <a:t> </a:t>
            </a:r>
            <a:r>
              <a:rPr lang="ru-RU" sz="2800" b="1" dirty="0" err="1" smtClean="0">
                <a:solidFill>
                  <a:srgbClr val="0070C0"/>
                </a:solidFill>
              </a:rPr>
              <a:t>сприймаються</a:t>
            </a:r>
            <a:r>
              <a:rPr lang="ru-RU" sz="2800" b="1" dirty="0" smtClean="0">
                <a:solidFill>
                  <a:srgbClr val="0070C0"/>
                </a:solidFill>
              </a:rPr>
              <a:t> за </a:t>
            </a:r>
            <a:r>
              <a:rPr lang="ru-RU" sz="2800" b="1" dirty="0" err="1" smtClean="0">
                <a:solidFill>
                  <a:srgbClr val="0070C0"/>
                </a:solidFill>
              </a:rPr>
              <a:t>одне</a:t>
            </a:r>
            <a:r>
              <a:rPr lang="ru-RU" sz="2800" b="1" dirty="0" smtClean="0">
                <a:solidFill>
                  <a:srgbClr val="0070C0"/>
                </a:solidFill>
              </a:rPr>
              <a:t> </a:t>
            </a:r>
            <a:r>
              <a:rPr lang="ru-RU" sz="2800" b="1" dirty="0" err="1" smtClean="0">
                <a:solidFill>
                  <a:srgbClr val="0070C0"/>
                </a:solidFill>
              </a:rPr>
              <a:t>ціле</a:t>
            </a:r>
            <a:r>
              <a:rPr lang="ru-RU" sz="2800" b="1" dirty="0" smtClean="0">
                <a:solidFill>
                  <a:srgbClr val="0070C0"/>
                </a:solidFill>
              </a:rPr>
              <a:t> . </a:t>
            </a:r>
            <a:r>
              <a:rPr lang="ru-RU" sz="2800" b="1" dirty="0" smtClean="0">
                <a:solidFill>
                  <a:srgbClr val="00B050"/>
                </a:solidFill>
              </a:rPr>
              <a:t>(</a:t>
            </a:r>
            <a:r>
              <a:rPr lang="ru-RU" sz="2800" b="1" dirty="0" err="1" smtClean="0">
                <a:solidFill>
                  <a:srgbClr val="00B050"/>
                </a:solidFill>
              </a:rPr>
              <a:t>Наприклад</a:t>
            </a:r>
            <a:r>
              <a:rPr lang="ru-RU" sz="2800" b="1" dirty="0" smtClean="0">
                <a:solidFill>
                  <a:srgbClr val="00B050"/>
                </a:solidFill>
              </a:rPr>
              <a:t>: </a:t>
            </a:r>
            <a:r>
              <a:rPr lang="ru-RU" sz="2800" b="1" dirty="0" err="1" smtClean="0">
                <a:solidFill>
                  <a:srgbClr val="00B050"/>
                </a:solidFill>
              </a:rPr>
              <a:t>листя</a:t>
            </a:r>
            <a:r>
              <a:rPr lang="ru-RU" sz="2800" b="1" dirty="0" smtClean="0">
                <a:solidFill>
                  <a:srgbClr val="00B050"/>
                </a:solidFill>
              </a:rPr>
              <a:t>, </a:t>
            </a:r>
            <a:r>
              <a:rPr lang="ru-RU" sz="2800" b="1" dirty="0" err="1" smtClean="0">
                <a:solidFill>
                  <a:srgbClr val="00B050"/>
                </a:solidFill>
              </a:rPr>
              <a:t>рідня</a:t>
            </a:r>
            <a:r>
              <a:rPr lang="ru-RU" sz="2800" b="1" dirty="0" smtClean="0">
                <a:solidFill>
                  <a:srgbClr val="00B050"/>
                </a:solidFill>
              </a:rPr>
              <a:t>.)</a:t>
            </a:r>
          </a:p>
          <a:p>
            <a:pPr algn="just"/>
            <a:r>
              <a:rPr lang="ru-RU" sz="2800" b="1" dirty="0" smtClean="0">
                <a:solidFill>
                  <a:srgbClr val="0070C0"/>
                </a:solidFill>
              </a:rPr>
              <a:t>Б) </a:t>
            </a:r>
            <a:r>
              <a:rPr lang="ru-RU" sz="2800" b="1" dirty="0" err="1" smtClean="0">
                <a:solidFill>
                  <a:srgbClr val="0070C0"/>
                </a:solidFill>
              </a:rPr>
              <a:t>матеріали</a:t>
            </a:r>
            <a:r>
              <a:rPr lang="ru-RU" sz="2800" b="1" dirty="0" smtClean="0">
                <a:solidFill>
                  <a:srgbClr val="0070C0"/>
                </a:solidFill>
              </a:rPr>
              <a:t>, </a:t>
            </a:r>
            <a:r>
              <a:rPr lang="ru-RU" sz="2800" b="1" dirty="0" err="1" smtClean="0">
                <a:solidFill>
                  <a:srgbClr val="0070C0"/>
                </a:solidFill>
              </a:rPr>
              <a:t>речовини</a:t>
            </a:r>
            <a:r>
              <a:rPr lang="ru-RU" sz="2800" b="1" dirty="0" smtClean="0">
                <a:solidFill>
                  <a:srgbClr val="0070C0"/>
                </a:solidFill>
              </a:rPr>
              <a:t>, </a:t>
            </a:r>
            <a:r>
              <a:rPr lang="ru-RU" sz="2800" b="1" dirty="0" err="1" smtClean="0">
                <a:solidFill>
                  <a:srgbClr val="0070C0"/>
                </a:solidFill>
              </a:rPr>
              <a:t>хімічні</a:t>
            </a:r>
            <a:r>
              <a:rPr lang="ru-RU" sz="2800" b="1" dirty="0" smtClean="0">
                <a:solidFill>
                  <a:srgbClr val="0070C0"/>
                </a:solidFill>
              </a:rPr>
              <a:t> </a:t>
            </a:r>
            <a:r>
              <a:rPr lang="ru-RU" sz="2800" b="1" dirty="0" err="1" smtClean="0">
                <a:solidFill>
                  <a:srgbClr val="0070C0"/>
                </a:solidFill>
              </a:rPr>
              <a:t>елементи</a:t>
            </a:r>
            <a:r>
              <a:rPr lang="ru-RU" sz="2800" b="1" dirty="0" smtClean="0">
                <a:solidFill>
                  <a:srgbClr val="0070C0"/>
                </a:solidFill>
              </a:rPr>
              <a:t> </a:t>
            </a:r>
            <a:r>
              <a:rPr lang="ru-RU" sz="2800" b="1" dirty="0" err="1" smtClean="0">
                <a:solidFill>
                  <a:srgbClr val="0070C0"/>
                </a:solidFill>
              </a:rPr>
              <a:t>тощо</a:t>
            </a:r>
            <a:r>
              <a:rPr lang="ru-RU" sz="2800" b="1" dirty="0" smtClean="0">
                <a:solidFill>
                  <a:srgbClr val="0070C0"/>
                </a:solidFill>
              </a:rPr>
              <a:t>. </a:t>
            </a:r>
            <a:r>
              <a:rPr lang="ru-RU" sz="2800" b="1" dirty="0">
                <a:solidFill>
                  <a:srgbClr val="00B050"/>
                </a:solidFill>
              </a:rPr>
              <a:t>(</a:t>
            </a:r>
            <a:r>
              <a:rPr lang="ru-RU" sz="2800" b="1" dirty="0" err="1">
                <a:solidFill>
                  <a:srgbClr val="00B050"/>
                </a:solidFill>
              </a:rPr>
              <a:t>Наприклад</a:t>
            </a:r>
            <a:r>
              <a:rPr lang="ru-RU" sz="2800" b="1" dirty="0">
                <a:solidFill>
                  <a:srgbClr val="00B050"/>
                </a:solidFill>
              </a:rPr>
              <a:t>: </a:t>
            </a:r>
            <a:r>
              <a:rPr lang="ru-RU" sz="2800" b="1" dirty="0" smtClean="0">
                <a:solidFill>
                  <a:srgbClr val="00B050"/>
                </a:solidFill>
              </a:rPr>
              <a:t>золото, </a:t>
            </a:r>
            <a:r>
              <a:rPr lang="ru-RU" sz="2800" b="1" dirty="0" err="1" smtClean="0">
                <a:solidFill>
                  <a:srgbClr val="00B050"/>
                </a:solidFill>
              </a:rPr>
              <a:t>вугілля</a:t>
            </a:r>
            <a:r>
              <a:rPr lang="ru-RU" sz="2800" b="1" dirty="0" smtClean="0">
                <a:solidFill>
                  <a:srgbClr val="00B050"/>
                </a:solidFill>
              </a:rPr>
              <a:t>.)</a:t>
            </a:r>
            <a:endParaRPr lang="ru-RU" sz="2800" b="1" dirty="0">
              <a:solidFill>
                <a:srgbClr val="0070C0"/>
              </a:solidFill>
            </a:endParaRPr>
          </a:p>
          <a:p>
            <a:pPr algn="just"/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47853" y="1827343"/>
            <a:ext cx="10477548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just"/>
            <a:r>
              <a:rPr lang="ru-RU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</a:rPr>
              <a:t>5</a:t>
            </a:r>
            <a:r>
              <a:rPr lang="ru-RU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. </a:t>
            </a:r>
            <a:r>
              <a:rPr lang="ru-RU" sz="32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Продовжи</a:t>
            </a:r>
            <a:r>
              <a:rPr lang="ru-RU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 фразу: «</a:t>
            </a:r>
            <a:r>
              <a:rPr lang="ru-RU" sz="32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Найчастіше</a:t>
            </a:r>
            <a:r>
              <a:rPr lang="ru-RU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 </a:t>
            </a:r>
            <a:r>
              <a:rPr lang="ru-RU" sz="32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тільки</a:t>
            </a:r>
            <a:r>
              <a:rPr lang="ru-RU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 в </a:t>
            </a:r>
            <a:r>
              <a:rPr lang="ru-RU" sz="32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однині</a:t>
            </a:r>
            <a:r>
              <a:rPr lang="ru-RU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 </a:t>
            </a:r>
          </a:p>
          <a:p>
            <a:pPr algn="just"/>
            <a:r>
              <a:rPr lang="ru-RU" sz="32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</a:rPr>
              <a:t>в</a:t>
            </a:r>
            <a:r>
              <a:rPr lang="ru-RU" sz="32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живаються</a:t>
            </a:r>
            <a:r>
              <a:rPr lang="ru-RU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 </a:t>
            </a:r>
            <a:r>
              <a:rPr lang="ru-RU" sz="32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іменники</a:t>
            </a:r>
            <a:r>
              <a:rPr lang="ru-RU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, </a:t>
            </a:r>
            <a:r>
              <a:rPr lang="ru-RU" sz="32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які</a:t>
            </a:r>
            <a:r>
              <a:rPr lang="ru-RU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 </a:t>
            </a:r>
            <a:r>
              <a:rPr lang="ru-RU" sz="32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називають</a:t>
            </a:r>
            <a:r>
              <a:rPr lang="ru-RU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 …»</a:t>
            </a:r>
            <a:endParaRPr lang="ru-RU" sz="32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C00000"/>
              </a:solidFill>
              <a:effectLst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767595" y="2881369"/>
            <a:ext cx="548259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7030A0"/>
                </a:solidFill>
              </a:rPr>
              <a:t>Правильна </a:t>
            </a:r>
            <a:r>
              <a:rPr lang="ru-RU" sz="40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7030A0"/>
                </a:solidFill>
              </a:rPr>
              <a:t>відповідь</a:t>
            </a:r>
            <a:endParaRPr lang="ru-RU" sz="40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5173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6644" y="4652828"/>
            <a:ext cx="2085423" cy="2070419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111063" y="253566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Просто</a:t>
            </a:r>
          </a:p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 про складне</a:t>
            </a:r>
            <a:endParaRPr lang="ru-RU" sz="1600" b="1" i="1" cap="none" spc="0" dirty="0">
              <a:ln/>
              <a:solidFill>
                <a:srgbClr val="0070C0"/>
              </a:solidFill>
              <a:effectLst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887468" y="53511"/>
            <a:ext cx="9581579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just"/>
            <a:r>
              <a:rPr lang="ru-RU" sz="4800" b="1" dirty="0" err="1" smtClean="0">
                <a:ln/>
                <a:solidFill>
                  <a:schemeClr val="accent3"/>
                </a:solidFill>
              </a:rPr>
              <a:t>Перевіримо</a:t>
            </a:r>
            <a:r>
              <a:rPr lang="ru-RU" sz="4800" b="1" dirty="0" smtClean="0">
                <a:ln/>
                <a:solidFill>
                  <a:schemeClr val="accent3"/>
                </a:solidFill>
              </a:rPr>
              <a:t>, як </a:t>
            </a:r>
            <a:r>
              <a:rPr lang="ru-RU" sz="4800" b="1" dirty="0" err="1" smtClean="0">
                <a:ln/>
                <a:solidFill>
                  <a:schemeClr val="accent3"/>
                </a:solidFill>
              </a:rPr>
              <a:t>ти</a:t>
            </a:r>
            <a:r>
              <a:rPr lang="ru-RU" sz="48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ru-RU" sz="4800" b="1" dirty="0" err="1" smtClean="0">
                <a:ln/>
                <a:solidFill>
                  <a:schemeClr val="accent3"/>
                </a:solidFill>
              </a:rPr>
              <a:t>засвоїв</a:t>
            </a:r>
            <a:r>
              <a:rPr lang="ru-RU" sz="48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ru-RU" sz="4800" b="1" dirty="0" err="1" smtClean="0">
                <a:ln/>
                <a:solidFill>
                  <a:schemeClr val="accent3"/>
                </a:solidFill>
              </a:rPr>
              <a:t>теоретичний</a:t>
            </a:r>
            <a:r>
              <a:rPr lang="ru-RU" sz="48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ru-RU" sz="4800" b="1" dirty="0" err="1" smtClean="0">
                <a:ln/>
                <a:solidFill>
                  <a:schemeClr val="accent3"/>
                </a:solidFill>
              </a:rPr>
              <a:t>матеріал</a:t>
            </a:r>
            <a:r>
              <a:rPr lang="uk-UA" sz="4800" b="1" dirty="0" smtClean="0">
                <a:ln/>
                <a:solidFill>
                  <a:schemeClr val="accent3"/>
                </a:solidFill>
              </a:rPr>
              <a:t> уроку!</a:t>
            </a:r>
            <a:endParaRPr lang="ru-RU" sz="4800" b="1" dirty="0">
              <a:ln/>
              <a:solidFill>
                <a:schemeClr val="accent3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19125" y="1827343"/>
            <a:ext cx="6096000" cy="37555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6177" y="5573028"/>
            <a:ext cx="5801896" cy="1333099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585567" y="3606944"/>
            <a:ext cx="9846645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600" b="1" dirty="0" smtClean="0">
                <a:solidFill>
                  <a:srgbClr val="0070C0"/>
                </a:solidFill>
              </a:rPr>
              <a:t>А) </a:t>
            </a:r>
            <a:r>
              <a:rPr lang="ru-RU" sz="2600" b="1" dirty="0" err="1" smtClean="0">
                <a:solidFill>
                  <a:srgbClr val="0070C0"/>
                </a:solidFill>
              </a:rPr>
              <a:t>парні</a:t>
            </a:r>
            <a:r>
              <a:rPr lang="ru-RU" sz="2600" b="1" dirty="0" smtClean="0">
                <a:solidFill>
                  <a:srgbClr val="0070C0"/>
                </a:solidFill>
              </a:rPr>
              <a:t> </a:t>
            </a:r>
            <a:r>
              <a:rPr lang="ru-RU" sz="2600" b="1" dirty="0" err="1" smtClean="0">
                <a:solidFill>
                  <a:srgbClr val="0070C0"/>
                </a:solidFill>
              </a:rPr>
              <a:t>або</a:t>
            </a:r>
            <a:r>
              <a:rPr lang="ru-RU" sz="2600" b="1" dirty="0" smtClean="0">
                <a:solidFill>
                  <a:srgbClr val="0070C0"/>
                </a:solidFill>
              </a:rPr>
              <a:t> </a:t>
            </a:r>
            <a:r>
              <a:rPr lang="ru-RU" sz="2600" b="1" dirty="0" err="1" smtClean="0">
                <a:solidFill>
                  <a:srgbClr val="0070C0"/>
                </a:solidFill>
              </a:rPr>
              <a:t>симетричні</a:t>
            </a:r>
            <a:r>
              <a:rPr lang="ru-RU" sz="2600" b="1" dirty="0" smtClean="0">
                <a:solidFill>
                  <a:srgbClr val="0070C0"/>
                </a:solidFill>
              </a:rPr>
              <a:t> </a:t>
            </a:r>
            <a:r>
              <a:rPr lang="ru-RU" sz="2600" b="1" dirty="0" err="1" smtClean="0">
                <a:solidFill>
                  <a:srgbClr val="0070C0"/>
                </a:solidFill>
              </a:rPr>
              <a:t>будови</a:t>
            </a:r>
            <a:r>
              <a:rPr lang="ru-RU" sz="2600" b="1" dirty="0" smtClean="0">
                <a:solidFill>
                  <a:srgbClr val="0070C0"/>
                </a:solidFill>
              </a:rPr>
              <a:t>. </a:t>
            </a:r>
            <a:r>
              <a:rPr lang="ru-RU" sz="2600" b="1" dirty="0" smtClean="0">
                <a:solidFill>
                  <a:srgbClr val="00B050"/>
                </a:solidFill>
              </a:rPr>
              <a:t>(</a:t>
            </a:r>
            <a:r>
              <a:rPr lang="ru-RU" sz="2600" b="1" dirty="0" err="1" smtClean="0">
                <a:solidFill>
                  <a:srgbClr val="00B050"/>
                </a:solidFill>
              </a:rPr>
              <a:t>Наприклад</a:t>
            </a:r>
            <a:r>
              <a:rPr lang="ru-RU" sz="2600" b="1" dirty="0" smtClean="0">
                <a:solidFill>
                  <a:srgbClr val="00B050"/>
                </a:solidFill>
              </a:rPr>
              <a:t>: </a:t>
            </a:r>
            <a:r>
              <a:rPr lang="ru-RU" sz="2600" b="1" dirty="0" err="1" smtClean="0">
                <a:solidFill>
                  <a:srgbClr val="00B050"/>
                </a:solidFill>
              </a:rPr>
              <a:t>окуляри</a:t>
            </a:r>
            <a:r>
              <a:rPr lang="ru-RU" sz="2600" b="1" dirty="0" smtClean="0">
                <a:solidFill>
                  <a:srgbClr val="00B050"/>
                </a:solidFill>
              </a:rPr>
              <a:t>, </a:t>
            </a:r>
            <a:r>
              <a:rPr lang="ru-RU" sz="2600" b="1" dirty="0" err="1" smtClean="0">
                <a:solidFill>
                  <a:srgbClr val="00B050"/>
                </a:solidFill>
              </a:rPr>
              <a:t>ножиці</a:t>
            </a:r>
            <a:r>
              <a:rPr lang="ru-RU" sz="2600" b="1" dirty="0" smtClean="0">
                <a:solidFill>
                  <a:srgbClr val="00B050"/>
                </a:solidFill>
              </a:rPr>
              <a:t>.)</a:t>
            </a:r>
            <a:endParaRPr lang="ru-RU" sz="2600" b="1" dirty="0">
              <a:solidFill>
                <a:srgbClr val="00B050"/>
              </a:solidFill>
            </a:endParaRPr>
          </a:p>
          <a:p>
            <a:pPr algn="just"/>
            <a:r>
              <a:rPr lang="ru-RU" sz="2600" b="1" dirty="0" smtClean="0">
                <a:solidFill>
                  <a:srgbClr val="0070C0"/>
                </a:solidFill>
              </a:rPr>
              <a:t>Б) </a:t>
            </a:r>
            <a:r>
              <a:rPr lang="ru-RU" sz="2600" b="1" dirty="0" err="1" smtClean="0">
                <a:solidFill>
                  <a:srgbClr val="0070C0"/>
                </a:solidFill>
              </a:rPr>
              <a:t>суміш</a:t>
            </a:r>
            <a:r>
              <a:rPr lang="ru-RU" sz="2600" b="1" dirty="0" smtClean="0">
                <a:solidFill>
                  <a:srgbClr val="0070C0"/>
                </a:solidFill>
              </a:rPr>
              <a:t> </a:t>
            </a:r>
            <a:r>
              <a:rPr lang="ru-RU" sz="2600" b="1" dirty="0" err="1" smtClean="0">
                <a:solidFill>
                  <a:srgbClr val="0070C0"/>
                </a:solidFill>
              </a:rPr>
              <a:t>речовин</a:t>
            </a:r>
            <a:r>
              <a:rPr lang="ru-RU" sz="2600" b="1" dirty="0" smtClean="0">
                <a:solidFill>
                  <a:srgbClr val="0070C0"/>
                </a:solidFill>
              </a:rPr>
              <a:t> </a:t>
            </a:r>
            <a:r>
              <a:rPr lang="ru-RU" sz="2600" b="1" dirty="0" err="1" smtClean="0">
                <a:solidFill>
                  <a:srgbClr val="0070C0"/>
                </a:solidFill>
              </a:rPr>
              <a:t>тощо</a:t>
            </a:r>
            <a:r>
              <a:rPr lang="ru-RU" sz="2600" b="1" dirty="0" smtClean="0">
                <a:solidFill>
                  <a:srgbClr val="0070C0"/>
                </a:solidFill>
              </a:rPr>
              <a:t>. </a:t>
            </a:r>
            <a:r>
              <a:rPr lang="ru-RU" sz="2600" b="1" dirty="0">
                <a:solidFill>
                  <a:srgbClr val="00B050"/>
                </a:solidFill>
              </a:rPr>
              <a:t>(</a:t>
            </a:r>
            <a:r>
              <a:rPr lang="ru-RU" sz="2600" b="1" dirty="0" err="1">
                <a:solidFill>
                  <a:srgbClr val="00B050"/>
                </a:solidFill>
              </a:rPr>
              <a:t>Наприклад</a:t>
            </a:r>
            <a:r>
              <a:rPr lang="ru-RU" sz="2600" b="1" dirty="0">
                <a:solidFill>
                  <a:srgbClr val="00B050"/>
                </a:solidFill>
              </a:rPr>
              <a:t>: </a:t>
            </a:r>
            <a:r>
              <a:rPr lang="ru-RU" sz="2600" b="1" dirty="0" err="1" smtClean="0">
                <a:solidFill>
                  <a:srgbClr val="00B050"/>
                </a:solidFill>
              </a:rPr>
              <a:t>дріжджі</a:t>
            </a:r>
            <a:r>
              <a:rPr lang="ru-RU" sz="2600" b="1" dirty="0" smtClean="0">
                <a:solidFill>
                  <a:srgbClr val="00B050"/>
                </a:solidFill>
              </a:rPr>
              <a:t>, </a:t>
            </a:r>
            <a:r>
              <a:rPr lang="ru-RU" sz="2600" b="1" dirty="0" err="1" smtClean="0">
                <a:solidFill>
                  <a:srgbClr val="00B050"/>
                </a:solidFill>
              </a:rPr>
              <a:t>парфуми</a:t>
            </a:r>
            <a:r>
              <a:rPr lang="ru-RU" sz="2600" b="1" dirty="0" smtClean="0">
                <a:solidFill>
                  <a:srgbClr val="00B050"/>
                </a:solidFill>
              </a:rPr>
              <a:t>.)</a:t>
            </a:r>
          </a:p>
          <a:p>
            <a:pPr algn="just"/>
            <a:r>
              <a:rPr lang="ru-RU" sz="2600" b="1" dirty="0" smtClean="0">
                <a:solidFill>
                  <a:srgbClr val="0070C0"/>
                </a:solidFill>
              </a:rPr>
              <a:t>В) </a:t>
            </a:r>
            <a:r>
              <a:rPr lang="ru-RU" sz="2600" b="1" dirty="0" err="1" smtClean="0">
                <a:solidFill>
                  <a:srgbClr val="0070C0"/>
                </a:solidFill>
              </a:rPr>
              <a:t>опредметнені</a:t>
            </a:r>
            <a:r>
              <a:rPr lang="ru-RU" sz="2600" b="1" dirty="0" smtClean="0">
                <a:solidFill>
                  <a:srgbClr val="0070C0"/>
                </a:solidFill>
              </a:rPr>
              <a:t> </a:t>
            </a:r>
            <a:r>
              <a:rPr lang="ru-RU" sz="2600" b="1" dirty="0" err="1" smtClean="0">
                <a:solidFill>
                  <a:srgbClr val="0070C0"/>
                </a:solidFill>
              </a:rPr>
              <a:t>дії</a:t>
            </a:r>
            <a:r>
              <a:rPr lang="ru-RU" sz="2600" b="1" dirty="0" smtClean="0">
                <a:solidFill>
                  <a:srgbClr val="0070C0"/>
                </a:solidFill>
              </a:rPr>
              <a:t> </a:t>
            </a:r>
            <a:r>
              <a:rPr lang="ru-RU" sz="2600" b="1" dirty="0" err="1" smtClean="0">
                <a:solidFill>
                  <a:srgbClr val="0070C0"/>
                </a:solidFill>
              </a:rPr>
              <a:t>чи</a:t>
            </a:r>
            <a:r>
              <a:rPr lang="ru-RU" sz="2600" b="1" dirty="0" smtClean="0">
                <a:solidFill>
                  <a:srgbClr val="0070C0"/>
                </a:solidFill>
              </a:rPr>
              <a:t> стан. </a:t>
            </a:r>
            <a:r>
              <a:rPr lang="ru-RU" sz="2600" b="1" dirty="0">
                <a:solidFill>
                  <a:srgbClr val="00B050"/>
                </a:solidFill>
              </a:rPr>
              <a:t>(</a:t>
            </a:r>
            <a:r>
              <a:rPr lang="ru-RU" sz="2600" b="1" dirty="0" err="1">
                <a:solidFill>
                  <a:srgbClr val="00B050"/>
                </a:solidFill>
              </a:rPr>
              <a:t>Наприклад</a:t>
            </a:r>
            <a:r>
              <a:rPr lang="ru-RU" sz="2600" b="1" dirty="0">
                <a:solidFill>
                  <a:srgbClr val="00B050"/>
                </a:solidFill>
              </a:rPr>
              <a:t>: </a:t>
            </a:r>
            <a:r>
              <a:rPr lang="ru-RU" sz="2600" b="1" dirty="0" err="1" smtClean="0">
                <a:solidFill>
                  <a:srgbClr val="00B050"/>
                </a:solidFill>
              </a:rPr>
              <a:t>радощі</a:t>
            </a:r>
            <a:r>
              <a:rPr lang="ru-RU" sz="2600" b="1" dirty="0" smtClean="0">
                <a:solidFill>
                  <a:srgbClr val="00B050"/>
                </a:solidFill>
              </a:rPr>
              <a:t>, </a:t>
            </a:r>
            <a:r>
              <a:rPr lang="ru-RU" sz="2600" b="1" dirty="0" err="1" smtClean="0">
                <a:solidFill>
                  <a:srgbClr val="00B050"/>
                </a:solidFill>
              </a:rPr>
              <a:t>веселощі</a:t>
            </a:r>
            <a:r>
              <a:rPr lang="ru-RU" sz="2600" b="1" dirty="0" smtClean="0">
                <a:solidFill>
                  <a:srgbClr val="00B050"/>
                </a:solidFill>
              </a:rPr>
              <a:t>.)</a:t>
            </a:r>
            <a:endParaRPr lang="ru-RU" sz="2600" b="1" dirty="0">
              <a:solidFill>
                <a:srgbClr val="0070C0"/>
              </a:solidFill>
            </a:endParaRPr>
          </a:p>
          <a:p>
            <a:pPr algn="just"/>
            <a:endParaRPr lang="ru-RU" sz="2800" b="1" dirty="0">
              <a:solidFill>
                <a:srgbClr val="0070C0"/>
              </a:solidFill>
            </a:endParaRPr>
          </a:p>
          <a:p>
            <a:pPr algn="just"/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04385" y="1827343"/>
            <a:ext cx="10764485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just"/>
            <a:r>
              <a:rPr lang="ru-RU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</a:rPr>
              <a:t>6</a:t>
            </a:r>
            <a:r>
              <a:rPr lang="ru-RU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. </a:t>
            </a:r>
            <a:r>
              <a:rPr lang="ru-RU" sz="32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Продовжи</a:t>
            </a:r>
            <a:r>
              <a:rPr lang="ru-RU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 фразу: «</a:t>
            </a:r>
            <a:r>
              <a:rPr lang="ru-RU" sz="32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Найчастіше</a:t>
            </a:r>
            <a:r>
              <a:rPr lang="ru-RU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 </a:t>
            </a:r>
            <a:r>
              <a:rPr lang="ru-RU" sz="32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тільки</a:t>
            </a:r>
            <a:r>
              <a:rPr lang="ru-RU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 в </a:t>
            </a:r>
            <a:r>
              <a:rPr lang="ru-RU" sz="32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множині</a:t>
            </a:r>
            <a:r>
              <a:rPr lang="ru-RU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 </a:t>
            </a:r>
          </a:p>
          <a:p>
            <a:pPr algn="just"/>
            <a:r>
              <a:rPr lang="ru-RU" sz="32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</a:rPr>
              <a:t>в</a:t>
            </a:r>
            <a:r>
              <a:rPr lang="ru-RU" sz="32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живаються</a:t>
            </a:r>
            <a:r>
              <a:rPr lang="ru-RU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 </a:t>
            </a:r>
            <a:r>
              <a:rPr lang="ru-RU" sz="32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іменники</a:t>
            </a:r>
            <a:r>
              <a:rPr lang="ru-RU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, </a:t>
            </a:r>
            <a:r>
              <a:rPr lang="ru-RU" sz="32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які</a:t>
            </a:r>
            <a:r>
              <a:rPr lang="ru-RU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 </a:t>
            </a:r>
            <a:r>
              <a:rPr lang="ru-RU" sz="32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називають</a:t>
            </a:r>
            <a:r>
              <a:rPr lang="ru-RU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 …»</a:t>
            </a:r>
            <a:endParaRPr lang="ru-RU" sz="32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C00000"/>
              </a:solidFill>
              <a:effectLst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767595" y="2881369"/>
            <a:ext cx="548259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7030A0"/>
                </a:solidFill>
              </a:rPr>
              <a:t>Правильна </a:t>
            </a:r>
            <a:r>
              <a:rPr lang="ru-RU" sz="40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7030A0"/>
                </a:solidFill>
              </a:rPr>
              <a:t>відповідь</a:t>
            </a:r>
            <a:endParaRPr lang="ru-RU" sz="40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8752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0157" y="5678905"/>
            <a:ext cx="1051910" cy="104434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111063" y="253566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dirty="0" smtClean="0">
                <a:ln/>
                <a:solidFill>
                  <a:srgbClr val="0070C0"/>
                </a:solidFill>
              </a:rPr>
              <a:t>Просто</a:t>
            </a:r>
          </a:p>
          <a:p>
            <a:pPr algn="ctr"/>
            <a:r>
              <a:rPr lang="ru-RU" sz="1600" b="1" i="1" dirty="0" smtClean="0">
                <a:ln/>
                <a:solidFill>
                  <a:srgbClr val="0070C0"/>
                </a:solidFill>
              </a:rPr>
              <a:t> про складне</a:t>
            </a:r>
            <a:endParaRPr lang="ru-RU" sz="1600" b="1" i="1" dirty="0">
              <a:ln/>
              <a:solidFill>
                <a:srgbClr val="0070C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19125" y="1827343"/>
            <a:ext cx="6096000" cy="37555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6177" y="5168766"/>
            <a:ext cx="5801896" cy="173736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942082" y="233626"/>
            <a:ext cx="398057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5400" b="1" dirty="0" err="1" smtClean="0">
                <a:ln/>
                <a:solidFill>
                  <a:srgbClr val="75BDA7"/>
                </a:solidFill>
              </a:rPr>
              <a:t>Молодець</a:t>
            </a:r>
            <a:r>
              <a:rPr lang="ru-RU" sz="5400" b="1" dirty="0" smtClean="0">
                <a:ln/>
                <a:solidFill>
                  <a:srgbClr val="75BDA7"/>
                </a:solidFill>
              </a:rPr>
              <a:t>!</a:t>
            </a:r>
            <a:endParaRPr lang="ru-RU" sz="5400" b="1" dirty="0">
              <a:ln/>
              <a:solidFill>
                <a:srgbClr val="75BDA7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86618" y="1185119"/>
            <a:ext cx="10835017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5400" b="1" dirty="0" err="1" smtClean="0">
                <a:ln/>
                <a:solidFill>
                  <a:srgbClr val="75BDA7"/>
                </a:solidFill>
              </a:rPr>
              <a:t>Тепер</a:t>
            </a:r>
            <a:r>
              <a:rPr lang="ru-RU" sz="5400" b="1" dirty="0" smtClean="0">
                <a:ln/>
                <a:solidFill>
                  <a:srgbClr val="75BDA7"/>
                </a:solidFill>
              </a:rPr>
              <a:t> </a:t>
            </a:r>
            <a:r>
              <a:rPr lang="ru-RU" sz="5400" b="1" dirty="0" err="1" smtClean="0">
                <a:ln/>
                <a:solidFill>
                  <a:srgbClr val="75BDA7"/>
                </a:solidFill>
              </a:rPr>
              <a:t>ти</a:t>
            </a:r>
            <a:r>
              <a:rPr lang="ru-RU" sz="5400" b="1" dirty="0" smtClean="0">
                <a:ln/>
                <a:solidFill>
                  <a:srgbClr val="75BDA7"/>
                </a:solidFill>
              </a:rPr>
              <a:t> </a:t>
            </a:r>
            <a:r>
              <a:rPr lang="ru-RU" sz="5400" b="1" dirty="0" err="1" smtClean="0">
                <a:ln/>
                <a:solidFill>
                  <a:srgbClr val="75BDA7"/>
                </a:solidFill>
              </a:rPr>
              <a:t>готовий</a:t>
            </a:r>
            <a:r>
              <a:rPr lang="ru-RU" sz="5400" b="1" dirty="0" smtClean="0">
                <a:ln/>
                <a:solidFill>
                  <a:srgbClr val="75BDA7"/>
                </a:solidFill>
              </a:rPr>
              <a:t> </a:t>
            </a:r>
            <a:r>
              <a:rPr lang="ru-RU" sz="5400" b="1" dirty="0" err="1" smtClean="0">
                <a:ln/>
                <a:solidFill>
                  <a:srgbClr val="75BDA7"/>
                </a:solidFill>
              </a:rPr>
              <a:t>приступити</a:t>
            </a:r>
            <a:r>
              <a:rPr lang="ru-RU" sz="5400" b="1" dirty="0" smtClean="0">
                <a:ln/>
                <a:solidFill>
                  <a:srgbClr val="75BDA7"/>
                </a:solidFill>
              </a:rPr>
              <a:t> </a:t>
            </a:r>
          </a:p>
          <a:p>
            <a:pPr algn="ctr"/>
            <a:r>
              <a:rPr lang="ru-RU" sz="5400" b="1" dirty="0" smtClean="0">
                <a:ln/>
                <a:solidFill>
                  <a:srgbClr val="75BDA7"/>
                </a:solidFill>
              </a:rPr>
              <a:t>до </a:t>
            </a:r>
            <a:r>
              <a:rPr lang="ru-RU" sz="5400" b="1" dirty="0" err="1" smtClean="0">
                <a:ln/>
                <a:solidFill>
                  <a:srgbClr val="75BDA7"/>
                </a:solidFill>
              </a:rPr>
              <a:t>практичних</a:t>
            </a:r>
            <a:r>
              <a:rPr lang="ru-RU" sz="5400" b="1" dirty="0" smtClean="0">
                <a:ln/>
                <a:solidFill>
                  <a:srgbClr val="75BDA7"/>
                </a:solidFill>
              </a:rPr>
              <a:t> </a:t>
            </a:r>
            <a:r>
              <a:rPr lang="ru-RU" sz="5400" b="1" dirty="0" err="1" smtClean="0">
                <a:ln/>
                <a:solidFill>
                  <a:srgbClr val="75BDA7"/>
                </a:solidFill>
              </a:rPr>
              <a:t>завдань</a:t>
            </a:r>
            <a:r>
              <a:rPr lang="ru-RU" sz="5400" b="1" dirty="0" smtClean="0">
                <a:ln/>
                <a:solidFill>
                  <a:srgbClr val="75BDA7"/>
                </a:solidFill>
              </a:rPr>
              <a:t> уроку!</a:t>
            </a:r>
            <a:endParaRPr lang="ru-RU" sz="5400" b="1" dirty="0">
              <a:ln/>
              <a:solidFill>
                <a:srgbClr val="75BDA7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304087" y="3017570"/>
            <a:ext cx="525656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5400" b="1" dirty="0" err="1" smtClean="0">
                <a:ln/>
                <a:solidFill>
                  <a:srgbClr val="75BDA7"/>
                </a:solidFill>
              </a:rPr>
              <a:t>Бажаю</a:t>
            </a:r>
            <a:r>
              <a:rPr lang="ru-RU" sz="5400" b="1" dirty="0" smtClean="0">
                <a:ln/>
                <a:solidFill>
                  <a:srgbClr val="75BDA7"/>
                </a:solidFill>
              </a:rPr>
              <a:t> </a:t>
            </a:r>
            <a:r>
              <a:rPr lang="ru-RU" sz="5400" b="1" dirty="0" err="1" smtClean="0">
                <a:ln/>
                <a:solidFill>
                  <a:srgbClr val="75BDA7"/>
                </a:solidFill>
              </a:rPr>
              <a:t>успіху</a:t>
            </a:r>
            <a:r>
              <a:rPr lang="ru-RU" sz="5400" b="1" dirty="0" smtClean="0">
                <a:ln/>
                <a:solidFill>
                  <a:srgbClr val="75BDA7"/>
                </a:solidFill>
              </a:rPr>
              <a:t>!</a:t>
            </a:r>
            <a:endParaRPr lang="ru-RU" sz="5400" b="1" dirty="0">
              <a:ln/>
              <a:solidFill>
                <a:srgbClr val="75BDA7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446205" y="4019025"/>
            <a:ext cx="96824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5400" b="1" dirty="0" err="1" smtClean="0">
                <a:ln/>
                <a:solidFill>
                  <a:srgbClr val="75BDA7"/>
                </a:solidFill>
              </a:rPr>
              <a:t>Ти</a:t>
            </a:r>
            <a:r>
              <a:rPr lang="ru-RU" sz="5400" b="1" dirty="0" smtClean="0">
                <a:ln/>
                <a:solidFill>
                  <a:srgbClr val="75BDA7"/>
                </a:solidFill>
              </a:rPr>
              <a:t> </a:t>
            </a:r>
            <a:r>
              <a:rPr lang="ru-RU" sz="5400" b="1" dirty="0" err="1" smtClean="0">
                <a:ln/>
                <a:solidFill>
                  <a:srgbClr val="75BDA7"/>
                </a:solidFill>
              </a:rPr>
              <a:t>обов’язково</a:t>
            </a:r>
            <a:r>
              <a:rPr lang="ru-RU" sz="5400" b="1" dirty="0" smtClean="0">
                <a:ln/>
                <a:solidFill>
                  <a:srgbClr val="75BDA7"/>
                </a:solidFill>
              </a:rPr>
              <a:t> </a:t>
            </a:r>
            <a:r>
              <a:rPr lang="ru-RU" sz="5400" b="1" dirty="0" err="1" smtClean="0">
                <a:ln/>
                <a:solidFill>
                  <a:srgbClr val="75BDA7"/>
                </a:solidFill>
              </a:rPr>
              <a:t>впораєшся</a:t>
            </a:r>
            <a:r>
              <a:rPr lang="ru-RU" sz="5400" b="1" dirty="0" smtClean="0">
                <a:ln/>
                <a:solidFill>
                  <a:srgbClr val="75BDA7"/>
                </a:solidFill>
              </a:rPr>
              <a:t>!</a:t>
            </a:r>
            <a:endParaRPr lang="ru-RU" sz="5400" b="1" dirty="0">
              <a:ln/>
              <a:solidFill>
                <a:srgbClr val="75BDA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2628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13" grpId="0"/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0157" y="5678905"/>
            <a:ext cx="1051910" cy="104434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80360" y="217751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Просто</a:t>
            </a:r>
          </a:p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 про складне</a:t>
            </a:r>
            <a:endParaRPr lang="ru-RU" sz="1600" b="1" i="1" cap="none" spc="0" dirty="0">
              <a:ln/>
              <a:solidFill>
                <a:srgbClr val="0070C0"/>
              </a:solidFill>
              <a:effectLst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25391" y="918826"/>
            <a:ext cx="11506676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5400" b="1" dirty="0" err="1">
                <a:ln/>
                <a:solidFill>
                  <a:schemeClr val="accent3"/>
                </a:solidFill>
              </a:rPr>
              <a:t>Використані</a:t>
            </a:r>
            <a:r>
              <a:rPr lang="ru-RU" sz="5400" b="1" dirty="0">
                <a:ln/>
                <a:solidFill>
                  <a:schemeClr val="accent3"/>
                </a:solidFill>
              </a:rPr>
              <a:t> </a:t>
            </a:r>
            <a:r>
              <a:rPr lang="ru-RU" sz="5400" b="1" dirty="0" err="1">
                <a:ln/>
                <a:solidFill>
                  <a:schemeClr val="accent3"/>
                </a:solidFill>
              </a:rPr>
              <a:t>ресурси</a:t>
            </a:r>
            <a:r>
              <a:rPr lang="ru-RU" sz="5400" b="1" dirty="0">
                <a:ln/>
                <a:solidFill>
                  <a:schemeClr val="accent3"/>
                </a:solidFill>
              </a:rPr>
              <a:t> </a:t>
            </a:r>
            <a:r>
              <a:rPr lang="ru-RU" sz="5400" b="1" dirty="0" err="1">
                <a:ln/>
                <a:solidFill>
                  <a:schemeClr val="accent3"/>
                </a:solidFill>
              </a:rPr>
              <a:t>Інтернету</a:t>
            </a:r>
            <a:endParaRPr lang="ru-RU" sz="5400" b="1" dirty="0">
              <a:ln/>
              <a:solidFill>
                <a:schemeClr val="accent3"/>
              </a:solidFill>
            </a:endParaRPr>
          </a:p>
          <a:p>
            <a:pPr algn="ctr"/>
            <a:endParaRPr lang="ru-RU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89301" y="1795989"/>
            <a:ext cx="6096000" cy="159928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http://</a:t>
            </a:r>
            <a:r>
              <a:rPr lang="ru-RU" u="sng" dirty="0" smtClean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tkachnko.blogspot.com/2014/12/blog-post_94.html</a:t>
            </a:r>
            <a:endParaRPr lang="ru-RU" u="sng" dirty="0" smtClean="0">
              <a:solidFill>
                <a:srgbClr val="0563C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uk-UA" u="sng" dirty="0">
              <a:solidFill>
                <a:srgbClr val="0563C1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dirty="0" smtClean="0">
                <a:hlinkClick r:id="rId4"/>
              </a:rPr>
              <a:t>https</a:t>
            </a:r>
            <a:r>
              <a:rPr lang="en-US" dirty="0">
                <a:hlinkClick r:id="rId4"/>
              </a:rPr>
              <a:t>://</a:t>
            </a:r>
            <a:r>
              <a:rPr lang="en-US" dirty="0" smtClean="0">
                <a:hlinkClick r:id="rId4"/>
              </a:rPr>
              <a:t>youtu.be/TAKi6v0wghc</a:t>
            </a:r>
            <a:r>
              <a:rPr lang="uk-UA" dirty="0" smtClean="0"/>
              <a:t> </a:t>
            </a:r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73137" y="3927071"/>
            <a:ext cx="6187976" cy="2274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415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0157" y="5678905"/>
            <a:ext cx="1051910" cy="104434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80360" y="217751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dirty="0" smtClean="0">
                <a:ln/>
                <a:solidFill>
                  <a:srgbClr val="002060"/>
                </a:solidFill>
              </a:rPr>
              <a:t>Просто</a:t>
            </a:r>
          </a:p>
          <a:p>
            <a:pPr algn="ctr"/>
            <a:r>
              <a:rPr lang="ru-RU" sz="1600" b="1" i="1" dirty="0" smtClean="0">
                <a:ln/>
                <a:solidFill>
                  <a:srgbClr val="002060"/>
                </a:solidFill>
              </a:rPr>
              <a:t> про складне</a:t>
            </a:r>
            <a:endParaRPr lang="ru-RU" sz="1600" b="1" i="1" dirty="0">
              <a:ln/>
              <a:solidFill>
                <a:srgbClr val="00206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646404" y="217751"/>
            <a:ext cx="476444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err="1" smtClean="0">
                <a:ln w="22225">
                  <a:solidFill>
                    <a:srgbClr val="58B6C0"/>
                  </a:solidFill>
                  <a:prstDash val="solid"/>
                </a:ln>
                <a:solidFill>
                  <a:srgbClr val="7030A0"/>
                </a:solidFill>
              </a:rPr>
              <a:t>Пригадаймо</a:t>
            </a:r>
            <a:r>
              <a:rPr lang="ru-RU" sz="5400" b="1" dirty="0" smtClean="0">
                <a:ln w="22225">
                  <a:solidFill>
                    <a:srgbClr val="58B6C0"/>
                  </a:solidFill>
                  <a:prstDash val="solid"/>
                </a:ln>
                <a:solidFill>
                  <a:srgbClr val="7030A0"/>
                </a:solidFill>
              </a:rPr>
              <a:t>!</a:t>
            </a:r>
            <a:endParaRPr lang="ru-RU" sz="5400" b="1" dirty="0">
              <a:ln w="22225">
                <a:solidFill>
                  <a:srgbClr val="58B6C0"/>
                </a:solidFill>
                <a:prstDash val="solid"/>
              </a:ln>
              <a:solidFill>
                <a:srgbClr val="7030A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3093" y="1172338"/>
            <a:ext cx="5926622" cy="181588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2800" b="1" dirty="0" err="1">
                <a:solidFill>
                  <a:srgbClr val="0070C0"/>
                </a:solidFill>
              </a:rPr>
              <a:t>Іменники</a:t>
            </a:r>
            <a:r>
              <a:rPr lang="ru-RU" sz="2800" b="1" dirty="0">
                <a:solidFill>
                  <a:srgbClr val="0070C0"/>
                </a:solidFill>
              </a:rPr>
              <a:t> </a:t>
            </a:r>
            <a:r>
              <a:rPr lang="ru-RU" sz="2800" b="1" dirty="0" err="1">
                <a:solidFill>
                  <a:srgbClr val="0070C0"/>
                </a:solidFill>
              </a:rPr>
              <a:t>предмети</a:t>
            </a:r>
            <a:r>
              <a:rPr lang="ru-RU" sz="2800" b="1" dirty="0">
                <a:solidFill>
                  <a:srgbClr val="0070C0"/>
                </a:solidFill>
              </a:rPr>
              <a:t> </a:t>
            </a:r>
            <a:r>
              <a:rPr lang="ru-RU" sz="2800" b="1" dirty="0" err="1">
                <a:solidFill>
                  <a:srgbClr val="0070C0"/>
                </a:solidFill>
              </a:rPr>
              <a:t>називають</a:t>
            </a:r>
            <a:r>
              <a:rPr lang="ru-RU" sz="2800" b="1" dirty="0">
                <a:solidFill>
                  <a:srgbClr val="0070C0"/>
                </a:solidFill>
              </a:rPr>
              <a:t>,</a:t>
            </a:r>
          </a:p>
          <a:p>
            <a:r>
              <a:rPr lang="ru-RU" sz="2800" b="1" dirty="0">
                <a:solidFill>
                  <a:srgbClr val="0070C0"/>
                </a:solidFill>
              </a:rPr>
              <a:t>На </a:t>
            </a:r>
            <a:r>
              <a:rPr lang="ru-RU" sz="2800" b="1" dirty="0" err="1">
                <a:solidFill>
                  <a:srgbClr val="0070C0"/>
                </a:solidFill>
              </a:rPr>
              <a:t>питання</a:t>
            </a:r>
            <a:r>
              <a:rPr lang="ru-RU" sz="2800" b="1" dirty="0">
                <a:solidFill>
                  <a:srgbClr val="0070C0"/>
                </a:solidFill>
              </a:rPr>
              <a:t> </a:t>
            </a:r>
            <a:r>
              <a:rPr lang="ru-RU" sz="2800" b="1" dirty="0" err="1">
                <a:solidFill>
                  <a:srgbClr val="0070C0"/>
                </a:solidFill>
              </a:rPr>
              <a:t>хто</a:t>
            </a:r>
            <a:r>
              <a:rPr lang="ru-RU" sz="2800" b="1" dirty="0">
                <a:solidFill>
                  <a:srgbClr val="0070C0"/>
                </a:solidFill>
              </a:rPr>
              <a:t>? </a:t>
            </a:r>
            <a:r>
              <a:rPr lang="ru-RU" sz="2800" b="1" dirty="0" err="1">
                <a:solidFill>
                  <a:srgbClr val="0070C0"/>
                </a:solidFill>
              </a:rPr>
              <a:t>що</a:t>
            </a:r>
            <a:r>
              <a:rPr lang="ru-RU" sz="2800" b="1" dirty="0">
                <a:solidFill>
                  <a:srgbClr val="0070C0"/>
                </a:solidFill>
              </a:rPr>
              <a:t>?</a:t>
            </a:r>
          </a:p>
          <a:p>
            <a:r>
              <a:rPr lang="ru-RU" sz="2800" b="1" dirty="0" err="1">
                <a:solidFill>
                  <a:srgbClr val="0070C0"/>
                </a:solidFill>
              </a:rPr>
              <a:t>залюбки</a:t>
            </a:r>
            <a:r>
              <a:rPr lang="ru-RU" sz="2800" b="1" dirty="0">
                <a:solidFill>
                  <a:srgbClr val="0070C0"/>
                </a:solidFill>
              </a:rPr>
              <a:t> </a:t>
            </a:r>
            <a:r>
              <a:rPr lang="ru-RU" sz="2800" b="1" dirty="0" err="1">
                <a:solidFill>
                  <a:srgbClr val="0070C0"/>
                </a:solidFill>
              </a:rPr>
              <a:t>відпо­відають</a:t>
            </a:r>
            <a:r>
              <a:rPr lang="ru-RU" sz="2800" b="1" dirty="0">
                <a:solidFill>
                  <a:srgbClr val="0070C0"/>
                </a:solidFill>
              </a:rPr>
              <a:t>.</a:t>
            </a:r>
          </a:p>
          <a:p>
            <a:pPr algn="ctr"/>
            <a:endParaRPr lang="ru-RU" sz="2800" b="1" dirty="0">
              <a:ln w="12700">
                <a:solidFill>
                  <a:srgbClr val="75BDA7">
                    <a:lumMod val="50000"/>
                  </a:srgbClr>
                </a:solidFill>
                <a:prstDash val="solid"/>
              </a:ln>
              <a:pattFill prst="narHorz">
                <a:fgClr>
                  <a:srgbClr val="75BDA7"/>
                </a:fgClr>
                <a:bgClr>
                  <a:srgbClr val="75BDA7">
                    <a:lumMod val="40000"/>
                    <a:lumOff val="60000"/>
                  </a:srgbClr>
                </a:bgClr>
              </a:pattFill>
              <a:effectLst>
                <a:innerShdw blurRad="177800">
                  <a:srgbClr val="75BDA7">
                    <a:lumMod val="50000"/>
                  </a:srgbClr>
                </a:inn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5699" y="2988220"/>
            <a:ext cx="2630705" cy="3449445"/>
          </a:xfrm>
          <a:prstGeom prst="rect">
            <a:avLst/>
          </a:prstGeom>
        </p:spPr>
      </p:pic>
      <p:pic>
        <p:nvPicPr>
          <p:cNvPr id="1026" name="Picture 2" descr="Pin on Мова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18"/>
          <a:stretch/>
        </p:blipFill>
        <p:spPr bwMode="auto">
          <a:xfrm>
            <a:off x="4001065" y="1699603"/>
            <a:ext cx="8020862" cy="4769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5440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9151" y="5573027"/>
            <a:ext cx="1051910" cy="104434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80360" y="217751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Просто</a:t>
            </a:r>
          </a:p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 про складне</a:t>
            </a:r>
            <a:endParaRPr lang="ru-RU" sz="1600" b="1" i="1" cap="none" spc="0" dirty="0">
              <a:ln/>
              <a:solidFill>
                <a:srgbClr val="0070C0"/>
              </a:solidFill>
              <a:effectLst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800951" y="0"/>
            <a:ext cx="622754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</a:rPr>
              <a:t>Є у </a:t>
            </a:r>
            <a:r>
              <a:rPr lang="ru-RU" sz="3200" b="1" dirty="0" err="1" smtClean="0">
                <a:solidFill>
                  <a:srgbClr val="0070C0"/>
                </a:solidFill>
              </a:rPr>
              <a:t>іменника</a:t>
            </a:r>
            <a:r>
              <a:rPr lang="ru-RU" sz="3200" b="1" dirty="0" smtClean="0">
                <a:solidFill>
                  <a:srgbClr val="0070C0"/>
                </a:solidFill>
              </a:rPr>
              <a:t> </a:t>
            </a:r>
            <a:r>
              <a:rPr lang="ru-RU" sz="3200" b="1" dirty="0" smtClean="0">
                <a:solidFill>
                  <a:srgbClr val="0070C0"/>
                </a:solidFill>
                <a:hlinkClick r:id="rId4"/>
              </a:rPr>
              <a:t>число</a:t>
            </a:r>
            <a:r>
              <a:rPr lang="ru-RU" sz="3200" b="1" dirty="0" smtClean="0">
                <a:solidFill>
                  <a:srgbClr val="0070C0"/>
                </a:solidFill>
              </a:rPr>
              <a:t>!</a:t>
            </a:r>
          </a:p>
          <a:p>
            <a:r>
              <a:rPr lang="ru-RU" sz="3200" b="1" dirty="0" err="1" smtClean="0">
                <a:solidFill>
                  <a:srgbClr val="0070C0"/>
                </a:solidFill>
              </a:rPr>
              <a:t>Якщо</a:t>
            </a:r>
            <a:r>
              <a:rPr lang="ru-RU" sz="3200" b="1" dirty="0" smtClean="0">
                <a:solidFill>
                  <a:srgbClr val="0070C0"/>
                </a:solidFill>
              </a:rPr>
              <a:t> </a:t>
            </a:r>
            <a:r>
              <a:rPr lang="ru-RU" sz="3200" b="1" dirty="0">
                <a:solidFill>
                  <a:srgbClr val="0070C0"/>
                </a:solidFill>
              </a:rPr>
              <a:t>один — </a:t>
            </a:r>
            <a:r>
              <a:rPr lang="ru-RU" sz="3200" b="1" dirty="0" err="1">
                <a:solidFill>
                  <a:srgbClr val="0070C0"/>
                </a:solidFill>
              </a:rPr>
              <a:t>це</a:t>
            </a:r>
            <a:r>
              <a:rPr lang="ru-RU" sz="3200" b="1" dirty="0">
                <a:solidFill>
                  <a:srgbClr val="0070C0"/>
                </a:solidFill>
              </a:rPr>
              <a:t> </a:t>
            </a:r>
            <a:r>
              <a:rPr lang="ru-RU" sz="3200" b="1" dirty="0" err="1">
                <a:solidFill>
                  <a:srgbClr val="0070C0"/>
                </a:solidFill>
              </a:rPr>
              <a:t>однина</a:t>
            </a:r>
            <a:r>
              <a:rPr lang="ru-RU" sz="3200" b="1" dirty="0">
                <a:solidFill>
                  <a:srgbClr val="0070C0"/>
                </a:solidFill>
              </a:rPr>
              <a:t>,</a:t>
            </a:r>
          </a:p>
          <a:p>
            <a:r>
              <a:rPr lang="ru-RU" sz="3200" b="1" dirty="0" err="1">
                <a:solidFill>
                  <a:srgbClr val="0070C0"/>
                </a:solidFill>
              </a:rPr>
              <a:t>Якщо</a:t>
            </a:r>
            <a:r>
              <a:rPr lang="ru-RU" sz="3200" b="1" dirty="0">
                <a:solidFill>
                  <a:srgbClr val="0070C0"/>
                </a:solidFill>
              </a:rPr>
              <a:t> </a:t>
            </a:r>
            <a:r>
              <a:rPr lang="ru-RU" sz="3200" b="1" dirty="0" err="1">
                <a:solidFill>
                  <a:srgbClr val="0070C0"/>
                </a:solidFill>
              </a:rPr>
              <a:t>багато</a:t>
            </a:r>
            <a:r>
              <a:rPr lang="ru-RU" sz="3200" b="1" dirty="0">
                <a:solidFill>
                  <a:srgbClr val="0070C0"/>
                </a:solidFill>
              </a:rPr>
              <a:t> — </a:t>
            </a:r>
            <a:r>
              <a:rPr lang="ru-RU" sz="3200" b="1" dirty="0" err="1">
                <a:solidFill>
                  <a:srgbClr val="0070C0"/>
                </a:solidFill>
              </a:rPr>
              <a:t>множина</a:t>
            </a:r>
            <a:r>
              <a:rPr lang="ru-RU" sz="3200" b="1" dirty="0">
                <a:solidFill>
                  <a:srgbClr val="0070C0"/>
                </a:solidFill>
              </a:rPr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58159" y="1911165"/>
            <a:ext cx="7713128" cy="4460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742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0787" y="5312192"/>
            <a:ext cx="1421280" cy="1411055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80360" y="217751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Просто</a:t>
            </a:r>
          </a:p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 про складне</a:t>
            </a:r>
            <a:endParaRPr lang="ru-RU" sz="1600" b="1" i="1" cap="none" spc="0" dirty="0">
              <a:ln/>
              <a:solidFill>
                <a:srgbClr val="0070C0"/>
              </a:solidFill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683368" y="110029"/>
            <a:ext cx="495360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Зверни</a:t>
            </a:r>
            <a:r>
              <a:rPr lang="ru-RU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 </a:t>
            </a:r>
            <a:r>
              <a:rPr lang="ru-RU" sz="54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увагу</a:t>
            </a:r>
            <a:r>
              <a:rPr lang="ru-RU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!</a:t>
            </a:r>
            <a:endParaRPr lang="ru-RU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50256" y="1014634"/>
            <a:ext cx="11819823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4000" b="1" cap="none" spc="0" dirty="0" err="1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Більшість</a:t>
            </a:r>
            <a:r>
              <a:rPr lang="ru-RU" sz="40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 </a:t>
            </a:r>
            <a:r>
              <a:rPr lang="ru-RU" sz="4000" b="1" cap="none" spc="0" dirty="0" err="1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іменників</a:t>
            </a:r>
            <a:r>
              <a:rPr lang="ru-RU" sz="40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 </a:t>
            </a:r>
            <a:r>
              <a:rPr lang="ru-RU" sz="4000" b="1" cap="none" spc="0" dirty="0" err="1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змінюються</a:t>
            </a:r>
            <a:r>
              <a:rPr lang="ru-RU" sz="40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 за числами</a:t>
            </a:r>
          </a:p>
          <a:p>
            <a:endParaRPr lang="uk-UA" sz="3600" b="1" cap="none" spc="0" dirty="0" smtClean="0">
              <a:ln w="12700">
                <a:solidFill>
                  <a:schemeClr val="accent1"/>
                </a:solidFill>
                <a:prstDash val="solid"/>
              </a:ln>
              <a:solidFill>
                <a:srgbClr val="002060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86010" y="4957151"/>
            <a:ext cx="6187976" cy="227400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88165" y="1713444"/>
            <a:ext cx="5291833" cy="35394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2800" b="1" dirty="0" err="1" smtClean="0">
                <a:ln/>
                <a:solidFill>
                  <a:schemeClr val="accent3"/>
                </a:solidFill>
              </a:rPr>
              <a:t>О</a:t>
            </a:r>
            <a:r>
              <a:rPr lang="ru-RU" sz="2800" b="1" cap="none" spc="0" dirty="0" err="1" smtClean="0">
                <a:ln/>
                <a:solidFill>
                  <a:schemeClr val="accent3"/>
                </a:solidFill>
                <a:effectLst/>
              </a:rPr>
              <a:t>днина</a:t>
            </a:r>
            <a:r>
              <a:rPr lang="ru-RU" sz="2800" b="1" cap="none" spc="0" dirty="0" smtClean="0">
                <a:ln/>
                <a:solidFill>
                  <a:schemeClr val="accent3"/>
                </a:solidFill>
                <a:effectLst/>
              </a:rPr>
              <a:t>                   </a:t>
            </a:r>
            <a:r>
              <a:rPr lang="ru-RU" sz="2800" b="1" cap="none" spc="0" dirty="0" err="1" smtClean="0">
                <a:ln/>
                <a:solidFill>
                  <a:schemeClr val="accent3"/>
                </a:solidFill>
                <a:effectLst/>
              </a:rPr>
              <a:t>Множина</a:t>
            </a:r>
            <a:endParaRPr lang="ru-RU" sz="2800" b="1" cap="none" spc="0" dirty="0" smtClean="0">
              <a:ln/>
              <a:solidFill>
                <a:schemeClr val="accent3"/>
              </a:solidFill>
              <a:effectLst/>
            </a:endParaRPr>
          </a:p>
          <a:p>
            <a:pPr algn="ctr"/>
            <a:endParaRPr lang="ru-RU" sz="2800" b="1" cap="none" spc="0" dirty="0" smtClean="0">
              <a:ln/>
              <a:solidFill>
                <a:schemeClr val="accent3"/>
              </a:solidFill>
              <a:effectLst/>
            </a:endParaRPr>
          </a:p>
          <a:p>
            <a:pPr algn="just"/>
            <a:r>
              <a:rPr lang="uk-UA" sz="2800" b="1" dirty="0">
                <a:ln/>
                <a:solidFill>
                  <a:schemeClr val="accent3"/>
                </a:solidFill>
              </a:rPr>
              <a:t>д</a:t>
            </a:r>
            <a:r>
              <a:rPr lang="uk-UA" sz="2800" b="1" dirty="0" smtClean="0">
                <a:ln/>
                <a:solidFill>
                  <a:schemeClr val="accent3"/>
                </a:solidFill>
              </a:rPr>
              <a:t>ерево                    дерева</a:t>
            </a:r>
          </a:p>
          <a:p>
            <a:pPr algn="just"/>
            <a:r>
              <a:rPr lang="uk-UA" sz="2800" b="1" dirty="0">
                <a:ln/>
                <a:solidFill>
                  <a:schemeClr val="accent3"/>
                </a:solidFill>
              </a:rPr>
              <a:t>д</a:t>
            </a:r>
            <a:r>
              <a:rPr lang="uk-UA" sz="2800" b="1" dirty="0" smtClean="0">
                <a:ln/>
                <a:solidFill>
                  <a:schemeClr val="accent3"/>
                </a:solidFill>
              </a:rPr>
              <a:t>ім                           дома</a:t>
            </a:r>
          </a:p>
          <a:p>
            <a:pPr algn="just"/>
            <a:r>
              <a:rPr lang="uk-UA" sz="2800" b="1" dirty="0">
                <a:ln/>
                <a:solidFill>
                  <a:schemeClr val="accent3"/>
                </a:solidFill>
              </a:rPr>
              <a:t>с</a:t>
            </a:r>
            <a:r>
              <a:rPr lang="uk-UA" sz="2800" b="1" dirty="0" smtClean="0">
                <a:ln/>
                <a:solidFill>
                  <a:schemeClr val="accent3"/>
                </a:solidFill>
              </a:rPr>
              <a:t>тіл                          столи</a:t>
            </a:r>
          </a:p>
          <a:p>
            <a:pPr algn="just"/>
            <a:r>
              <a:rPr lang="uk-UA" sz="2800" b="1" dirty="0">
                <a:ln/>
                <a:solidFill>
                  <a:schemeClr val="accent3"/>
                </a:solidFill>
              </a:rPr>
              <a:t>к</a:t>
            </a:r>
            <a:r>
              <a:rPr lang="uk-UA" sz="2800" b="1" dirty="0" smtClean="0">
                <a:ln/>
                <a:solidFill>
                  <a:schemeClr val="accent3"/>
                </a:solidFill>
              </a:rPr>
              <a:t>нига                       книги</a:t>
            </a:r>
          </a:p>
          <a:p>
            <a:pPr algn="just"/>
            <a:r>
              <a:rPr lang="uk-UA" sz="2800" b="1" dirty="0">
                <a:ln/>
                <a:solidFill>
                  <a:schemeClr val="accent3"/>
                </a:solidFill>
              </a:rPr>
              <a:t>ш</a:t>
            </a:r>
            <a:r>
              <a:rPr lang="uk-UA" sz="2800" b="1" dirty="0" smtClean="0">
                <a:ln/>
                <a:solidFill>
                  <a:schemeClr val="accent3"/>
                </a:solidFill>
              </a:rPr>
              <a:t>коляр                   школярі</a:t>
            </a:r>
          </a:p>
          <a:p>
            <a:pPr algn="just"/>
            <a:endParaRPr lang="ru-RU" sz="28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50543" y="1601339"/>
            <a:ext cx="5185228" cy="224676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uk-UA" sz="2800" b="1" dirty="0" smtClean="0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Є іменники, які вживаються </a:t>
            </a:r>
          </a:p>
          <a:p>
            <a:pPr algn="just"/>
            <a:r>
              <a:rPr lang="uk-UA" sz="2800" b="1" dirty="0" smtClean="0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тільки в однині. Наприклад, </a:t>
            </a:r>
            <a:r>
              <a:rPr lang="uk-UA" sz="2800" b="1" dirty="0" smtClean="0">
                <a:ln/>
                <a:solidFill>
                  <a:srgbClr val="7030A0"/>
                </a:solidFill>
              </a:rPr>
              <a:t>Харків, коріння, Україна, молоко тощо.</a:t>
            </a:r>
          </a:p>
          <a:p>
            <a:pPr algn="just"/>
            <a:r>
              <a:rPr lang="uk-UA" sz="2800" b="1" dirty="0" smtClean="0">
                <a:ln/>
                <a:solidFill>
                  <a:srgbClr val="7030A0"/>
                </a:solidFill>
              </a:rPr>
              <a:t> </a:t>
            </a:r>
            <a:endParaRPr lang="ru-RU" sz="2800" b="1" cap="none" spc="0" dirty="0">
              <a:ln/>
              <a:solidFill>
                <a:srgbClr val="FF0000"/>
              </a:solidFill>
              <a:effectLst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96531" y="3483159"/>
            <a:ext cx="6096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b="1" dirty="0" smtClean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Є </a:t>
            </a:r>
            <a:r>
              <a:rPr lang="ru-RU" sz="2800" b="1" dirty="0" err="1" smtClean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іменники</a:t>
            </a:r>
            <a:r>
              <a:rPr lang="ru-RU" sz="2800" b="1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, </a:t>
            </a:r>
            <a:r>
              <a:rPr lang="ru-RU" sz="2800" b="1" dirty="0" err="1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які</a:t>
            </a:r>
            <a:r>
              <a:rPr lang="ru-RU" sz="2800" b="1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ru-RU" sz="2800" b="1" dirty="0" err="1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вживаються</a:t>
            </a:r>
            <a:r>
              <a:rPr lang="ru-RU" sz="2800" b="1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</a:p>
          <a:p>
            <a:r>
              <a:rPr lang="ru-RU" sz="2800" b="1" dirty="0" err="1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тільки</a:t>
            </a:r>
            <a:r>
              <a:rPr lang="ru-RU" sz="2800" b="1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ru-RU" sz="2800" b="1" dirty="0" smtClean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у </a:t>
            </a:r>
            <a:r>
              <a:rPr lang="ru-RU" sz="2800" b="1" dirty="0" err="1" smtClean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множині</a:t>
            </a:r>
            <a:r>
              <a:rPr lang="ru-RU" sz="2800" b="1" dirty="0" smtClean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. </a:t>
            </a:r>
            <a:r>
              <a:rPr lang="ru-RU" sz="2800" b="1" dirty="0" err="1" smtClean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Наприклад</a:t>
            </a:r>
            <a:r>
              <a:rPr lang="ru-RU" sz="2800" b="1" dirty="0" smtClean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,  </a:t>
            </a:r>
            <a:r>
              <a:rPr lang="ru-RU" sz="2800" b="1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ru-RU" sz="2800" b="1" dirty="0" smtClean="0">
                <a:ln w="0"/>
                <a:solidFill>
                  <a:srgbClr val="002060"/>
                </a:solidFill>
              </a:rPr>
              <a:t>вершки, </a:t>
            </a:r>
            <a:r>
              <a:rPr lang="uk-UA" sz="2800" b="1" dirty="0" smtClean="0">
                <a:ln w="0"/>
                <a:solidFill>
                  <a:srgbClr val="002060"/>
                </a:solidFill>
              </a:rPr>
              <a:t>Карпати, висівки, пахощі тощо.</a:t>
            </a:r>
            <a:endParaRPr lang="ru-RU" sz="2800" b="1" dirty="0">
              <a:ln w="0"/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7595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" grpId="0"/>
      <p:bldP spid="3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0157" y="5678905"/>
            <a:ext cx="1051910" cy="104434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111063" y="253566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Просто</a:t>
            </a:r>
          </a:p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 про складне</a:t>
            </a:r>
            <a:endParaRPr lang="ru-RU" sz="1600" b="1" i="1" cap="none" spc="0" dirty="0">
              <a:ln/>
              <a:solidFill>
                <a:srgbClr val="0070C0"/>
              </a:solidFill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19125" y="1827343"/>
            <a:ext cx="6096000" cy="37555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19125" y="5168766"/>
            <a:ext cx="5801896" cy="173736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681212" y="545953"/>
            <a:ext cx="8925841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6000" b="1" cap="none" spc="0" dirty="0" smtClean="0">
                <a:ln/>
                <a:solidFill>
                  <a:schemeClr val="accent3"/>
                </a:solidFill>
                <a:effectLst/>
              </a:rPr>
              <a:t>Настав час </a:t>
            </a:r>
            <a:r>
              <a:rPr lang="ru-RU" sz="6000" b="1" cap="none" spc="0" dirty="0" err="1" smtClean="0">
                <a:ln/>
                <a:solidFill>
                  <a:schemeClr val="accent3"/>
                </a:solidFill>
                <a:effectLst/>
                <a:hlinkClick r:id="rId5"/>
              </a:rPr>
              <a:t>відпочити</a:t>
            </a:r>
            <a:r>
              <a:rPr lang="ru-RU" sz="6000" b="1" cap="none" spc="0" dirty="0" smtClean="0">
                <a:ln/>
                <a:solidFill>
                  <a:schemeClr val="accent3"/>
                </a:solidFill>
                <a:effectLst/>
                <a:hlinkClick r:id="rId5"/>
              </a:rPr>
              <a:t>!</a:t>
            </a:r>
            <a:endParaRPr lang="ru-RU" sz="60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pic>
        <p:nvPicPr>
          <p:cNvPr id="1028" name="Picture 4" descr="Дети танцуют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8995" y="1827343"/>
            <a:ext cx="7730276" cy="3185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922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0157" y="5678905"/>
            <a:ext cx="1051910" cy="104434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111063" y="253566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Просто</a:t>
            </a:r>
          </a:p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 про складне</a:t>
            </a:r>
            <a:endParaRPr lang="ru-RU" sz="1600" b="1" i="1" cap="none" spc="0" dirty="0">
              <a:ln/>
              <a:solidFill>
                <a:srgbClr val="0070C0"/>
              </a:solidFill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19125" y="1827343"/>
            <a:ext cx="6096000" cy="37555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6177" y="5168766"/>
            <a:ext cx="5801896" cy="173736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872765" y="545953"/>
            <a:ext cx="8542724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6000" b="1" cap="none" spc="0" dirty="0" err="1" smtClean="0">
                <a:ln/>
                <a:solidFill>
                  <a:schemeClr val="accent3"/>
                </a:solidFill>
                <a:effectLst/>
              </a:rPr>
              <a:t>Підсумуємо</a:t>
            </a:r>
            <a:r>
              <a:rPr lang="ru-RU" sz="6000" b="1" cap="none" spc="0" dirty="0" smtClean="0">
                <a:ln/>
                <a:solidFill>
                  <a:schemeClr val="accent3"/>
                </a:solidFill>
                <a:effectLst/>
              </a:rPr>
              <a:t> </a:t>
            </a:r>
            <a:r>
              <a:rPr lang="ru-RU" sz="6000" b="1" cap="none" spc="0" dirty="0" err="1" smtClean="0">
                <a:ln/>
                <a:solidFill>
                  <a:schemeClr val="accent3"/>
                </a:solidFill>
                <a:effectLst/>
              </a:rPr>
              <a:t>вивчене</a:t>
            </a:r>
            <a:r>
              <a:rPr lang="ru-RU" sz="6000" b="1" cap="none" spc="0" dirty="0" smtClean="0">
                <a:ln/>
                <a:solidFill>
                  <a:schemeClr val="accent3"/>
                </a:solidFill>
                <a:effectLst/>
              </a:rPr>
              <a:t>!</a:t>
            </a:r>
            <a:endParaRPr lang="ru-RU" sz="60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7600" y="1600200"/>
            <a:ext cx="4876800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606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5878" y="309023"/>
            <a:ext cx="1457644" cy="397615"/>
          </a:xfrm>
        </p:spPr>
        <p:txBody>
          <a:bodyPr>
            <a:noAutofit/>
          </a:bodyPr>
          <a:lstStyle/>
          <a:p>
            <a:r>
              <a:rPr lang="uk-UA" sz="1600" b="1" i="1" dirty="0" smtClean="0">
                <a:solidFill>
                  <a:srgbClr val="002060"/>
                </a:solidFill>
              </a:rPr>
              <a:t>Просто про складне</a:t>
            </a:r>
            <a:endParaRPr lang="ru-RU" sz="1600" b="1" i="1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98375" y="46166"/>
            <a:ext cx="299350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err="1" smtClean="0">
                <a:ln/>
                <a:solidFill>
                  <a:schemeClr val="accent3"/>
                </a:solidFill>
                <a:effectLst/>
              </a:rPr>
              <a:t>Іменник</a:t>
            </a:r>
            <a:endParaRPr lang="ru-RU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23645" y="1112438"/>
            <a:ext cx="2436886" cy="70788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ru-RU" sz="40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значає</a:t>
            </a:r>
            <a:endParaRPr lang="ru-RU" sz="4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30084" y="1963459"/>
            <a:ext cx="3339874" cy="132343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r>
              <a:rPr lang="uk-UA" sz="40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Відповдає</a:t>
            </a:r>
            <a:endParaRPr lang="uk-UA" sz="4000" b="1" dirty="0" smtClean="0">
              <a:ln w="9525">
                <a:solidFill>
                  <a:schemeClr val="bg1"/>
                </a:solidFill>
                <a:prstDash val="solid"/>
              </a:ln>
              <a:solidFill>
                <a:srgbClr val="00206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  <a:p>
            <a:r>
              <a:rPr lang="uk-UA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на питання</a:t>
            </a:r>
            <a:endParaRPr lang="ru-RU" sz="4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206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6327008" y="92331"/>
            <a:ext cx="4551246" cy="8309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dirty="0" err="1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ч</a:t>
            </a:r>
            <a:r>
              <a:rPr lang="ru-RU" sz="4800" b="1" dirty="0" err="1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астина</a:t>
            </a:r>
            <a:r>
              <a:rPr lang="ru-RU" sz="4800" b="1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 </a:t>
            </a:r>
            <a:r>
              <a:rPr lang="ru-RU" sz="4800" b="1" dirty="0" err="1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мови</a:t>
            </a:r>
            <a:endParaRPr lang="ru-RU" sz="4800" b="1" dirty="0">
              <a:ln w="12700">
                <a:solidFill>
                  <a:schemeClr val="accent1"/>
                </a:solidFill>
                <a:prstDash val="solid"/>
              </a:ln>
              <a:solidFill>
                <a:srgbClr val="C00000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6053134" y="1112438"/>
            <a:ext cx="4429418" cy="70788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 err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н</a:t>
            </a:r>
            <a:r>
              <a:rPr lang="ru-RU" sz="4000" b="1" dirty="0" err="1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азву</a:t>
            </a:r>
            <a:r>
              <a:rPr lang="ru-RU" sz="40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 предмета</a:t>
            </a:r>
            <a:endParaRPr lang="ru-RU" sz="40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82882" y="4044660"/>
            <a:ext cx="3339874" cy="923330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dirty="0" err="1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C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Хто</a:t>
            </a:r>
            <a:r>
              <a:rPr lang="ru-RU" sz="5400" b="1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C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? </a:t>
            </a:r>
            <a:r>
              <a:rPr lang="ru-RU" sz="4000" b="1" dirty="0" err="1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C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Що</a:t>
            </a:r>
            <a:r>
              <a:rPr lang="ru-RU" sz="5400" b="1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C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?</a:t>
            </a:r>
            <a:endParaRPr lang="ru-RU" sz="5400" b="1" dirty="0">
              <a:ln w="12700">
                <a:solidFill>
                  <a:schemeClr val="accent1"/>
                </a:solidFill>
                <a:prstDash val="solid"/>
              </a:ln>
              <a:solidFill>
                <a:srgbClr val="FFC000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299275" y="3385641"/>
            <a:ext cx="4331367" cy="70788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4000" b="1" dirty="0" err="1" smtClean="0">
                <a:ln/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предмети</a:t>
            </a:r>
            <a:endParaRPr lang="ru-RU" sz="4000" b="1" dirty="0">
              <a:ln/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369357" y="2320202"/>
            <a:ext cx="3116559" cy="70788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н</a:t>
            </a:r>
            <a:r>
              <a:rPr lang="ru-RU" sz="4000" b="1" cap="none" spc="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азви</a:t>
            </a:r>
            <a:r>
              <a:rPr lang="ru-RU" sz="4000" b="1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ru-RU" sz="4000" b="1" cap="none" spc="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істот</a:t>
            </a:r>
            <a:endParaRPr lang="ru-RU" sz="4000" b="1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8238709" y="2320202"/>
            <a:ext cx="3752950" cy="70788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н</a:t>
            </a:r>
            <a:r>
              <a:rPr lang="ru-RU" sz="4000" b="1" cap="none" spc="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азви</a:t>
            </a:r>
            <a:r>
              <a:rPr lang="ru-RU" sz="4000" b="1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ru-RU" sz="4000" b="1" cap="none" spc="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неістот</a:t>
            </a:r>
            <a:endParaRPr lang="ru-RU" sz="4000" b="1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3952201" y="4770196"/>
            <a:ext cx="3950869" cy="70788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40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в</a:t>
            </a:r>
            <a:r>
              <a:rPr lang="uk-UA" sz="40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ласні назви</a:t>
            </a:r>
            <a:endParaRPr lang="ru-RU" sz="4000" b="1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8127859" y="4730020"/>
            <a:ext cx="3871574" cy="70788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з</a:t>
            </a:r>
            <a:r>
              <a:rPr lang="ru-RU" sz="40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агальні</a:t>
            </a:r>
            <a:r>
              <a:rPr lang="ru-RU" sz="40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ru-RU" sz="4000" b="1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назви</a:t>
            </a:r>
            <a:endParaRPr lang="ru-RU" sz="4000" b="1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8818" y="5598395"/>
            <a:ext cx="1194805" cy="1186210"/>
          </a:xfrm>
          <a:prstGeom prst="rect">
            <a:avLst/>
          </a:prstGeom>
        </p:spPr>
      </p:pic>
      <p:sp>
        <p:nvSpPr>
          <p:cNvPr id="2" name="Стрелка вправо 1"/>
          <p:cNvSpPr/>
          <p:nvPr/>
        </p:nvSpPr>
        <p:spPr>
          <a:xfrm>
            <a:off x="4891881" y="401378"/>
            <a:ext cx="1326039" cy="16439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4" name="Стрелка вправо 3"/>
          <p:cNvSpPr/>
          <p:nvPr/>
        </p:nvSpPr>
        <p:spPr>
          <a:xfrm>
            <a:off x="3554766" y="1400524"/>
            <a:ext cx="2156058" cy="18459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право 5"/>
          <p:cNvSpPr/>
          <p:nvPr/>
        </p:nvSpPr>
        <p:spPr>
          <a:xfrm rot="12483721">
            <a:off x="5553887" y="3150039"/>
            <a:ext cx="759265" cy="18857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/>
          <p:cNvSpPr/>
          <p:nvPr/>
        </p:nvSpPr>
        <p:spPr>
          <a:xfrm rot="5400000">
            <a:off x="7345777" y="2502059"/>
            <a:ext cx="1400160" cy="21570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 rot="5400000">
            <a:off x="1455205" y="3577592"/>
            <a:ext cx="553836" cy="2171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 rot="8470179">
            <a:off x="5597645" y="4277324"/>
            <a:ext cx="752899" cy="1902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Стрелка вправо 32"/>
          <p:cNvSpPr/>
          <p:nvPr/>
        </p:nvSpPr>
        <p:spPr>
          <a:xfrm rot="2435195" flipV="1">
            <a:off x="10569493" y="4273154"/>
            <a:ext cx="758691" cy="21506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Стрелка вправо 33"/>
          <p:cNvSpPr/>
          <p:nvPr/>
        </p:nvSpPr>
        <p:spPr>
          <a:xfrm rot="19970298">
            <a:off x="10631818" y="3154639"/>
            <a:ext cx="759265" cy="18857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5046405">
            <a:off x="10069918" y="532180"/>
            <a:ext cx="2761807" cy="1405175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931321" y="5725752"/>
            <a:ext cx="10260679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just"/>
            <a:r>
              <a:rPr lang="uk-UA" sz="2800" b="1" cap="none" spc="0" dirty="0" smtClean="0">
                <a:ln/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Іменники вживаються в однині та множині.</a:t>
            </a:r>
            <a:endParaRPr lang="ru-RU" sz="2800" b="1" cap="none" spc="0" dirty="0">
              <a:ln/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05539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7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8" grpId="0" animBg="1"/>
      <p:bldP spid="29" grpId="0" animBg="1"/>
      <p:bldP spid="2" grpId="0" animBg="1"/>
      <p:bldP spid="4" grpId="0" animBg="1"/>
      <p:bldP spid="6" grpId="0" animBg="1"/>
      <p:bldP spid="8" grpId="0" animBg="1"/>
      <p:bldP spid="9" grpId="0" animBg="1"/>
      <p:bldP spid="11" grpId="0" animBg="1"/>
      <p:bldP spid="33" grpId="0" animBg="1"/>
      <p:bldP spid="34" grpId="0" animBg="1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Овал 9"/>
          <p:cNvSpPr/>
          <p:nvPr/>
        </p:nvSpPr>
        <p:spPr>
          <a:xfrm>
            <a:off x="3019125" y="1"/>
            <a:ext cx="6160168" cy="135511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-111063" y="253566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Просто</a:t>
            </a:r>
          </a:p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 про складне</a:t>
            </a:r>
            <a:endParaRPr lang="ru-RU" sz="1600" b="1" i="1" cap="none" spc="0" dirty="0">
              <a:ln/>
              <a:solidFill>
                <a:srgbClr val="0070C0"/>
              </a:solidFill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19125" y="1827343"/>
            <a:ext cx="6096000" cy="37555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6177" y="5245768"/>
            <a:ext cx="5801896" cy="173736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58" t="34807" r="4915" b="8772"/>
          <a:stretch/>
        </p:blipFill>
        <p:spPr>
          <a:xfrm>
            <a:off x="2497756" y="1701620"/>
            <a:ext cx="7202905" cy="3544148"/>
          </a:xfrm>
          <a:prstGeom prst="roundRect">
            <a:avLst>
              <a:gd name="adj" fmla="val 16667"/>
            </a:avLst>
          </a:prstGeom>
          <a:ln>
            <a:solidFill>
              <a:srgbClr val="00206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8" name="Прямоугольник 7"/>
          <p:cNvSpPr/>
          <p:nvPr/>
        </p:nvSpPr>
        <p:spPr>
          <a:xfrm>
            <a:off x="3176102" y="253566"/>
            <a:ext cx="579197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/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Число </a:t>
            </a:r>
            <a:r>
              <a:rPr lang="ru-RU" sz="5400" b="1" cap="none" spc="0" dirty="0" err="1" smtClean="0">
                <a:ln/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іменників</a:t>
            </a:r>
            <a:endParaRPr lang="ru-RU" sz="5400" b="1" cap="none" spc="0" dirty="0">
              <a:ln/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2021306" y="1414419"/>
            <a:ext cx="8383604" cy="84577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6577" y="5158355"/>
            <a:ext cx="1562985" cy="1551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789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6644" y="4652828"/>
            <a:ext cx="2085423" cy="2070419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-111063" y="253566"/>
            <a:ext cx="156966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Просто</a:t>
            </a:r>
          </a:p>
          <a:p>
            <a:pPr algn="ctr"/>
            <a:r>
              <a:rPr lang="ru-RU" sz="1600" b="1" i="1" cap="none" spc="0" dirty="0" smtClean="0">
                <a:ln/>
                <a:solidFill>
                  <a:srgbClr val="0070C0"/>
                </a:solidFill>
                <a:effectLst/>
              </a:rPr>
              <a:t> про складне</a:t>
            </a:r>
            <a:endParaRPr lang="ru-RU" sz="1600" b="1" i="1" cap="none" spc="0" dirty="0">
              <a:ln/>
              <a:solidFill>
                <a:srgbClr val="0070C0"/>
              </a:solidFill>
              <a:effectLst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887468" y="53511"/>
            <a:ext cx="9581579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just"/>
            <a:r>
              <a:rPr lang="ru-RU" sz="4800" b="1" dirty="0" err="1" smtClean="0">
                <a:ln/>
                <a:solidFill>
                  <a:schemeClr val="accent3"/>
                </a:solidFill>
              </a:rPr>
              <a:t>Перевіримо</a:t>
            </a:r>
            <a:r>
              <a:rPr lang="ru-RU" sz="4800" b="1" dirty="0" smtClean="0">
                <a:ln/>
                <a:solidFill>
                  <a:schemeClr val="accent3"/>
                </a:solidFill>
              </a:rPr>
              <a:t>, як </a:t>
            </a:r>
            <a:r>
              <a:rPr lang="ru-RU" sz="4800" b="1" dirty="0" err="1" smtClean="0">
                <a:ln/>
                <a:solidFill>
                  <a:schemeClr val="accent3"/>
                </a:solidFill>
              </a:rPr>
              <a:t>ти</a:t>
            </a:r>
            <a:r>
              <a:rPr lang="ru-RU" sz="48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ru-RU" sz="4800" b="1" dirty="0" err="1" smtClean="0">
                <a:ln/>
                <a:solidFill>
                  <a:schemeClr val="accent3"/>
                </a:solidFill>
              </a:rPr>
              <a:t>засвоїв</a:t>
            </a:r>
            <a:r>
              <a:rPr lang="ru-RU" sz="48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ru-RU" sz="4800" b="1" dirty="0" err="1" smtClean="0">
                <a:ln/>
                <a:solidFill>
                  <a:schemeClr val="accent3"/>
                </a:solidFill>
              </a:rPr>
              <a:t>теоретичний</a:t>
            </a:r>
            <a:r>
              <a:rPr lang="ru-RU" sz="48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ru-RU" sz="4800" b="1" dirty="0" err="1" smtClean="0">
                <a:ln/>
                <a:solidFill>
                  <a:schemeClr val="accent3"/>
                </a:solidFill>
              </a:rPr>
              <a:t>матеріал</a:t>
            </a:r>
            <a:r>
              <a:rPr lang="uk-UA" sz="4800" b="1" dirty="0" smtClean="0">
                <a:ln/>
                <a:solidFill>
                  <a:schemeClr val="accent3"/>
                </a:solidFill>
              </a:rPr>
              <a:t> уроку!</a:t>
            </a:r>
            <a:endParaRPr lang="ru-RU" sz="4800" b="1" dirty="0">
              <a:ln/>
              <a:solidFill>
                <a:schemeClr val="accent3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19125" y="1827343"/>
            <a:ext cx="6096000" cy="37555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6177" y="5573028"/>
            <a:ext cx="5801896" cy="1333099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73767" y="3823906"/>
            <a:ext cx="1025895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 err="1" smtClean="0">
                <a:solidFill>
                  <a:srgbClr val="0070C0"/>
                </a:solidFill>
              </a:rPr>
              <a:t>Іменник</a:t>
            </a:r>
            <a:r>
              <a:rPr lang="ru-RU" sz="2800" b="1" dirty="0" smtClean="0">
                <a:solidFill>
                  <a:srgbClr val="0070C0"/>
                </a:solidFill>
              </a:rPr>
              <a:t> </a:t>
            </a:r>
            <a:r>
              <a:rPr lang="ru-RU" sz="2800" b="1" dirty="0" err="1" smtClean="0">
                <a:solidFill>
                  <a:srgbClr val="0070C0"/>
                </a:solidFill>
              </a:rPr>
              <a:t>вживається</a:t>
            </a:r>
            <a:r>
              <a:rPr lang="ru-RU" sz="2800" b="1" dirty="0" smtClean="0">
                <a:solidFill>
                  <a:srgbClr val="0070C0"/>
                </a:solidFill>
              </a:rPr>
              <a:t> в </a:t>
            </a:r>
            <a:r>
              <a:rPr lang="ru-RU" sz="2800" b="1" dirty="0" err="1" smtClean="0">
                <a:solidFill>
                  <a:srgbClr val="0070C0"/>
                </a:solidFill>
              </a:rPr>
              <a:t>однині</a:t>
            </a:r>
            <a:r>
              <a:rPr lang="ru-RU" sz="2800" b="1" dirty="0" smtClean="0">
                <a:solidFill>
                  <a:srgbClr val="0070C0"/>
                </a:solidFill>
              </a:rPr>
              <a:t> та </a:t>
            </a:r>
            <a:r>
              <a:rPr lang="ru-RU" sz="2800" b="1" dirty="0" err="1" smtClean="0">
                <a:solidFill>
                  <a:srgbClr val="0070C0"/>
                </a:solidFill>
              </a:rPr>
              <a:t>множині</a:t>
            </a:r>
            <a:r>
              <a:rPr lang="ru-RU" sz="2800" b="1" dirty="0" smtClean="0">
                <a:solidFill>
                  <a:srgbClr val="0070C0"/>
                </a:solidFill>
              </a:rPr>
              <a:t>. (</a:t>
            </a:r>
            <a:r>
              <a:rPr lang="ru-RU" sz="2800" b="1" dirty="0" err="1" smtClean="0">
                <a:solidFill>
                  <a:srgbClr val="00B050"/>
                </a:solidFill>
              </a:rPr>
              <a:t>Наприклад</a:t>
            </a:r>
            <a:r>
              <a:rPr lang="ru-RU" sz="2800" b="1" dirty="0" smtClean="0">
                <a:solidFill>
                  <a:srgbClr val="00B050"/>
                </a:solidFill>
              </a:rPr>
              <a:t>: </a:t>
            </a:r>
            <a:r>
              <a:rPr lang="ru-RU" sz="2800" b="1" dirty="0" err="1" smtClean="0">
                <a:solidFill>
                  <a:srgbClr val="00B050"/>
                </a:solidFill>
              </a:rPr>
              <a:t>будинок</a:t>
            </a:r>
            <a:r>
              <a:rPr lang="ru-RU" sz="2800" b="1" dirty="0" smtClean="0">
                <a:solidFill>
                  <a:srgbClr val="00B050"/>
                </a:solidFill>
              </a:rPr>
              <a:t> (</a:t>
            </a:r>
            <a:r>
              <a:rPr lang="ru-RU" sz="2800" b="1" dirty="0" err="1" smtClean="0">
                <a:solidFill>
                  <a:srgbClr val="00B050"/>
                </a:solidFill>
              </a:rPr>
              <a:t>однина</a:t>
            </a:r>
            <a:r>
              <a:rPr lang="ru-RU" sz="2800" b="1" dirty="0" smtClean="0">
                <a:solidFill>
                  <a:srgbClr val="00B050"/>
                </a:solidFill>
              </a:rPr>
              <a:t>), </a:t>
            </a:r>
            <a:r>
              <a:rPr lang="ru-RU" sz="2800" b="1" dirty="0" err="1" smtClean="0">
                <a:solidFill>
                  <a:srgbClr val="00B050"/>
                </a:solidFill>
              </a:rPr>
              <a:t>будинки</a:t>
            </a:r>
            <a:r>
              <a:rPr lang="ru-RU" sz="2800" b="1" dirty="0" smtClean="0">
                <a:solidFill>
                  <a:srgbClr val="00B050"/>
                </a:solidFill>
              </a:rPr>
              <a:t> (</a:t>
            </a:r>
            <a:r>
              <a:rPr lang="ru-RU" sz="2800" b="1" dirty="0" err="1" smtClean="0">
                <a:solidFill>
                  <a:srgbClr val="00B050"/>
                </a:solidFill>
              </a:rPr>
              <a:t>множина</a:t>
            </a:r>
            <a:r>
              <a:rPr lang="ru-RU" sz="2800" b="1" dirty="0" smtClean="0">
                <a:solidFill>
                  <a:srgbClr val="00B050"/>
                </a:solidFill>
              </a:rPr>
              <a:t>).)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516253" y="1966758"/>
            <a:ext cx="783900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1. </a:t>
            </a:r>
            <a:r>
              <a:rPr lang="ru-RU" sz="32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Які</a:t>
            </a:r>
            <a:r>
              <a:rPr lang="ru-RU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 </a:t>
            </a:r>
            <a:r>
              <a:rPr lang="ru-RU" sz="32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дві</a:t>
            </a:r>
            <a:r>
              <a:rPr lang="ru-RU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 </a:t>
            </a:r>
            <a:r>
              <a:rPr lang="ru-RU" sz="32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форми</a:t>
            </a:r>
            <a:r>
              <a:rPr lang="ru-RU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 числа </a:t>
            </a:r>
            <a:r>
              <a:rPr lang="ru-RU" sz="32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має</a:t>
            </a:r>
            <a:r>
              <a:rPr lang="ru-RU" sz="32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 </a:t>
            </a:r>
            <a:r>
              <a:rPr lang="ru-RU" sz="32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іменник</a:t>
            </a:r>
            <a:r>
              <a:rPr lang="ru-RU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</a:rPr>
              <a:t>?</a:t>
            </a:r>
            <a:endParaRPr lang="ru-RU" sz="32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C00000"/>
              </a:solidFill>
              <a:effectLst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767595" y="2881369"/>
            <a:ext cx="548259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7030A0"/>
                </a:solidFill>
              </a:rPr>
              <a:t>Правильна </a:t>
            </a:r>
            <a:r>
              <a:rPr lang="ru-RU" sz="40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7030A0"/>
                </a:solidFill>
              </a:rPr>
              <a:t>відповідь</a:t>
            </a:r>
            <a:endParaRPr lang="ru-RU" sz="40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7788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6" grpId="0"/>
    </p:bldLst>
  </p:timing>
</p:sld>
</file>

<file path=ppt/theme/theme1.xml><?xml version="1.0" encoding="utf-8"?>
<a:theme xmlns:a="http://schemas.openxmlformats.org/drawingml/2006/main" name="Легкий дым">
  <a:themeElements>
    <a:clrScheme name="Синий и зеленый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2.xml><?xml version="1.0" encoding="utf-8"?>
<a:theme xmlns:a="http://schemas.openxmlformats.org/drawingml/2006/main" name="1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445</TotalTime>
  <Words>547</Words>
  <Application>Microsoft Office PowerPoint</Application>
  <PresentationFormat>Широкоэкранный</PresentationFormat>
  <Paragraphs>128</Paragraphs>
  <Slides>16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16</vt:i4>
      </vt:variant>
    </vt:vector>
  </HeadingPairs>
  <TitlesOfParts>
    <vt:vector size="25" baseType="lpstr">
      <vt:lpstr>Arial</vt:lpstr>
      <vt:lpstr>Calibri</vt:lpstr>
      <vt:lpstr>Calibri Light</vt:lpstr>
      <vt:lpstr>Century Gothic</vt:lpstr>
      <vt:lpstr>Times New Roman</vt:lpstr>
      <vt:lpstr>Wingdings 3</vt:lpstr>
      <vt:lpstr>Легкий дым</vt:lpstr>
      <vt:lpstr>1_Специальное оформление</vt:lpstr>
      <vt:lpstr>Специальное оформление</vt:lpstr>
      <vt:lpstr>Число іменників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54</cp:revision>
  <dcterms:created xsi:type="dcterms:W3CDTF">2023-06-14T07:23:34Z</dcterms:created>
  <dcterms:modified xsi:type="dcterms:W3CDTF">2023-06-23T12:45:00Z</dcterms:modified>
  <cp:contentStatus>Окончательное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