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20"/>
  </p:notesMasterIdLst>
  <p:sldIdLst>
    <p:sldId id="256" r:id="rId4"/>
    <p:sldId id="273" r:id="rId5"/>
    <p:sldId id="267" r:id="rId6"/>
    <p:sldId id="275" r:id="rId7"/>
    <p:sldId id="286" r:id="rId8"/>
    <p:sldId id="278" r:id="rId9"/>
    <p:sldId id="276" r:id="rId10"/>
    <p:sldId id="285" r:id="rId11"/>
    <p:sldId id="279" r:id="rId12"/>
    <p:sldId id="281" r:id="rId13"/>
    <p:sldId id="282" r:id="rId14"/>
    <p:sldId id="280" r:id="rId15"/>
    <p:sldId id="283" r:id="rId16"/>
    <p:sldId id="284" r:id="rId17"/>
    <p:sldId id="277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-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61633-6E6C-440E-9A12-0E5C4F85896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4DA1-C009-49C9-B113-A6D925C79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</a:t>
            </a:r>
            <a:r>
              <a:rPr lang="uk-UA" smtClean="0"/>
              <a:t>містить гіперпосилання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DA1-C009-49C9-B113-A6D925C793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8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DA1-C009-49C9-B113-A6D925C793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5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4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kachnko.blogspot.com/2014/12/blog-post_9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youtu.be/TAKi6v0wgh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youtu.be/TAKi6v0wgh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youtu.be/zPMryG8fqNY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240071" y="217751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9603" y="910248"/>
            <a:ext cx="7900909" cy="156349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Число іменників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03" y="2254267"/>
            <a:ext cx="4501364" cy="44689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6745" y="510138"/>
            <a:ext cx="18325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Заняття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№ 2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4" y="4652828"/>
            <a:ext cx="2085423" cy="2070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767" y="3823906"/>
            <a:ext cx="1025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Іменники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які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називають</a:t>
            </a:r>
            <a:r>
              <a:rPr lang="ru-RU" sz="2800" b="1" dirty="0" smtClean="0">
                <a:solidFill>
                  <a:srgbClr val="0070C0"/>
                </a:solidFill>
              </a:rPr>
              <a:t> один предмет, </a:t>
            </a:r>
            <a:r>
              <a:rPr lang="ru-RU" sz="2800" b="1" dirty="0" err="1" smtClean="0">
                <a:solidFill>
                  <a:srgbClr val="0070C0"/>
                </a:solidFill>
              </a:rPr>
              <a:t>уживаються</a:t>
            </a:r>
            <a:r>
              <a:rPr lang="ru-RU" sz="2800" b="1" dirty="0" smtClean="0">
                <a:solidFill>
                  <a:srgbClr val="0070C0"/>
                </a:solidFill>
              </a:rPr>
              <a:t> в </a:t>
            </a:r>
            <a:r>
              <a:rPr lang="ru-RU" sz="2800" b="1" dirty="0" err="1" smtClean="0">
                <a:solidFill>
                  <a:srgbClr val="0070C0"/>
                </a:solidFill>
              </a:rPr>
              <a:t>однині</a:t>
            </a:r>
            <a:r>
              <a:rPr lang="ru-RU" sz="2800" b="1" dirty="0" smtClean="0">
                <a:solidFill>
                  <a:srgbClr val="0070C0"/>
                </a:solidFill>
              </a:rPr>
              <a:t>. (</a:t>
            </a:r>
            <a:r>
              <a:rPr lang="ru-RU" sz="2800" b="1" dirty="0" err="1" smtClean="0">
                <a:solidFill>
                  <a:srgbClr val="00B050"/>
                </a:solidFill>
              </a:rPr>
              <a:t>Наприклад</a:t>
            </a:r>
            <a:r>
              <a:rPr lang="ru-RU" sz="2800" b="1" dirty="0" smtClean="0">
                <a:solidFill>
                  <a:srgbClr val="00B050"/>
                </a:solidFill>
              </a:rPr>
              <a:t>: </a:t>
            </a:r>
            <a:r>
              <a:rPr lang="ru-RU" sz="2800" b="1" dirty="0" err="1" smtClean="0">
                <a:solidFill>
                  <a:srgbClr val="00B050"/>
                </a:solidFill>
              </a:rPr>
              <a:t>квітка</a:t>
            </a:r>
            <a:r>
              <a:rPr lang="ru-RU" sz="2800" b="1" dirty="0" smtClean="0">
                <a:solidFill>
                  <a:srgbClr val="00B050"/>
                </a:solidFill>
              </a:rPr>
              <a:t> , </a:t>
            </a:r>
            <a:r>
              <a:rPr lang="ru-RU" sz="2800" b="1" dirty="0" err="1" smtClean="0">
                <a:solidFill>
                  <a:srgbClr val="00B050"/>
                </a:solidFill>
              </a:rPr>
              <a:t>будинок</a:t>
            </a:r>
            <a:r>
              <a:rPr lang="ru-RU" sz="2800" b="1" dirty="0" smtClean="0">
                <a:solidFill>
                  <a:srgbClr val="00B050"/>
                </a:solidFill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сонце</a:t>
            </a:r>
            <a:r>
              <a:rPr lang="ru-RU" sz="2800" b="1" dirty="0" smtClean="0">
                <a:solidFill>
                  <a:srgbClr val="00B050"/>
                </a:solidFill>
              </a:rPr>
              <a:t> 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187" y="1827343"/>
            <a:ext cx="109648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Продовжи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фразу: «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Іменники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які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називають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один </a:t>
            </a:r>
          </a:p>
          <a:p>
            <a:pPr algn="just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редмет,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уживаються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…»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95" y="2881369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4" y="4652828"/>
            <a:ext cx="2085423" cy="2070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6825" y="3958587"/>
            <a:ext cx="10499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Іменники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що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означають</a:t>
            </a:r>
            <a:r>
              <a:rPr lang="ru-RU" sz="2800" b="1" dirty="0" smtClean="0">
                <a:solidFill>
                  <a:srgbClr val="0070C0"/>
                </a:solidFill>
              </a:rPr>
              <a:t> два </a:t>
            </a:r>
            <a:r>
              <a:rPr lang="ru-RU" sz="2800" b="1" dirty="0" err="1" smtClean="0">
                <a:solidFill>
                  <a:srgbClr val="0070C0"/>
                </a:solidFill>
              </a:rPr>
              <a:t>або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більше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предметв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уживаються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множині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B050"/>
                </a:solidFill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</a:rPr>
              <a:t>Наприклад</a:t>
            </a:r>
            <a:r>
              <a:rPr lang="ru-RU" sz="2800" b="1" dirty="0" smtClean="0">
                <a:solidFill>
                  <a:srgbClr val="00B050"/>
                </a:solidFill>
              </a:rPr>
              <a:t>: </a:t>
            </a:r>
            <a:r>
              <a:rPr lang="ru-RU" sz="2800" b="1" dirty="0" err="1" smtClean="0">
                <a:solidFill>
                  <a:srgbClr val="00B050"/>
                </a:solidFill>
              </a:rPr>
              <a:t>будинки</a:t>
            </a:r>
            <a:r>
              <a:rPr lang="ru-RU" sz="2800" b="1" dirty="0">
                <a:solidFill>
                  <a:srgbClr val="00B050"/>
                </a:solidFill>
              </a:rPr>
              <a:t>,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лампи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492" y="1827343"/>
            <a:ext cx="108542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Продовжи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фразу: «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Іменники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що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означають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два </a:t>
            </a:r>
          </a:p>
          <a:p>
            <a:pPr algn="just"/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або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більше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редметів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уживаються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…»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95" y="3070808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4" y="4652828"/>
            <a:ext cx="2085423" cy="2070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8598" y="3633969"/>
            <a:ext cx="9172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Ні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Бо</a:t>
            </a:r>
            <a:r>
              <a:rPr lang="ru-RU" sz="2800" b="1" dirty="0" smtClean="0">
                <a:solidFill>
                  <a:srgbClr val="0070C0"/>
                </a:solidFill>
              </a:rPr>
              <a:t> є </a:t>
            </a:r>
            <a:r>
              <a:rPr lang="ru-RU" sz="2800" b="1" dirty="0" err="1" smtClean="0">
                <a:solidFill>
                  <a:srgbClr val="0070C0"/>
                </a:solidFill>
              </a:rPr>
              <a:t>іменники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які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вживається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тільки</a:t>
            </a:r>
            <a:r>
              <a:rPr lang="ru-RU" sz="2800" b="1" dirty="0" smtClean="0">
                <a:solidFill>
                  <a:srgbClr val="0070C0"/>
                </a:solidFill>
              </a:rPr>
              <a:t> в </a:t>
            </a:r>
            <a:r>
              <a:rPr lang="ru-RU" sz="2800" b="1" dirty="0" err="1" smtClean="0">
                <a:solidFill>
                  <a:srgbClr val="0070C0"/>
                </a:solidFill>
              </a:rPr>
              <a:t>однині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або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множині</a:t>
            </a:r>
            <a:r>
              <a:rPr lang="ru-RU" sz="2800" b="1" dirty="0" smtClean="0">
                <a:solidFill>
                  <a:srgbClr val="0070C0"/>
                </a:solidFill>
              </a:rPr>
              <a:t>. (</a:t>
            </a:r>
            <a:r>
              <a:rPr lang="ru-RU" sz="2800" b="1" dirty="0" err="1" smtClean="0">
                <a:solidFill>
                  <a:srgbClr val="00B050"/>
                </a:solidFill>
              </a:rPr>
              <a:t>Наприклад</a:t>
            </a:r>
            <a:r>
              <a:rPr lang="ru-RU" sz="2800" b="1" dirty="0" smtClean="0">
                <a:solidFill>
                  <a:srgbClr val="00B050"/>
                </a:solidFill>
              </a:rPr>
              <a:t>: </a:t>
            </a:r>
            <a:r>
              <a:rPr lang="ru-RU" sz="2800" b="1" dirty="0" err="1" smtClean="0">
                <a:solidFill>
                  <a:srgbClr val="00B050"/>
                </a:solidFill>
              </a:rPr>
              <a:t>цукор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тільки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однина</a:t>
            </a:r>
            <a:r>
              <a:rPr lang="ru-RU" sz="2800" b="1" dirty="0" smtClean="0">
                <a:solidFill>
                  <a:srgbClr val="00B050"/>
                </a:solidFill>
              </a:rPr>
              <a:t>), </a:t>
            </a:r>
          </a:p>
          <a:p>
            <a:pPr algn="just"/>
            <a:r>
              <a:rPr lang="ru-RU" sz="2800" b="1" dirty="0" err="1" smtClean="0">
                <a:solidFill>
                  <a:srgbClr val="00B050"/>
                </a:solidFill>
              </a:rPr>
              <a:t>штани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тільки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множина</a:t>
            </a:r>
            <a:r>
              <a:rPr lang="ru-RU" sz="2800" b="1" dirty="0" smtClean="0">
                <a:solidFill>
                  <a:srgbClr val="00B050"/>
                </a:solidFill>
              </a:rPr>
              <a:t>).)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567" y="1792514"/>
            <a:ext cx="106731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Чи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від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усіх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іменників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які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вжиті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в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однині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/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множині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just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можна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творити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можину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/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однину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95" y="2881369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4" y="4652828"/>
            <a:ext cx="2085423" cy="2070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7449" y="3687449"/>
            <a:ext cx="10499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А) </a:t>
            </a:r>
            <a:r>
              <a:rPr lang="ru-RU" sz="2800" b="1" dirty="0" err="1" smtClean="0">
                <a:solidFill>
                  <a:srgbClr val="0070C0"/>
                </a:solidFill>
              </a:rPr>
              <a:t>збірні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поняття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що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сприймаються</a:t>
            </a:r>
            <a:r>
              <a:rPr lang="ru-RU" sz="2800" b="1" dirty="0" smtClean="0">
                <a:solidFill>
                  <a:srgbClr val="0070C0"/>
                </a:solidFill>
              </a:rPr>
              <a:t> за </a:t>
            </a:r>
            <a:r>
              <a:rPr lang="ru-RU" sz="2800" b="1" dirty="0" err="1" smtClean="0">
                <a:solidFill>
                  <a:srgbClr val="0070C0"/>
                </a:solidFill>
              </a:rPr>
              <a:t>одне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ціле</a:t>
            </a:r>
            <a:r>
              <a:rPr lang="ru-RU" sz="2800" b="1" dirty="0" smtClean="0">
                <a:solidFill>
                  <a:srgbClr val="0070C0"/>
                </a:solidFill>
              </a:rPr>
              <a:t> . </a:t>
            </a:r>
            <a:r>
              <a:rPr lang="ru-RU" sz="2800" b="1" dirty="0" smtClean="0">
                <a:solidFill>
                  <a:srgbClr val="00B050"/>
                </a:solidFill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</a:rPr>
              <a:t>Наприклад</a:t>
            </a:r>
            <a:r>
              <a:rPr lang="ru-RU" sz="2800" b="1" dirty="0" smtClean="0">
                <a:solidFill>
                  <a:srgbClr val="00B050"/>
                </a:solidFill>
              </a:rPr>
              <a:t>: </a:t>
            </a:r>
            <a:r>
              <a:rPr lang="ru-RU" sz="2800" b="1" dirty="0" err="1" smtClean="0">
                <a:solidFill>
                  <a:srgbClr val="00B050"/>
                </a:solidFill>
              </a:rPr>
              <a:t>листя</a:t>
            </a:r>
            <a:r>
              <a:rPr lang="ru-RU" sz="2800" b="1" dirty="0" smtClean="0">
                <a:solidFill>
                  <a:srgbClr val="00B050"/>
                </a:solidFill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рідня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Б) </a:t>
            </a:r>
            <a:r>
              <a:rPr lang="ru-RU" sz="2800" b="1" dirty="0" err="1" smtClean="0">
                <a:solidFill>
                  <a:srgbClr val="0070C0"/>
                </a:solidFill>
              </a:rPr>
              <a:t>матеріали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речовини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хімічні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елементи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тощо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Наприклад</a:t>
            </a:r>
            <a:r>
              <a:rPr lang="ru-RU" sz="2800" b="1" dirty="0">
                <a:solidFill>
                  <a:srgbClr val="00B050"/>
                </a:solidFill>
              </a:rPr>
              <a:t>: </a:t>
            </a:r>
            <a:r>
              <a:rPr lang="ru-RU" sz="2800" b="1" dirty="0" smtClean="0">
                <a:solidFill>
                  <a:srgbClr val="00B050"/>
                </a:solidFill>
              </a:rPr>
              <a:t>золото, </a:t>
            </a:r>
            <a:r>
              <a:rPr lang="ru-RU" sz="2800" b="1" dirty="0" err="1" smtClean="0">
                <a:solidFill>
                  <a:srgbClr val="00B050"/>
                </a:solidFill>
              </a:rPr>
              <a:t>вугілля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853" y="1827343"/>
            <a:ext cx="104775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5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Продовжи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фразу: «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Найчастіше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тільки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в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однині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  <a:p>
            <a:pPr algn="just"/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в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живаються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іменники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які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називають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…»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95" y="2881369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4" y="4652828"/>
            <a:ext cx="2085423" cy="2070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5567" y="3606944"/>
            <a:ext cx="984664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70C0"/>
                </a:solidFill>
              </a:rPr>
              <a:t>А) </a:t>
            </a:r>
            <a:r>
              <a:rPr lang="ru-RU" sz="2600" b="1" dirty="0" err="1" smtClean="0">
                <a:solidFill>
                  <a:srgbClr val="0070C0"/>
                </a:solidFill>
              </a:rPr>
              <a:t>парні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або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симетричні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будови</a:t>
            </a:r>
            <a:r>
              <a:rPr lang="ru-RU" sz="2600" b="1" dirty="0" smtClean="0">
                <a:solidFill>
                  <a:srgbClr val="0070C0"/>
                </a:solidFill>
              </a:rPr>
              <a:t>. </a:t>
            </a:r>
            <a:r>
              <a:rPr lang="ru-RU" sz="2600" b="1" dirty="0" smtClean="0">
                <a:solidFill>
                  <a:srgbClr val="00B050"/>
                </a:solidFill>
              </a:rPr>
              <a:t>(</a:t>
            </a:r>
            <a:r>
              <a:rPr lang="ru-RU" sz="2600" b="1" dirty="0" err="1" smtClean="0">
                <a:solidFill>
                  <a:srgbClr val="00B050"/>
                </a:solidFill>
              </a:rPr>
              <a:t>Наприклад</a:t>
            </a:r>
            <a:r>
              <a:rPr lang="ru-RU" sz="2600" b="1" dirty="0" smtClean="0">
                <a:solidFill>
                  <a:srgbClr val="00B050"/>
                </a:solidFill>
              </a:rPr>
              <a:t>: </a:t>
            </a:r>
            <a:r>
              <a:rPr lang="ru-RU" sz="2600" b="1" dirty="0" err="1" smtClean="0">
                <a:solidFill>
                  <a:srgbClr val="00B050"/>
                </a:solidFill>
              </a:rPr>
              <a:t>окуляри</a:t>
            </a:r>
            <a:r>
              <a:rPr lang="ru-RU" sz="2600" b="1" dirty="0" smtClean="0">
                <a:solidFill>
                  <a:srgbClr val="00B050"/>
                </a:solidFill>
              </a:rPr>
              <a:t>, </a:t>
            </a:r>
            <a:r>
              <a:rPr lang="ru-RU" sz="2600" b="1" dirty="0" err="1" smtClean="0">
                <a:solidFill>
                  <a:srgbClr val="00B050"/>
                </a:solidFill>
              </a:rPr>
              <a:t>ножиці</a:t>
            </a:r>
            <a:r>
              <a:rPr lang="ru-RU" sz="2600" b="1" dirty="0" smtClean="0">
                <a:solidFill>
                  <a:srgbClr val="00B050"/>
                </a:solidFill>
              </a:rPr>
              <a:t>.)</a:t>
            </a:r>
            <a:endParaRPr lang="ru-RU" sz="2600" b="1" dirty="0">
              <a:solidFill>
                <a:srgbClr val="00B050"/>
              </a:solidFill>
            </a:endParaRPr>
          </a:p>
          <a:p>
            <a:pPr algn="just"/>
            <a:r>
              <a:rPr lang="ru-RU" sz="2600" b="1" dirty="0" smtClean="0">
                <a:solidFill>
                  <a:srgbClr val="0070C0"/>
                </a:solidFill>
              </a:rPr>
              <a:t>Б) </a:t>
            </a:r>
            <a:r>
              <a:rPr lang="ru-RU" sz="2600" b="1" dirty="0" err="1" smtClean="0">
                <a:solidFill>
                  <a:srgbClr val="0070C0"/>
                </a:solidFill>
              </a:rPr>
              <a:t>суміш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речовин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тощо</a:t>
            </a:r>
            <a:r>
              <a:rPr lang="ru-RU" sz="2600" b="1" dirty="0" smtClean="0">
                <a:solidFill>
                  <a:srgbClr val="0070C0"/>
                </a:solidFill>
              </a:rPr>
              <a:t>. </a:t>
            </a:r>
            <a:r>
              <a:rPr lang="ru-RU" sz="2600" b="1" dirty="0">
                <a:solidFill>
                  <a:srgbClr val="00B050"/>
                </a:solidFill>
              </a:rPr>
              <a:t>(</a:t>
            </a:r>
            <a:r>
              <a:rPr lang="ru-RU" sz="2600" b="1" dirty="0" err="1">
                <a:solidFill>
                  <a:srgbClr val="00B050"/>
                </a:solidFill>
              </a:rPr>
              <a:t>Наприклад</a:t>
            </a:r>
            <a:r>
              <a:rPr lang="ru-RU" sz="2600" b="1" dirty="0">
                <a:solidFill>
                  <a:srgbClr val="00B050"/>
                </a:solidFill>
              </a:rPr>
              <a:t>: </a:t>
            </a:r>
            <a:r>
              <a:rPr lang="ru-RU" sz="2600" b="1" dirty="0" err="1" smtClean="0">
                <a:solidFill>
                  <a:srgbClr val="00B050"/>
                </a:solidFill>
              </a:rPr>
              <a:t>дріжджі</a:t>
            </a:r>
            <a:r>
              <a:rPr lang="ru-RU" sz="2600" b="1" dirty="0" smtClean="0">
                <a:solidFill>
                  <a:srgbClr val="00B050"/>
                </a:solidFill>
              </a:rPr>
              <a:t>, </a:t>
            </a:r>
            <a:r>
              <a:rPr lang="ru-RU" sz="2600" b="1" dirty="0" err="1" smtClean="0">
                <a:solidFill>
                  <a:srgbClr val="00B050"/>
                </a:solidFill>
              </a:rPr>
              <a:t>парфуми</a:t>
            </a:r>
            <a:r>
              <a:rPr lang="ru-RU" sz="2600" b="1" dirty="0" smtClean="0">
                <a:solidFill>
                  <a:srgbClr val="00B050"/>
                </a:solidFill>
              </a:rPr>
              <a:t>.)</a:t>
            </a:r>
          </a:p>
          <a:p>
            <a:pPr algn="just"/>
            <a:r>
              <a:rPr lang="ru-RU" sz="2600" b="1" dirty="0" smtClean="0">
                <a:solidFill>
                  <a:srgbClr val="0070C0"/>
                </a:solidFill>
              </a:rPr>
              <a:t>В) </a:t>
            </a:r>
            <a:r>
              <a:rPr lang="ru-RU" sz="2600" b="1" dirty="0" err="1" smtClean="0">
                <a:solidFill>
                  <a:srgbClr val="0070C0"/>
                </a:solidFill>
              </a:rPr>
              <a:t>опредметнені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дії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чи</a:t>
            </a:r>
            <a:r>
              <a:rPr lang="ru-RU" sz="2600" b="1" dirty="0" smtClean="0">
                <a:solidFill>
                  <a:srgbClr val="0070C0"/>
                </a:solidFill>
              </a:rPr>
              <a:t> стан. </a:t>
            </a:r>
            <a:r>
              <a:rPr lang="ru-RU" sz="2600" b="1" dirty="0">
                <a:solidFill>
                  <a:srgbClr val="00B050"/>
                </a:solidFill>
              </a:rPr>
              <a:t>(</a:t>
            </a:r>
            <a:r>
              <a:rPr lang="ru-RU" sz="2600" b="1" dirty="0" err="1">
                <a:solidFill>
                  <a:srgbClr val="00B050"/>
                </a:solidFill>
              </a:rPr>
              <a:t>Наприклад</a:t>
            </a:r>
            <a:r>
              <a:rPr lang="ru-RU" sz="2600" b="1" dirty="0">
                <a:solidFill>
                  <a:srgbClr val="00B050"/>
                </a:solidFill>
              </a:rPr>
              <a:t>: </a:t>
            </a:r>
            <a:r>
              <a:rPr lang="ru-RU" sz="2600" b="1" dirty="0" err="1" smtClean="0">
                <a:solidFill>
                  <a:srgbClr val="00B050"/>
                </a:solidFill>
              </a:rPr>
              <a:t>радощі</a:t>
            </a:r>
            <a:r>
              <a:rPr lang="ru-RU" sz="2600" b="1" dirty="0" smtClean="0">
                <a:solidFill>
                  <a:srgbClr val="00B050"/>
                </a:solidFill>
              </a:rPr>
              <a:t>, </a:t>
            </a:r>
            <a:r>
              <a:rPr lang="ru-RU" sz="2600" b="1" dirty="0" err="1" smtClean="0">
                <a:solidFill>
                  <a:srgbClr val="00B050"/>
                </a:solidFill>
              </a:rPr>
              <a:t>веселощі</a:t>
            </a:r>
            <a:r>
              <a:rPr lang="ru-RU" sz="2600" b="1" dirty="0" smtClean="0">
                <a:solidFill>
                  <a:srgbClr val="00B050"/>
                </a:solidFill>
              </a:rPr>
              <a:t>.)</a:t>
            </a:r>
            <a:endParaRPr lang="ru-RU" sz="2600" b="1" dirty="0">
              <a:solidFill>
                <a:srgbClr val="0070C0"/>
              </a:solidFill>
            </a:endParaRPr>
          </a:p>
          <a:p>
            <a:pPr algn="just"/>
            <a:endParaRPr lang="ru-RU" sz="2800" b="1" dirty="0">
              <a:solidFill>
                <a:srgbClr val="0070C0"/>
              </a:solidFill>
            </a:endParaRPr>
          </a:p>
          <a:p>
            <a:pPr algn="just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385" y="1827343"/>
            <a:ext cx="107644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6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Продовжи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фразу: «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Найчастіше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тільки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в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множині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  <a:p>
            <a:pPr algn="just"/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в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живаються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іменники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які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називають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…»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95" y="2881369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01757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391" y="918826"/>
            <a:ext cx="11506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/>
                <a:solidFill>
                  <a:schemeClr val="accent3"/>
                </a:solidFill>
              </a:rPr>
              <a:t>Використані</a:t>
            </a:r>
            <a:r>
              <a:rPr lang="ru-RU" sz="5400" b="1" dirty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>
                <a:ln/>
                <a:solidFill>
                  <a:schemeClr val="accent3"/>
                </a:solidFill>
              </a:rPr>
              <a:t>ресурси</a:t>
            </a:r>
            <a:r>
              <a:rPr lang="ru-RU" sz="5400" b="1" dirty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>
                <a:ln/>
                <a:solidFill>
                  <a:schemeClr val="accent3"/>
                </a:solidFill>
              </a:rPr>
              <a:t>Інтернету</a:t>
            </a:r>
            <a:endParaRPr lang="ru-RU" sz="5400" b="1" dirty="0">
              <a:ln/>
              <a:solidFill>
                <a:schemeClr val="accent3"/>
              </a:solidFill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9301" y="1795989"/>
            <a:ext cx="6096000" cy="1599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tkachnko.blogspot.com/2014/12/blog-post_94.html</a:t>
            </a:r>
            <a:endParaRPr lang="ru-RU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youtu.be/TAKi6v0wghc</a:t>
            </a: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6404" y="217751"/>
            <a:ext cx="4764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rgbClr val="58B6C0"/>
                  </a:solidFill>
                  <a:prstDash val="solid"/>
                </a:ln>
                <a:solidFill>
                  <a:srgbClr val="7030A0"/>
                </a:solidFill>
              </a:rPr>
              <a:t>Пригадаймо</a:t>
            </a:r>
            <a:r>
              <a:rPr lang="ru-RU" sz="5400" b="1" dirty="0" smtClean="0">
                <a:ln w="22225">
                  <a:solidFill>
                    <a:srgbClr val="58B6C0"/>
                  </a:solidFill>
                  <a:prstDash val="solid"/>
                </a:ln>
                <a:solidFill>
                  <a:srgbClr val="7030A0"/>
                </a:solidFill>
              </a:rPr>
              <a:t>!</a:t>
            </a:r>
            <a:endParaRPr lang="ru-RU" sz="5400" b="1" dirty="0">
              <a:ln w="22225">
                <a:solidFill>
                  <a:srgbClr val="58B6C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093" y="1172338"/>
            <a:ext cx="592662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Іменники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предмети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називають</a:t>
            </a:r>
            <a:r>
              <a:rPr lang="ru-RU" sz="2800" b="1" dirty="0">
                <a:solidFill>
                  <a:srgbClr val="0070C0"/>
                </a:solidFill>
              </a:rPr>
              <a:t>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На </a:t>
            </a:r>
            <a:r>
              <a:rPr lang="ru-RU" sz="2800" b="1" dirty="0" err="1">
                <a:solidFill>
                  <a:srgbClr val="0070C0"/>
                </a:solidFill>
              </a:rPr>
              <a:t>питання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хто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r>
              <a:rPr lang="ru-RU" sz="2800" b="1" dirty="0" err="1">
                <a:solidFill>
                  <a:srgbClr val="0070C0"/>
                </a:solidFill>
              </a:rPr>
              <a:t>що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  <a:p>
            <a:r>
              <a:rPr lang="ru-RU" sz="2800" b="1" dirty="0" err="1">
                <a:solidFill>
                  <a:srgbClr val="0070C0"/>
                </a:solidFill>
              </a:rPr>
              <a:t>залюбки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відпо­відають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sz="2800" b="1" dirty="0">
              <a:ln w="12700">
                <a:solidFill>
                  <a:srgbClr val="75BDA7">
                    <a:lumMod val="50000"/>
                  </a:srgbClr>
                </a:solidFill>
                <a:prstDash val="solid"/>
              </a:ln>
              <a:pattFill prst="narHorz">
                <a:fgClr>
                  <a:srgbClr val="75BDA7"/>
                </a:fgClr>
                <a:bgClr>
                  <a:srgbClr val="75BDA7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75BDA7">
                    <a:lumMod val="5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99" y="2988220"/>
            <a:ext cx="2630705" cy="3449445"/>
          </a:xfrm>
          <a:prstGeom prst="rect">
            <a:avLst/>
          </a:prstGeom>
        </p:spPr>
      </p:pic>
      <p:pic>
        <p:nvPicPr>
          <p:cNvPr id="1026" name="Picture 2" descr="Pin on Мов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/>
        </p:blipFill>
        <p:spPr bwMode="auto">
          <a:xfrm>
            <a:off x="4001065" y="1699603"/>
            <a:ext cx="8020862" cy="47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1" y="5573027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0951" y="0"/>
            <a:ext cx="622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Є у </a:t>
            </a:r>
            <a:r>
              <a:rPr lang="ru-RU" sz="3200" b="1" dirty="0" err="1" smtClean="0">
                <a:solidFill>
                  <a:srgbClr val="0070C0"/>
                </a:solidFill>
              </a:rPr>
              <a:t>іменника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hlinkClick r:id="rId4"/>
              </a:rPr>
              <a:t>число</a:t>
            </a:r>
            <a:r>
              <a:rPr lang="ru-RU" sz="32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Якщо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один — </a:t>
            </a:r>
            <a:r>
              <a:rPr lang="ru-RU" sz="3200" b="1" dirty="0" err="1">
                <a:solidFill>
                  <a:srgbClr val="0070C0"/>
                </a:solidFill>
              </a:rPr>
              <a:t>це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однина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</a:p>
          <a:p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багато</a:t>
            </a:r>
            <a:r>
              <a:rPr lang="ru-RU" sz="3200" b="1" dirty="0">
                <a:solidFill>
                  <a:srgbClr val="0070C0"/>
                </a:solidFill>
              </a:rPr>
              <a:t> — </a:t>
            </a:r>
            <a:r>
              <a:rPr lang="ru-RU" sz="3200" b="1" dirty="0" err="1">
                <a:solidFill>
                  <a:srgbClr val="0070C0"/>
                </a:solidFill>
              </a:rPr>
              <a:t>множина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159" y="1911165"/>
            <a:ext cx="7713128" cy="44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87" y="5312192"/>
            <a:ext cx="1421280" cy="14110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3368" y="110029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Зверни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увагу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256" y="1014634"/>
            <a:ext cx="11819823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Більшість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іменників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змінюються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за числами</a:t>
            </a:r>
          </a:p>
          <a:p>
            <a:endParaRPr lang="uk-UA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10" y="4957151"/>
            <a:ext cx="6187976" cy="22740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8165" y="1713444"/>
            <a:ext cx="529183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/>
                <a:solidFill>
                  <a:schemeClr val="accent3"/>
                </a:solidFill>
              </a:rPr>
              <a:t>О</a:t>
            </a:r>
            <a:r>
              <a:rPr lang="ru-RU" sz="2800" b="1" cap="none" spc="0" dirty="0" err="1" smtClean="0">
                <a:ln/>
                <a:solidFill>
                  <a:schemeClr val="accent3"/>
                </a:solidFill>
                <a:effectLst/>
              </a:rPr>
              <a:t>днина</a:t>
            </a: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                  </a:t>
            </a:r>
            <a:r>
              <a:rPr lang="ru-RU" sz="2800" b="1" cap="none" spc="0" dirty="0" err="1" smtClean="0">
                <a:ln/>
                <a:solidFill>
                  <a:schemeClr val="accent3"/>
                </a:solidFill>
                <a:effectLst/>
              </a:rPr>
              <a:t>Множина</a:t>
            </a:r>
            <a:endParaRPr lang="ru-RU" sz="2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2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just"/>
            <a:r>
              <a:rPr lang="uk-UA" sz="2800" b="1" dirty="0">
                <a:ln/>
                <a:solidFill>
                  <a:schemeClr val="accent3"/>
                </a:solidFill>
              </a:rPr>
              <a:t>д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>ерево                    дерева</a:t>
            </a:r>
          </a:p>
          <a:p>
            <a:pPr algn="just"/>
            <a:r>
              <a:rPr lang="uk-UA" sz="2800" b="1" dirty="0">
                <a:ln/>
                <a:solidFill>
                  <a:schemeClr val="accent3"/>
                </a:solidFill>
              </a:rPr>
              <a:t>д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>ім                           дома</a:t>
            </a:r>
          </a:p>
          <a:p>
            <a:pPr algn="just"/>
            <a:r>
              <a:rPr lang="uk-UA" sz="2800" b="1" dirty="0">
                <a:ln/>
                <a:solidFill>
                  <a:schemeClr val="accent3"/>
                </a:solidFill>
              </a:rPr>
              <a:t>с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>тіл                          столи</a:t>
            </a:r>
          </a:p>
          <a:p>
            <a:pPr algn="just"/>
            <a:r>
              <a:rPr lang="uk-UA" sz="2800" b="1" dirty="0">
                <a:ln/>
                <a:solidFill>
                  <a:schemeClr val="accent3"/>
                </a:solidFill>
              </a:rPr>
              <a:t>к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>нига                       книги</a:t>
            </a:r>
          </a:p>
          <a:p>
            <a:pPr algn="just"/>
            <a:r>
              <a:rPr lang="uk-UA" sz="2800" b="1" dirty="0">
                <a:ln/>
                <a:solidFill>
                  <a:schemeClr val="accent3"/>
                </a:solidFill>
              </a:rPr>
              <a:t>ш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>коляр                   школярі</a:t>
            </a:r>
          </a:p>
          <a:p>
            <a:pPr algn="just"/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0543" y="1601339"/>
            <a:ext cx="51852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іменники, які вживаються </a:t>
            </a:r>
          </a:p>
          <a:p>
            <a:pPr algn="just"/>
            <a:r>
              <a:rPr lang="uk-UA" sz="28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 в однині. Наприклад, </a:t>
            </a:r>
            <a:r>
              <a:rPr lang="uk-UA" sz="2800" b="1" dirty="0" smtClean="0">
                <a:ln/>
                <a:solidFill>
                  <a:srgbClr val="7030A0"/>
                </a:solidFill>
              </a:rPr>
              <a:t>Харків, коріння, Україна, молоко тощо.</a:t>
            </a:r>
          </a:p>
          <a:p>
            <a:pPr algn="just"/>
            <a:r>
              <a:rPr lang="uk-UA" sz="2800" b="1" dirty="0" smtClean="0">
                <a:ln/>
                <a:solidFill>
                  <a:srgbClr val="7030A0"/>
                </a:solidFill>
              </a:rPr>
              <a:t> 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6531" y="34831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Є </a:t>
            </a:r>
            <a:r>
              <a:rPr lang="ru-RU" sz="28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іменники</a:t>
            </a: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які</a:t>
            </a: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вживаються</a:t>
            </a: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тільки</a:t>
            </a: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множині</a:t>
            </a:r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Наприклад</a:t>
            </a:r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0"/>
                <a:solidFill>
                  <a:srgbClr val="002060"/>
                </a:solidFill>
              </a:rPr>
              <a:t>вершки, </a:t>
            </a:r>
            <a:r>
              <a:rPr lang="uk-UA" sz="2800" b="1" dirty="0" smtClean="0">
                <a:ln w="0"/>
                <a:solidFill>
                  <a:srgbClr val="002060"/>
                </a:solidFill>
              </a:rPr>
              <a:t>Карпати, висівки, пахощі тощо.</a:t>
            </a:r>
            <a:endParaRPr lang="ru-RU" sz="2800" b="1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2765" y="545953"/>
            <a:ext cx="8542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</a:rPr>
              <a:t>Підсумуємо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</a:rPr>
              <a:t>вивчене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6002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878" y="309023"/>
            <a:ext cx="1457644" cy="397615"/>
          </a:xfrm>
        </p:spPr>
        <p:txBody>
          <a:bodyPr>
            <a:noAutofit/>
          </a:bodyPr>
          <a:lstStyle/>
          <a:p>
            <a:r>
              <a:rPr lang="uk-UA" sz="1600" b="1" i="1" dirty="0" smtClean="0">
                <a:solidFill>
                  <a:srgbClr val="002060"/>
                </a:solidFill>
              </a:rPr>
              <a:t>Просто про складне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375" y="46166"/>
            <a:ext cx="2993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Іменник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3645" y="1112438"/>
            <a:ext cx="243688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значає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084" y="1963459"/>
            <a:ext cx="33398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Відповдає</a:t>
            </a:r>
            <a:endParaRPr lang="uk-UA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питання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7008" y="92331"/>
            <a:ext cx="455124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ч</a:t>
            </a:r>
            <a:r>
              <a:rPr lang="ru-RU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астина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мови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53134" y="1112438"/>
            <a:ext cx="44294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азву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предмета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882" y="4044660"/>
            <a:ext cx="3339874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Хто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Що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99275" y="3385641"/>
            <a:ext cx="433136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endParaRPr lang="ru-RU" sz="4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69357" y="2320202"/>
            <a:ext cx="311655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азви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істот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38709" y="2320202"/>
            <a:ext cx="37529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азви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неістот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2201" y="4770196"/>
            <a:ext cx="395086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ласні назви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27859" y="4730020"/>
            <a:ext cx="38715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агальні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назви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18" y="5598395"/>
            <a:ext cx="1194805" cy="1186210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4891881" y="401378"/>
            <a:ext cx="1326039" cy="16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54766" y="1400524"/>
            <a:ext cx="2156058" cy="18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2483721">
            <a:off x="5553887" y="3150039"/>
            <a:ext cx="759265" cy="188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345777" y="2502059"/>
            <a:ext cx="1400160" cy="215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455205" y="3577592"/>
            <a:ext cx="553836" cy="2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470179">
            <a:off x="5597645" y="4277324"/>
            <a:ext cx="752899" cy="19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2435195" flipV="1">
            <a:off x="10569493" y="4273154"/>
            <a:ext cx="758691" cy="21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9970298">
            <a:off x="10631818" y="3154639"/>
            <a:ext cx="759265" cy="188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46405">
            <a:off x="10069918" y="532180"/>
            <a:ext cx="2761807" cy="1405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31321" y="5725752"/>
            <a:ext cx="10260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uk-UA" sz="2800" b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Іменники вживаються в однині та множині.</a:t>
            </a:r>
            <a:endParaRPr lang="ru-RU" sz="28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5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2" grpId="0" animBg="1"/>
      <p:bldP spid="4" grpId="0" animBg="1"/>
      <p:bldP spid="6" grpId="0" animBg="1"/>
      <p:bldP spid="8" grpId="0" animBg="1"/>
      <p:bldP spid="9" grpId="0" animBg="1"/>
      <p:bldP spid="11" grpId="0" animBg="1"/>
      <p:bldP spid="33" grpId="0" animBg="1"/>
      <p:bldP spid="3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19125" y="1"/>
            <a:ext cx="6160168" cy="1355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77" y="5245768"/>
            <a:ext cx="5801896" cy="1737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34807" r="4915" b="8772"/>
          <a:stretch/>
        </p:blipFill>
        <p:spPr>
          <a:xfrm>
            <a:off x="2497756" y="1701620"/>
            <a:ext cx="7202905" cy="354414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176102" y="253566"/>
            <a:ext cx="5791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sz="5400" b="1" cap="none" spc="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іменників</a:t>
            </a:r>
            <a:endParaRPr lang="ru-RU" sz="5400" b="1" cap="none" spc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21306" y="1414419"/>
            <a:ext cx="8383604" cy="845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77" y="5158355"/>
            <a:ext cx="1562985" cy="15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4" y="4652828"/>
            <a:ext cx="2085423" cy="20704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3767" y="3823906"/>
            <a:ext cx="1025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Іменник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вживається</a:t>
            </a:r>
            <a:r>
              <a:rPr lang="ru-RU" sz="2800" b="1" dirty="0" smtClean="0">
                <a:solidFill>
                  <a:srgbClr val="0070C0"/>
                </a:solidFill>
              </a:rPr>
              <a:t> в </a:t>
            </a:r>
            <a:r>
              <a:rPr lang="ru-RU" sz="2800" b="1" dirty="0" err="1" smtClean="0">
                <a:solidFill>
                  <a:srgbClr val="0070C0"/>
                </a:solidFill>
              </a:rPr>
              <a:t>однині</a:t>
            </a:r>
            <a:r>
              <a:rPr lang="ru-RU" sz="2800" b="1" dirty="0" smtClean="0">
                <a:solidFill>
                  <a:srgbClr val="0070C0"/>
                </a:solidFill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множині</a:t>
            </a:r>
            <a:r>
              <a:rPr lang="ru-RU" sz="2800" b="1" dirty="0" smtClean="0">
                <a:solidFill>
                  <a:srgbClr val="0070C0"/>
                </a:solidFill>
              </a:rPr>
              <a:t>. (</a:t>
            </a:r>
            <a:r>
              <a:rPr lang="ru-RU" sz="2800" b="1" dirty="0" err="1" smtClean="0">
                <a:solidFill>
                  <a:srgbClr val="00B050"/>
                </a:solidFill>
              </a:rPr>
              <a:t>Наприклад</a:t>
            </a:r>
            <a:r>
              <a:rPr lang="ru-RU" sz="2800" b="1" dirty="0" smtClean="0">
                <a:solidFill>
                  <a:srgbClr val="00B050"/>
                </a:solidFill>
              </a:rPr>
              <a:t>: </a:t>
            </a:r>
            <a:r>
              <a:rPr lang="ru-RU" sz="2800" b="1" dirty="0" err="1" smtClean="0">
                <a:solidFill>
                  <a:srgbClr val="00B050"/>
                </a:solidFill>
              </a:rPr>
              <a:t>будинок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однина</a:t>
            </a:r>
            <a:r>
              <a:rPr lang="ru-RU" sz="2800" b="1" dirty="0" smtClean="0">
                <a:solidFill>
                  <a:srgbClr val="00B050"/>
                </a:solidFill>
              </a:rPr>
              <a:t>), </a:t>
            </a:r>
            <a:r>
              <a:rPr lang="ru-RU" sz="2800" b="1" dirty="0" err="1" smtClean="0">
                <a:solidFill>
                  <a:srgbClr val="00B050"/>
                </a:solidFill>
              </a:rPr>
              <a:t>будинки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множина</a:t>
            </a:r>
            <a:r>
              <a:rPr lang="ru-RU" sz="2800" b="1" dirty="0" smtClean="0">
                <a:solidFill>
                  <a:srgbClr val="00B050"/>
                </a:solidFill>
              </a:rPr>
              <a:t>).)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6253" y="1966758"/>
            <a:ext cx="7839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1.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Які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дві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форми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числа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має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іменник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?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595" y="2881369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445</TotalTime>
  <Words>547</Words>
  <Application>Microsoft Office PowerPoint</Application>
  <PresentationFormat>Широкоэкранный</PresentationFormat>
  <Paragraphs>128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Wingdings 3</vt:lpstr>
      <vt:lpstr>Легкий дым</vt:lpstr>
      <vt:lpstr>1_Специальное оформление</vt:lpstr>
      <vt:lpstr>Специальное оформление</vt:lpstr>
      <vt:lpstr>Число іменників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2023-06-14T07:23:34Z</dcterms:created>
  <dcterms:modified xsi:type="dcterms:W3CDTF">2023-06-23T12:45:00Z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