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3" r:id="rId5"/>
    <p:sldId id="264" r:id="rId6"/>
    <p:sldId id="266" r:id="rId7"/>
    <p:sldId id="269" r:id="rId8"/>
    <p:sldId id="270" r:id="rId9"/>
    <p:sldId id="271" r:id="rId10"/>
    <p:sldId id="272" r:id="rId11"/>
    <p:sldId id="273" r:id="rId12"/>
    <p:sldId id="268" r:id="rId13"/>
    <p:sldId id="274" r:id="rId14"/>
    <p:sldId id="292" r:id="rId15"/>
    <p:sldId id="276" r:id="rId16"/>
    <p:sldId id="278" r:id="rId17"/>
    <p:sldId id="291" r:id="rId18"/>
    <p:sldId id="283" r:id="rId19"/>
    <p:sldId id="284" r:id="rId20"/>
    <p:sldId id="285" r:id="rId21"/>
    <p:sldId id="286" r:id="rId22"/>
    <p:sldId id="287" r:id="rId23"/>
    <p:sldId id="288" r:id="rId24"/>
    <p:sldId id="293" r:id="rId25"/>
    <p:sldId id="289" r:id="rId26"/>
    <p:sldId id="275" r:id="rId27"/>
    <p:sldId id="290" r:id="rId28"/>
    <p:sldId id="304" r:id="rId29"/>
    <p:sldId id="308" r:id="rId30"/>
    <p:sldId id="303" r:id="rId31"/>
    <p:sldId id="294" r:id="rId32"/>
    <p:sldId id="295" r:id="rId33"/>
    <p:sldId id="296" r:id="rId34"/>
    <p:sldId id="306" r:id="rId35"/>
    <p:sldId id="309" r:id="rId36"/>
    <p:sldId id="301" r:id="rId37"/>
    <p:sldId id="299" r:id="rId38"/>
    <p:sldId id="300" r:id="rId39"/>
    <p:sldId id="30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B9"/>
    <a:srgbClr val="FFE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6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78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55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3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793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93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93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0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688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60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8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794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2A9BA-4F15-41CE-ADBA-82B26777D11D}" type="datetimeFigureOut">
              <a:rPr lang="ru-RU" smtClean="0"/>
              <a:t>27.07.2023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FF01-B253-48F8-9BBD-8A5305BA38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40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microsoft.com/office/2007/relationships/hdphoto" Target="../media/hdphoto5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microsoft.com/office/2007/relationships/hdphoto" Target="../media/hdphoto12.wdp"/><Relationship Id="rId4" Type="http://schemas.openxmlformats.org/officeDocument/2006/relationships/image" Target="../media/image23.jp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3.jp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microsoft.com/office/2007/relationships/hdphoto" Target="../media/hdphoto13.wdp"/><Relationship Id="rId4" Type="http://schemas.openxmlformats.org/officeDocument/2006/relationships/image" Target="../media/image23.jp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3.jpg"/><Relationship Id="rId16" Type="http://schemas.microsoft.com/office/2007/relationships/hdphoto" Target="../media/hdphoto1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wordwall.net/play/57608/622/385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3.jpg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12" Type="http://schemas.openxmlformats.org/officeDocument/2006/relationships/image" Target="../media/image6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microsoft.com/office/2007/relationships/hdphoto" Target="../media/hdphoto7.wdp"/><Relationship Id="rId10" Type="http://schemas.openxmlformats.org/officeDocument/2006/relationships/hyperlink" Target="https://wordwall.net/play/57599/360/686" TargetMode="External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openxmlformats.org/officeDocument/2006/relationships/image" Target="../media/image6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hdphoto" Target="../media/hdphoto15.wdp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microsoft.com/office/2007/relationships/hdphoto" Target="../media/hdphoto16.wdp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23.jp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12" Type="http://schemas.openxmlformats.org/officeDocument/2006/relationships/image" Target="../media/image6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70.png"/><Relationship Id="rId12" Type="http://schemas.openxmlformats.org/officeDocument/2006/relationships/image" Target="../media/image6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64.pn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12" Type="http://schemas.openxmlformats.org/officeDocument/2006/relationships/image" Target="../media/image7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microsoft.com/office/2007/relationships/hdphoto" Target="../media/hdphoto16.wdp"/><Relationship Id="rId11" Type="http://schemas.openxmlformats.org/officeDocument/2006/relationships/image" Target="../media/image65.png"/><Relationship Id="rId5" Type="http://schemas.openxmlformats.org/officeDocument/2006/relationships/image" Target="../media/image68.png"/><Relationship Id="rId15" Type="http://schemas.openxmlformats.org/officeDocument/2006/relationships/image" Target="../media/image18.png"/><Relationship Id="rId10" Type="http://schemas.openxmlformats.org/officeDocument/2006/relationships/image" Target="../media/image63.png"/><Relationship Id="rId4" Type="http://schemas.openxmlformats.org/officeDocument/2006/relationships/image" Target="../media/image23.jpg"/><Relationship Id="rId9" Type="http://schemas.openxmlformats.org/officeDocument/2006/relationships/image" Target="../media/image66.png"/><Relationship Id="rId14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ordwall.net/play/57609/480/254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microsoft.com/office/2007/relationships/hdphoto" Target="../media/hdphoto17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microsoft.com/office/2007/relationships/hdphoto" Target="../media/hdphoto17.wdp"/><Relationship Id="rId4" Type="http://schemas.openxmlformats.org/officeDocument/2006/relationships/image" Target="../media/image23.jpg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71.png"/><Relationship Id="rId4" Type="http://schemas.microsoft.com/office/2007/relationships/hdphoto" Target="../media/hdphoto1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3.jpg"/><Relationship Id="rId9" Type="http://schemas.openxmlformats.org/officeDocument/2006/relationships/hyperlink" Target="https://youtu.be/cI8aBsYLVq0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learningapps.org/watch?v=pq0sbq8pn23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youtu.be/CS24p-CGR9I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23.jpg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VSx7Wmkzav8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3.jpg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youtube.com/watch?v=0sYMIEoc2DQ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ordwall.net/play/58173/571/911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3.jpg"/><Relationship Id="rId9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3.m4a"/><Relationship Id="rId16" Type="http://schemas.openxmlformats.org/officeDocument/2006/relationships/image" Target="../media/image35.png"/><Relationship Id="rId1" Type="http://schemas.microsoft.com/office/2007/relationships/media" Target="../media/media3.m4a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1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44.png"/><Relationship Id="rId2" Type="http://schemas.openxmlformats.org/officeDocument/2006/relationships/audio" Target="../media/media5.m4a"/><Relationship Id="rId16" Type="http://schemas.openxmlformats.org/officeDocument/2006/relationships/image" Target="../media/image18.png"/><Relationship Id="rId1" Type="http://schemas.microsoft.com/office/2007/relationships/media" Target="../media/media5.m4a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2.png"/><Relationship Id="rId15" Type="http://schemas.openxmlformats.org/officeDocument/2006/relationships/image" Target="../media/image45.png"/><Relationship Id="rId10" Type="http://schemas.openxmlformats.org/officeDocument/2006/relationships/image" Target="../media/image42.png"/><Relationship Id="rId4" Type="http://schemas.openxmlformats.org/officeDocument/2006/relationships/image" Target="../media/image23.jpg"/><Relationship Id="rId9" Type="http://schemas.openxmlformats.org/officeDocument/2006/relationships/image" Target="../media/image41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23.jpg"/><Relationship Id="rId9" Type="http://schemas.openxmlformats.org/officeDocument/2006/relationships/hyperlink" Target="https://youtu.be/CVAZ5w3Nx2Q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23.jpg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1524" y="2718006"/>
            <a:ext cx="119598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Голосні з</a:t>
            </a:r>
            <a:r>
              <a:rPr lang="ru-RU" sz="6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вуки і </a:t>
            </a:r>
            <a:r>
              <a:rPr lang="ru-RU" sz="6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букви</a:t>
            </a:r>
            <a:r>
              <a:rPr lang="ru-RU" sz="6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6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</a:t>
            </a:r>
            <a:r>
              <a:rPr lang="ru-RU" sz="6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6000" b="1" cap="none" spc="0" dirty="0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6000" b="1" cap="none" spc="0" dirty="0" err="1" smtClean="0">
                <a:ln/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позначають</a:t>
            </a:r>
            <a:endParaRPr lang="ru-RU" sz="6000" b="1" cap="none" spc="0" dirty="0">
              <a:ln/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69" y="3064901"/>
            <a:ext cx="2505193" cy="35436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101" y="4295239"/>
            <a:ext cx="1635398" cy="23132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122" y="3100862"/>
            <a:ext cx="2341216" cy="3507674"/>
          </a:xfrm>
          <a:prstGeom prst="rect">
            <a:avLst/>
          </a:prstGeom>
        </p:spPr>
      </p:pic>
      <p:pic>
        <p:nvPicPr>
          <p:cNvPr id="17" name="Рисунок 1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060" y="344698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081" y="4349929"/>
            <a:ext cx="2276121" cy="25656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70" y="4312758"/>
            <a:ext cx="2297470" cy="23668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068" y="350783"/>
            <a:ext cx="1851783" cy="25024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4668" y="484236"/>
            <a:ext cx="2054356" cy="2130556"/>
          </a:xfrm>
          <a:prstGeom prst="rect">
            <a:avLst/>
          </a:prstGeom>
        </p:spPr>
      </p:pic>
      <p:pic>
        <p:nvPicPr>
          <p:cNvPr id="23" name="Picture 9" descr="D:\ЦЕПОВА. ВСЁ\2. РАНОК\0. ОНОВЛЕНИЙ   КОМПЛЕКТ БУКВАР +++\2. МАТЕРІАЛИ ДО  БУКВАРЯ\6. ПРЕЗЕНТАЦІЇ ДО УРОКІВ\2. БУКВИ ГОЛОВНИХ ЗВУКІВ\Рисунок3.pn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8372" y1="79592" x2="65891" y2="90816"/>
                        <a14:foregroundMark x1="62791" y1="85714" x2="52713" y2="80102"/>
                        <a14:foregroundMark x1="46512" y1="79592" x2="31783" y2="91837"/>
                        <a14:foregroundMark x1="43411" y1="94898" x2="34884" y2="96429"/>
                        <a14:foregroundMark x1="26357" y1="83163" x2="20930" y2="85714"/>
                        <a14:foregroundMark x1="72093" y1="22959" x2="44186" y2="51020"/>
                        <a14:foregroundMark x1="79070" y1="94388" x2="66667" y2="96429"/>
                        <a14:foregroundMark x1="68217" y1="91837" x2="65891" y2="92347"/>
                        <a14:foregroundMark x1="26357" y1="4082" x2="4651" y2="7143"/>
                        <a14:foregroundMark x1="26357" y1="21939" x2="24806" y2="31633"/>
                        <a14:foregroundMark x1="48837" y1="29082" x2="46512" y2="3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91572" y="409140"/>
            <a:ext cx="1649616" cy="217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934" y="344698"/>
            <a:ext cx="2081226" cy="24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7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59" y="2177159"/>
            <a:ext cx="3125531" cy="4421114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991840" cy="4300538"/>
            <a:chOff x="0" y="168857"/>
            <a:chExt cx="5991840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42322" y="549411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відгадайте загадку.</a:t>
              </a:r>
            </a:p>
            <a:p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Палички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і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закарлючки</a:t>
              </a:r>
              <a:endPara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папері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пише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ручка.</a:t>
              </a:r>
            </a:p>
            <a:p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Щоби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правильно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писати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</a:p>
            <a:p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Треба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всі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запам’ятати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</a:t>
              </a:r>
            </a:p>
            <a:p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В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алфавіті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33,</a:t>
              </a:r>
            </a:p>
            <a:p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Їх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32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зі</a:t>
              </a:r>
              <a:r>
                <a:rPr lang="ru-RU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мною повтори! </a:t>
              </a:r>
              <a:r>
                <a:rPr lang="uk-UA" sz="3200" b="1" cap="none" spc="0" dirty="0" smtClean="0">
                  <a:ln/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200" b="1" cap="none" spc="0" dirty="0">
                <a:ln/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492" y="1777085"/>
            <a:ext cx="3238150" cy="4851485"/>
          </a:xfrm>
          <a:prstGeom prst="rect">
            <a:avLst/>
          </a:prstGeom>
        </p:spPr>
      </p:pic>
      <p:pic>
        <p:nvPicPr>
          <p:cNvPr id="1026" name="Picture 2" descr="Веселая буква картинки для детей | PRISTOR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778" r="100000">
                        <a14:foregroundMark x1="9333" y1="55111" x2="32444" y2="46667"/>
                        <a14:foregroundMark x1="8444" y1="47556" x2="35111" y2="42667"/>
                        <a14:foregroundMark x1="37778" y1="16000" x2="59556" y2="13333"/>
                        <a14:foregroundMark x1="80444" y1="48444" x2="94667" y2="4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580" y="2924757"/>
            <a:ext cx="2925919" cy="29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Счастливый школьный мультфильм сова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379" y="583849"/>
            <a:ext cx="1653939" cy="244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842309" y="4069946"/>
            <a:ext cx="31423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 dirty="0">
                <a:ln/>
                <a:solidFill>
                  <a:schemeClr val="accent4"/>
                </a:solidFill>
              </a:rPr>
              <a:t>Клацайте на Сову, </a:t>
            </a:r>
            <a:endParaRPr lang="uk-UA" sz="2400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uk-UA" sz="2400" b="1" dirty="0" smtClean="0">
                <a:ln/>
                <a:solidFill>
                  <a:schemeClr val="accent4"/>
                </a:solidFill>
              </a:rPr>
              <a:t>щоб </a:t>
            </a:r>
            <a:r>
              <a:rPr lang="uk-UA" sz="2400" b="1" dirty="0">
                <a:ln/>
                <a:solidFill>
                  <a:schemeClr val="accent4"/>
                </a:solidFill>
              </a:rPr>
              <a:t>перевірити себе. </a:t>
            </a:r>
            <a:endParaRPr lang="ru-RU" sz="2400" b="1" dirty="0">
              <a:ln/>
              <a:solidFill>
                <a:schemeClr val="accent4"/>
              </a:solidFill>
            </a:endParaRPr>
          </a:p>
        </p:txBody>
      </p:sp>
      <p:pic>
        <p:nvPicPr>
          <p:cNvPr id="10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5206" y="583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3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Чим відрізняються звуки і букви?</a:t>
              </a:r>
              <a:endParaRPr lang="ru-RU" sz="32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304" y="2013692"/>
            <a:ext cx="5544108" cy="39244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6867" y="513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3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479827" y="446432"/>
            <a:ext cx="5841945" cy="4300538"/>
            <a:chOff x="-688306" y="-143530"/>
            <a:chExt cx="5841945" cy="4300538"/>
          </a:xfrm>
        </p:grpSpPr>
        <p:sp>
          <p:nvSpPr>
            <p:cNvPr id="5" name="Облако 4"/>
            <p:cNvSpPr/>
            <p:nvPr/>
          </p:nvSpPr>
          <p:spPr>
            <a:xfrm>
              <a:off x="-688306" y="-143530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-195879" y="781958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Букви можна друкувати,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можна бачити й писати,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почути – аніяк!</a:t>
              </a:r>
            </a:p>
            <a:p>
              <a:pPr algn="just"/>
              <a:r>
                <a:rPr lang="uk-UA" sz="32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Це лише умовний знак</a:t>
              </a:r>
              <a:r>
                <a:rPr lang="uk-UA" sz="32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</a:p>
            <a:p>
              <a:pPr algn="just"/>
              <a:r>
                <a:rPr lang="uk-UA" sz="3200" i="1" dirty="0">
                  <a:solidFill>
                    <a:srgbClr val="0070C0"/>
                  </a:solidFill>
                </a:rPr>
                <a:t> </a:t>
              </a:r>
              <a:r>
                <a:rPr lang="uk-UA" sz="3200" i="1" dirty="0" smtClean="0">
                  <a:solidFill>
                    <a:srgbClr val="0070C0"/>
                  </a:solidFill>
                </a:rPr>
                <a:t>                             В. </a:t>
              </a:r>
              <a:r>
                <a:rPr lang="uk-UA" sz="3200" i="1" dirty="0" err="1" smtClean="0">
                  <a:solidFill>
                    <a:srgbClr val="0070C0"/>
                  </a:solidFill>
                </a:rPr>
                <a:t>Бутрім</a:t>
              </a:r>
              <a:endParaRPr lang="ru-RU" sz="3200" i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1639" y="2416197"/>
            <a:ext cx="3087841" cy="4367801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0227" y="348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202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ви, хоч і першокласники, але вже багато чого навчилися.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Давайте допоможемо мешканцям Країни Звуків і Букв в їхніх справах.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3442" y="515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3312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04698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Допоможіть листоноші роздати листи адресатам. Клацайте на наступному слайді на листа, щоб дізнатися, кому він призначений.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67" b="97000" l="1837" r="92449">
                        <a14:foregroundMark x1="6122" y1="22167" x2="29388" y2="24167"/>
                        <a14:foregroundMark x1="23061" y1="16333" x2="21429" y2="29000"/>
                        <a14:foregroundMark x1="6939" y1="26500" x2="14694" y2="25667"/>
                        <a14:foregroundMark x1="16122" y1="25667" x2="19592" y2="28000"/>
                        <a14:foregroundMark x1="13265" y1="19833" x2="19592" y2="20333"/>
                        <a14:foregroundMark x1="24490" y1="22000" x2="28571" y2="21833"/>
                        <a14:foregroundMark x1="23878" y1="19000" x2="28776" y2="19000"/>
                        <a14:foregroundMark x1="9592" y1="30833" x2="17551" y2="26667"/>
                        <a14:foregroundMark x1="22449" y1="26667" x2="26735" y2="25333"/>
                        <a14:foregroundMark x1="40204" y1="22000" x2="37347" y2="27167"/>
                        <a14:foregroundMark x1="47347" y1="22667" x2="54082" y2="23667"/>
                        <a14:foregroundMark x1="44082" y1="37833" x2="51224" y2="35833"/>
                        <a14:foregroundMark x1="37347" y1="43333" x2="37755" y2="49333"/>
                        <a14:foregroundMark x1="38776" y1="48167" x2="41429" y2="52000"/>
                        <a14:foregroundMark x1="49796" y1="49167" x2="60612" y2="41667"/>
                        <a14:foregroundMark x1="50204" y1="43500" x2="46939" y2="51500"/>
                        <a14:foregroundMark x1="48571" y1="54000" x2="54286" y2="57000"/>
                        <a14:foregroundMark x1="57755" y1="55833" x2="58571" y2="59667"/>
                        <a14:foregroundMark x1="61837" y1="55167" x2="61429" y2="5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93" y="3309140"/>
            <a:ext cx="2592742" cy="3174786"/>
          </a:xfrm>
          <a:prstGeom prst="rect">
            <a:avLst/>
          </a:prstGeom>
        </p:spPr>
      </p:pic>
      <p:pic>
        <p:nvPicPr>
          <p:cNvPr id="9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3699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40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85C8320-B91F-4219-B4C8-845C1A9B4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1838287" y="4638125"/>
            <a:ext cx="2124262" cy="152288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6949A44-46C1-45C3-809D-7DF9BCAF99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32"/>
          <a:stretch/>
        </p:blipFill>
        <p:spPr>
          <a:xfrm>
            <a:off x="6101376" y="1981469"/>
            <a:ext cx="2124262" cy="150293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7052D09-F118-4EE1-A7A1-9BDE3CB28B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1"/>
          <a:stretch/>
        </p:blipFill>
        <p:spPr>
          <a:xfrm>
            <a:off x="3969831" y="2035783"/>
            <a:ext cx="2124262" cy="147732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48C897F-E745-44BA-A41C-8AF22EA1A5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2"/>
          <a:stretch/>
        </p:blipFill>
        <p:spPr>
          <a:xfrm>
            <a:off x="1838287" y="1981469"/>
            <a:ext cx="2124262" cy="152207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218E90A-2030-4389-9B8C-68C6C94D12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1"/>
          <a:stretch/>
        </p:blipFill>
        <p:spPr>
          <a:xfrm>
            <a:off x="6101376" y="4638125"/>
            <a:ext cx="2124262" cy="15133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C3D260-8613-413A-B6D6-531319C182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1"/>
          <a:stretch/>
        </p:blipFill>
        <p:spPr>
          <a:xfrm>
            <a:off x="3969831" y="4647695"/>
            <a:ext cx="2124262" cy="1522885"/>
          </a:xfrm>
          <a:prstGeom prst="rect">
            <a:avLst/>
          </a:prstGeom>
        </p:spPr>
      </p:pic>
      <p:grpSp>
        <p:nvGrpSpPr>
          <p:cNvPr id="33" name="Групувати 34">
            <a:extLst>
              <a:ext uri="{FF2B5EF4-FFF2-40B4-BE49-F238E27FC236}">
                <a16:creationId xmlns:a16="http://schemas.microsoft.com/office/drawing/2014/main" id="{F6C8355B-DE56-497F-966E-230AE1892956}"/>
              </a:ext>
            </a:extLst>
          </p:cNvPr>
          <p:cNvGrpSpPr/>
          <p:nvPr/>
        </p:nvGrpSpPr>
        <p:grpSpPr>
          <a:xfrm>
            <a:off x="1841928" y="915330"/>
            <a:ext cx="2124262" cy="2588211"/>
            <a:chOff x="943132" y="1443642"/>
            <a:chExt cx="2124262" cy="258821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1AC4841A-E256-45E2-8B84-6666A9959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132" y="1443642"/>
              <a:ext cx="2124262" cy="258821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A422E68-C715-41C5-BD9F-D4C4EE7F7FFA}"/>
                </a:ext>
              </a:extLst>
            </p:cNvPr>
            <p:cNvSpPr txBox="1"/>
            <p:nvPr/>
          </p:nvSpPr>
          <p:spPr>
            <a:xfrm>
              <a:off x="1209704" y="1646758"/>
              <a:ext cx="158383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88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</a:t>
              </a:r>
              <a:r>
                <a:rPr lang="uk-UA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59C71607-5FF6-495D-87B1-4E26A8726C1B}"/>
              </a:ext>
            </a:extLst>
          </p:cNvPr>
          <p:cNvGrpSpPr/>
          <p:nvPr/>
        </p:nvGrpSpPr>
        <p:grpSpPr>
          <a:xfrm>
            <a:off x="3969831" y="924900"/>
            <a:ext cx="2124262" cy="2588211"/>
            <a:chOff x="4656229" y="1453212"/>
            <a:chExt cx="2124262" cy="2588211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A5B5146-B43A-40AF-8B89-30D354672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229" y="1453212"/>
              <a:ext cx="2124262" cy="258821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CF7A4D3-CAF4-43F6-9D4A-86A306BE94A3}"/>
                </a:ext>
              </a:extLst>
            </p:cNvPr>
            <p:cNvSpPr txBox="1"/>
            <p:nvPr/>
          </p:nvSpPr>
          <p:spPr>
            <a:xfrm>
              <a:off x="4965102" y="1699546"/>
              <a:ext cx="146621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ru-RU" sz="8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</a:t>
              </a:r>
              <a:r>
                <a:rPr lang="ru-RU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endPara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увати 36">
            <a:extLst>
              <a:ext uri="{FF2B5EF4-FFF2-40B4-BE49-F238E27FC236}">
                <a16:creationId xmlns:a16="http://schemas.microsoft.com/office/drawing/2014/main" id="{90B76003-0E5E-4C40-B2BC-15396009528E}"/>
              </a:ext>
            </a:extLst>
          </p:cNvPr>
          <p:cNvGrpSpPr/>
          <p:nvPr/>
        </p:nvGrpSpPr>
        <p:grpSpPr>
          <a:xfrm>
            <a:off x="6105017" y="896188"/>
            <a:ext cx="2124262" cy="2588211"/>
            <a:chOff x="8728843" y="1443642"/>
            <a:chExt cx="2124262" cy="2588211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289B3287-9B64-46DF-8007-3ED5A1C65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1443642"/>
              <a:ext cx="2124262" cy="258821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AA5B367-759C-4656-8406-C6FEB2C4ADA9}"/>
                </a:ext>
              </a:extLst>
            </p:cNvPr>
            <p:cNvSpPr txBox="1"/>
            <p:nvPr/>
          </p:nvSpPr>
          <p:spPr>
            <a:xfrm>
              <a:off x="9075988" y="1605593"/>
              <a:ext cx="1429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8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</a:t>
              </a:r>
              <a:r>
                <a:rPr lang="uk-UA" dirty="0" smtClean="0"/>
                <a:t> </a:t>
              </a:r>
              <a:endParaRPr lang="ru-RU" dirty="0"/>
            </a:p>
          </p:txBody>
        </p:sp>
      </p:grpSp>
      <p:grpSp>
        <p:nvGrpSpPr>
          <p:cNvPr id="42" name="Групувати 37">
            <a:extLst>
              <a:ext uri="{FF2B5EF4-FFF2-40B4-BE49-F238E27FC236}">
                <a16:creationId xmlns:a16="http://schemas.microsoft.com/office/drawing/2014/main" id="{1FAC3E24-8DED-4D03-963B-9E8A528F0BEE}"/>
              </a:ext>
            </a:extLst>
          </p:cNvPr>
          <p:cNvGrpSpPr/>
          <p:nvPr/>
        </p:nvGrpSpPr>
        <p:grpSpPr>
          <a:xfrm>
            <a:off x="1838287" y="3572798"/>
            <a:ext cx="2124262" cy="2588211"/>
            <a:chOff x="1062120" y="4120252"/>
            <a:chExt cx="2124262" cy="2588211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4FBA025D-9DEF-4413-9329-DD62BEF4A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20" y="4120252"/>
              <a:ext cx="2124262" cy="2588211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6D81AE-5CFB-4C25-A3D2-05B1D10F4D90}"/>
                </a:ext>
              </a:extLst>
            </p:cNvPr>
            <p:cNvSpPr txBox="1"/>
            <p:nvPr/>
          </p:nvSpPr>
          <p:spPr>
            <a:xfrm>
              <a:off x="1338894" y="4310292"/>
              <a:ext cx="150034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8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 </a:t>
              </a:r>
              <a:endParaRPr lang="ru-RU"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5" name="Групувати 38">
            <a:extLst>
              <a:ext uri="{FF2B5EF4-FFF2-40B4-BE49-F238E27FC236}">
                <a16:creationId xmlns:a16="http://schemas.microsoft.com/office/drawing/2014/main" id="{A4E2C8E9-B043-48B3-A66A-E17BEC8EA6A3}"/>
              </a:ext>
            </a:extLst>
          </p:cNvPr>
          <p:cNvGrpSpPr/>
          <p:nvPr/>
        </p:nvGrpSpPr>
        <p:grpSpPr>
          <a:xfrm>
            <a:off x="3969831" y="3576992"/>
            <a:ext cx="2124263" cy="2588212"/>
            <a:chOff x="4619984" y="4110680"/>
            <a:chExt cx="2124263" cy="2588212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9E1467B5-76D2-4065-A416-84FA16829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84" y="4110680"/>
              <a:ext cx="2124263" cy="258821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8854B14-A831-4207-9DA7-F8B11852112C}"/>
                </a:ext>
              </a:extLst>
            </p:cNvPr>
            <p:cNvSpPr txBox="1"/>
            <p:nvPr/>
          </p:nvSpPr>
          <p:spPr>
            <a:xfrm>
              <a:off x="4967129" y="4310292"/>
              <a:ext cx="142997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8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О</a:t>
              </a:r>
              <a:r>
                <a:rPr lang="uk-UA" dirty="0" smtClean="0"/>
                <a:t> </a:t>
              </a:r>
              <a:endParaRPr lang="ru-RU" dirty="0"/>
            </a:p>
          </p:txBody>
        </p:sp>
      </p:grpSp>
      <p:grpSp>
        <p:nvGrpSpPr>
          <p:cNvPr id="48" name="Групувати 39">
            <a:extLst>
              <a:ext uri="{FF2B5EF4-FFF2-40B4-BE49-F238E27FC236}">
                <a16:creationId xmlns:a16="http://schemas.microsoft.com/office/drawing/2014/main" id="{01C56E89-3617-49DC-9DD7-F78EF09F9185}"/>
              </a:ext>
            </a:extLst>
          </p:cNvPr>
          <p:cNvGrpSpPr/>
          <p:nvPr/>
        </p:nvGrpSpPr>
        <p:grpSpPr>
          <a:xfrm>
            <a:off x="6101375" y="3554354"/>
            <a:ext cx="2124263" cy="2597084"/>
            <a:chOff x="8728843" y="4110680"/>
            <a:chExt cx="2124263" cy="2588212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7900379D-F458-47D6-B608-DD9EE02E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843" y="4110680"/>
              <a:ext cx="2124263" cy="258821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E42A582-EBEF-45E5-89DE-6246D26FEEBC}"/>
                </a:ext>
              </a:extLst>
            </p:cNvPr>
            <p:cNvSpPr txBox="1"/>
            <p:nvPr/>
          </p:nvSpPr>
          <p:spPr>
            <a:xfrm>
              <a:off x="9091540" y="4310292"/>
              <a:ext cx="1429972" cy="144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b="1"/>
              </a:lvl1pPr>
            </a:lstStyle>
            <a:p>
              <a:r>
                <a:rPr lang="uk-UA" sz="8800" dirty="0" smtClean="0"/>
                <a:t>І </a:t>
              </a:r>
              <a:endParaRPr lang="ru-RU" sz="8800" dirty="0"/>
            </a:p>
          </p:txBody>
        </p:sp>
      </p:grpSp>
      <p:pic>
        <p:nvPicPr>
          <p:cNvPr id="51" name="Рисунок 5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3814" r="974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65" y="1630919"/>
            <a:ext cx="3454462" cy="28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7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28800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А чи зможете ви допомогти поштарям відправити посилки за потрібними адресами.</a:t>
              </a:r>
              <a:endParaRPr lang="uk-UA" sz="3200" b="1" cap="none" spc="0" dirty="0" smtClean="0">
                <a:ln/>
                <a:solidFill>
                  <a:schemeClr val="accent4"/>
                </a:solidFill>
                <a:effectLst/>
              </a:endParaRP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4182" y="51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6846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4"/>
            <a:ext cx="5414962" cy="4868844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612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плесніть у долоньки, якщо любите морозиво.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Допоможіть приготувати морозиво. Прочитайте малу букву на стаканчику, клацайте на кульку морозива з відповідною великою буквою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37" y="547819"/>
            <a:ext cx="3781631" cy="5665743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43442" y="702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808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53" name="Группа 2052"/>
          <p:cNvGrpSpPr/>
          <p:nvPr/>
        </p:nvGrpSpPr>
        <p:grpSpPr>
          <a:xfrm>
            <a:off x="9656401" y="503219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741459" y="1363472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9738363" y="2508201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9708985" y="3470846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680777" y="518517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Группа 32"/>
          <p:cNvGrpSpPr/>
          <p:nvPr/>
        </p:nvGrpSpPr>
        <p:grpSpPr>
          <a:xfrm>
            <a:off x="4231120" y="3272045"/>
            <a:ext cx="1267883" cy="1536267"/>
            <a:chOff x="5979458" y="1915519"/>
            <a:chExt cx="1267883" cy="1536267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6431362" y="2264917"/>
              <a:ext cx="3545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9708985" y="4421186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9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11022E-16 L -0.45612 -0.2423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Группа 30"/>
          <p:cNvGrpSpPr/>
          <p:nvPr/>
        </p:nvGrpSpPr>
        <p:grpSpPr>
          <a:xfrm>
            <a:off x="9741459" y="1363472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9738363" y="2508201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9708985" y="3470846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9708985" y="4421186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680777" y="518517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231120" y="3361764"/>
            <a:ext cx="1267883" cy="1536267"/>
            <a:chOff x="5979458" y="1915519"/>
            <a:chExt cx="1267883" cy="153626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6345601" y="2264917"/>
              <a:ext cx="526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3" name="Группа 2052"/>
          <p:cNvGrpSpPr/>
          <p:nvPr/>
        </p:nvGrpSpPr>
        <p:grpSpPr>
          <a:xfrm>
            <a:off x="9656401" y="503219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629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-0.45559 0.3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23676" y="308430"/>
            <a:ext cx="8732066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Інструктаж</a:t>
            </a:r>
            <a:r>
              <a:rPr lang="ru-RU" sz="2800" b="1" dirty="0" smtClean="0">
                <a:solidFill>
                  <a:schemeClr val="bg1"/>
                </a:solidFill>
              </a:rPr>
              <a:t> для </a:t>
            </a:r>
            <a:r>
              <a:rPr lang="ru-RU" sz="2800" b="1" dirty="0" err="1" smtClean="0">
                <a:solidFill>
                  <a:schemeClr val="bg1"/>
                </a:solidFill>
              </a:rPr>
              <a:t>діток</a:t>
            </a:r>
            <a:r>
              <a:rPr lang="ru-RU" sz="2800" b="1" dirty="0" smtClean="0">
                <a:solidFill>
                  <a:schemeClr val="bg1"/>
                </a:solidFill>
              </a:rPr>
              <a:t> і </a:t>
            </a:r>
            <a:r>
              <a:rPr lang="ru-RU" sz="2800" b="1" dirty="0" err="1" smtClean="0">
                <a:solidFill>
                  <a:schemeClr val="bg1"/>
                </a:solidFill>
              </a:rPr>
              <a:t>їхніх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помічників</a:t>
            </a:r>
            <a:r>
              <a:rPr lang="ru-RU" sz="2800" b="1" dirty="0" smtClean="0">
                <a:solidFill>
                  <a:schemeClr val="bg1"/>
                </a:solidFill>
              </a:rPr>
              <a:t> – </a:t>
            </a:r>
            <a:r>
              <a:rPr lang="ru-RU" sz="2800" b="1" dirty="0" err="1" smtClean="0">
                <a:solidFill>
                  <a:schemeClr val="bg1"/>
                </a:solidFill>
              </a:rPr>
              <a:t>батьків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84058" y="1140823"/>
            <a:ext cx="4663130" cy="53601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Любі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діти</a:t>
            </a:r>
            <a:r>
              <a:rPr lang="ru-RU" sz="2400" b="1" dirty="0" smtClean="0">
                <a:solidFill>
                  <a:schemeClr val="bg1"/>
                </a:solidFill>
              </a:rPr>
              <a:t>, на вас </a:t>
            </a:r>
            <a:r>
              <a:rPr lang="ru-RU" sz="2400" b="1" dirty="0" err="1" smtClean="0">
                <a:solidFill>
                  <a:schemeClr val="bg1"/>
                </a:solidFill>
              </a:rPr>
              <a:t>чекає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захоплююча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подорож</a:t>
            </a:r>
            <a:r>
              <a:rPr lang="ru-RU" sz="2400" b="1" dirty="0" smtClean="0">
                <a:solidFill>
                  <a:schemeClr val="bg1"/>
                </a:solidFill>
              </a:rPr>
              <a:t> до </a:t>
            </a:r>
            <a:r>
              <a:rPr lang="ru-RU" sz="2400" b="1" dirty="0" err="1" smtClean="0">
                <a:solidFill>
                  <a:schemeClr val="bg1"/>
                </a:solidFill>
              </a:rPr>
              <a:t>дивовижної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Країни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Звуків</a:t>
            </a:r>
            <a:r>
              <a:rPr lang="ru-RU" sz="2400" b="1" dirty="0" smtClean="0">
                <a:solidFill>
                  <a:schemeClr val="bg1"/>
                </a:solidFill>
              </a:rPr>
              <a:t> і Букв, </a:t>
            </a:r>
            <a:r>
              <a:rPr lang="ru-RU" sz="2400" b="1" dirty="0" err="1" smtClean="0">
                <a:solidFill>
                  <a:schemeClr val="bg1"/>
                </a:solidFill>
              </a:rPr>
              <a:t>під</a:t>
            </a:r>
            <a:r>
              <a:rPr lang="ru-RU" sz="2400" b="1" dirty="0" smtClean="0">
                <a:solidFill>
                  <a:schemeClr val="bg1"/>
                </a:solidFill>
              </a:rPr>
              <a:t> час </a:t>
            </a:r>
            <a:r>
              <a:rPr lang="ru-RU" sz="2400" b="1" dirty="0" err="1" smtClean="0">
                <a:solidFill>
                  <a:schemeClr val="bg1"/>
                </a:solidFill>
              </a:rPr>
              <a:t>якої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познайомитесь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із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голосними</a:t>
            </a:r>
            <a:r>
              <a:rPr lang="ru-RU" sz="2400" b="1" dirty="0" smtClean="0">
                <a:solidFill>
                  <a:schemeClr val="bg1"/>
                </a:solidFill>
              </a:rPr>
              <a:t> звуками і буквами, </a:t>
            </a:r>
            <a:r>
              <a:rPr lang="ru-RU" sz="2400" b="1" dirty="0" err="1" smtClean="0">
                <a:solidFill>
                  <a:schemeClr val="bg1"/>
                </a:solidFill>
              </a:rPr>
              <a:t>які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позначають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Навчитеся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їх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читати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писати</a:t>
            </a:r>
            <a:r>
              <a:rPr lang="ru-RU" sz="2400" b="1" dirty="0" smtClean="0">
                <a:solidFill>
                  <a:schemeClr val="bg1"/>
                </a:solidFill>
              </a:rPr>
              <a:t>, будете </a:t>
            </a:r>
            <a:r>
              <a:rPr lang="ru-RU" sz="2400" b="1" dirty="0" err="1" smtClean="0">
                <a:solidFill>
                  <a:schemeClr val="bg1"/>
                </a:solidFill>
              </a:rPr>
              <a:t>досліджувати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мовні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явища</a:t>
            </a:r>
            <a:r>
              <a:rPr lang="ru-RU" sz="2400" b="1" dirty="0" smtClean="0">
                <a:solidFill>
                  <a:schemeClr val="bg1"/>
                </a:solidFill>
              </a:rPr>
              <a:t> і </a:t>
            </a:r>
            <a:r>
              <a:rPr lang="ru-RU" sz="2400" b="1" dirty="0" err="1" smtClean="0">
                <a:solidFill>
                  <a:schemeClr val="bg1"/>
                </a:solidFill>
              </a:rPr>
              <a:t>знаходити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400" b="1" dirty="0" smtClean="0">
                <a:solidFill>
                  <a:schemeClr val="bg1"/>
                </a:solidFill>
              </a:rPr>
              <a:t> на </a:t>
            </a:r>
            <a:r>
              <a:rPr lang="ru-RU" sz="2400" b="1" dirty="0" err="1" smtClean="0">
                <a:solidFill>
                  <a:schemeClr val="bg1"/>
                </a:solidFill>
              </a:rPr>
              <a:t>непрості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питання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Попереду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багато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цікавих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ігор</a:t>
            </a:r>
            <a:r>
              <a:rPr lang="ru-RU" sz="2400" b="1" dirty="0" smtClean="0">
                <a:solidFill>
                  <a:schemeClr val="bg1"/>
                </a:solidFill>
              </a:rPr>
              <a:t> і загадок.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Вас </a:t>
            </a:r>
            <a:r>
              <a:rPr lang="ru-RU" sz="2400" b="1" dirty="0" err="1" smtClean="0">
                <a:solidFill>
                  <a:schemeClr val="bg1"/>
                </a:solidFill>
              </a:rPr>
              <a:t>будуть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супроводжувати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наші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герої</a:t>
            </a:r>
            <a:r>
              <a:rPr lang="ru-RU" sz="2400" b="1" dirty="0" smtClean="0">
                <a:solidFill>
                  <a:schemeClr val="bg1"/>
                </a:solidFill>
              </a:rPr>
              <a:t>. </a:t>
            </a:r>
            <a:r>
              <a:rPr lang="ru-RU" sz="2400" b="1" dirty="0" err="1" smtClean="0">
                <a:solidFill>
                  <a:schemeClr val="bg1"/>
                </a:solidFill>
              </a:rPr>
              <a:t>Познайомтеся</a:t>
            </a:r>
            <a:r>
              <a:rPr lang="ru-RU" sz="2400" b="1" dirty="0" smtClean="0">
                <a:solidFill>
                  <a:schemeClr val="bg1"/>
                </a:solidFill>
              </a:rPr>
              <a:t> з ними. 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970822"/>
            <a:ext cx="729851" cy="103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4" b="93754" l="0" r="97341">
                        <a14:foregroundMark x1="46741" y1="29230" x2="47942" y2="38508"/>
                        <a14:foregroundMark x1="55660" y1="28987" x2="60463" y2="31959"/>
                        <a14:foregroundMark x1="62007" y1="53972" x2="62607" y2="643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24" y="1886825"/>
            <a:ext cx="803421" cy="1136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63" l="532" r="100000">
                        <a14:foregroundMark x1="40314" y1="69686" x2="51832" y2="76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911" y="2919211"/>
            <a:ext cx="795767" cy="1192241"/>
          </a:xfrm>
          <a:prstGeom prst="rect">
            <a:avLst/>
          </a:prstGeom>
        </p:spPr>
      </p:pic>
      <p:pic>
        <p:nvPicPr>
          <p:cNvPr id="7" name="Рисунок 6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19" y="4209399"/>
            <a:ext cx="649752" cy="97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i.pinimg.com/originals/e5/4b/d1/e54bd17f2f9293b409f1592daf057103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7" b="99757" l="222" r="100000">
                        <a14:foregroundMark x1="37778" y1="20195" x2="41333" y2="40876"/>
                        <a14:foregroundMark x1="57111" y1="20925" x2="63333" y2="38443"/>
                        <a14:foregroundMark x1="60667" y1="69343" x2="88444" y2="66423"/>
                        <a14:foregroundMark x1="9111" y1="59124" x2="35111" y2="73479"/>
                        <a14:foregroundMark x1="32000" y1="61800" x2="38667" y2="70560"/>
                        <a14:foregroundMark x1="56667" y1="76399" x2="62667" y2="78102"/>
                        <a14:foregroundMark x1="30000" y1="97080" x2="69333" y2="97567"/>
                        <a14:foregroundMark x1="16667" y1="78832" x2="23778" y2="87591"/>
                        <a14:foregroundMark x1="36444" y1="84672" x2="58444" y2="82238"/>
                        <a14:foregroundMark x1="63111" y1="81752" x2="74000" y2="82968"/>
                        <a14:foregroundMark x1="39333" y1="77129" x2="43111" y2="77372"/>
                        <a14:foregroundMark x1="11111" y1="85401" x2="18667" y2="85401"/>
                        <a14:foregroundMark x1="55778" y1="25304" x2="62000" y2="45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5316032"/>
            <a:ext cx="664135" cy="60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91419" y="943582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хазяйка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країни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Мовознавії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Відкриє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секрети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рідної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вона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92275" y="1948870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Суржик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помічник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Мовки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багато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цікавих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ігор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загадок.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нього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63276" y="3003073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Чарівник</a:t>
            </a:r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Алфавіт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познайовить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вас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їз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буквами,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навчить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писати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їх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говорить,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63276" y="4114789"/>
            <a:ext cx="558333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Мудра Сова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допоможе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вам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перевірити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ваші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відповіді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загадки і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запитання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дізнатися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тисніть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її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92275" y="5256206"/>
            <a:ext cx="55833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Компік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щоб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перейти до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гри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яку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пропонує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Суржик, клацайте на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його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</a:t>
            </a:r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52590" y="5990476"/>
            <a:ext cx="6186191" cy="627460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chemeClr val="bg1"/>
                </a:solidFill>
              </a:rPr>
              <a:t>Щоб</a:t>
            </a:r>
            <a:r>
              <a:rPr lang="ru-RU" sz="2000" b="1" dirty="0" smtClean="0">
                <a:solidFill>
                  <a:schemeClr val="bg1"/>
                </a:solidFill>
              </a:rPr>
              <a:t> перейти на </a:t>
            </a:r>
            <a:r>
              <a:rPr lang="ru-RU" sz="2000" b="1" dirty="0" err="1" smtClean="0">
                <a:solidFill>
                  <a:schemeClr val="bg1"/>
                </a:solidFill>
              </a:rPr>
              <a:t>наступний</a:t>
            </a:r>
            <a:r>
              <a:rPr lang="ru-RU" sz="2000" b="1" dirty="0" smtClean="0">
                <a:solidFill>
                  <a:schemeClr val="bg1"/>
                </a:solidFill>
              </a:rPr>
              <a:t> слайд, клацайте на </a:t>
            </a:r>
            <a:r>
              <a:rPr lang="ru-RU" sz="2000" b="1" dirty="0" err="1" smtClean="0">
                <a:solidFill>
                  <a:schemeClr val="bg1"/>
                </a:solidFill>
              </a:rPr>
              <a:t>екран</a:t>
            </a:r>
            <a:r>
              <a:rPr lang="ru-RU" sz="2000" b="1" dirty="0" smtClean="0">
                <a:solidFill>
                  <a:schemeClr val="bg1"/>
                </a:solidFill>
              </a:rPr>
              <a:t>, але </a:t>
            </a:r>
            <a:r>
              <a:rPr lang="ru-RU" sz="2000" b="1" dirty="0" err="1" smtClean="0">
                <a:solidFill>
                  <a:schemeClr val="bg1"/>
                </a:solidFill>
              </a:rPr>
              <a:t>уникайте</a:t>
            </a:r>
            <a:r>
              <a:rPr lang="ru-RU" sz="2000" b="1" dirty="0" smtClean="0">
                <a:solidFill>
                  <a:schemeClr val="bg1"/>
                </a:solidFill>
              </a:rPr>
              <a:t> наших </a:t>
            </a:r>
            <a:r>
              <a:rPr lang="ru-RU" sz="2000" b="1" dirty="0" err="1" smtClean="0">
                <a:solidFill>
                  <a:schemeClr val="bg1"/>
                </a:solidFill>
              </a:rPr>
              <a:t>героїв</a:t>
            </a:r>
            <a:r>
              <a:rPr lang="ru-RU" sz="2000" b="1" dirty="0" smtClean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26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53" name="Группа 2052"/>
          <p:cNvGrpSpPr/>
          <p:nvPr/>
        </p:nvGrpSpPr>
        <p:grpSpPr>
          <a:xfrm>
            <a:off x="9656401" y="503219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741459" y="1363472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9738363" y="2508201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9708985" y="3470846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9708985" y="4421186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Группа 35"/>
          <p:cNvGrpSpPr/>
          <p:nvPr/>
        </p:nvGrpSpPr>
        <p:grpSpPr>
          <a:xfrm>
            <a:off x="4231120" y="3361764"/>
            <a:ext cx="1267883" cy="1536267"/>
            <a:chOff x="5979458" y="1915519"/>
            <a:chExt cx="1267883" cy="153626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6342395" y="2264917"/>
              <a:ext cx="5325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680777" y="518517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7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5247 -0.35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30" y="-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Группа 30"/>
          <p:cNvGrpSpPr/>
          <p:nvPr/>
        </p:nvGrpSpPr>
        <p:grpSpPr>
          <a:xfrm>
            <a:off x="9741459" y="1363472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53" name="Группа 2052"/>
          <p:cNvGrpSpPr/>
          <p:nvPr/>
        </p:nvGrpSpPr>
        <p:grpSpPr>
          <a:xfrm>
            <a:off x="9656401" y="503219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9738363" y="2508201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9708985" y="3470846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9708985" y="4421186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680777" y="518517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231120" y="3361764"/>
            <a:ext cx="1267883" cy="1536267"/>
            <a:chOff x="5979458" y="1915519"/>
            <a:chExt cx="1267883" cy="153626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6330373" y="2264917"/>
              <a:ext cx="5565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9680777" y="1371464"/>
            <a:ext cx="1426324" cy="1102620"/>
            <a:chOff x="9741459" y="1363472"/>
            <a:chExt cx="1426324" cy="1102620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23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45507 0.1972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53" name="Группа 2052"/>
          <p:cNvGrpSpPr/>
          <p:nvPr/>
        </p:nvGrpSpPr>
        <p:grpSpPr>
          <a:xfrm>
            <a:off x="9656401" y="503219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741459" y="1363472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9708985" y="3470846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9708985" y="4421186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680777" y="518517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231120" y="3361764"/>
            <a:ext cx="1267883" cy="1536267"/>
            <a:chOff x="5979458" y="1915519"/>
            <a:chExt cx="1267883" cy="153626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6345601" y="2264917"/>
              <a:ext cx="526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9738363" y="2508201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6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0.45716 0.063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65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53" name="Группа 2052"/>
          <p:cNvGrpSpPr/>
          <p:nvPr/>
        </p:nvGrpSpPr>
        <p:grpSpPr>
          <a:xfrm>
            <a:off x="9656401" y="503219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9741459" y="1363472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9738363" y="2508201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9708985" y="4421186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9680777" y="518517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4231120" y="3361764"/>
            <a:ext cx="1267883" cy="1536267"/>
            <a:chOff x="5979458" y="1915519"/>
            <a:chExt cx="1267883" cy="153626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6323961" y="2264917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9708985" y="3470846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22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-0.45482 -0.0805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4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37882" y="519953"/>
            <a:ext cx="10883153" cy="5683623"/>
          </a:xfrm>
          <a:prstGeom prst="round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https://i.pinimg.com/564x/a5/8f/05/a58f05ff8ffc18137a85c8976474d5e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1" b="92492" l="0" r="99113">
                        <a14:foregroundMark x1="73227" y1="51201" x2="84220" y2="42342"/>
                        <a14:foregroundMark x1="80319" y1="40390" x2="82092" y2="44745"/>
                        <a14:foregroundMark x1="84220" y1="44895" x2="86525" y2="44895"/>
                        <a14:foregroundMark x1="57624" y1="57057" x2="54255" y2="61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79" y="-29254"/>
            <a:ext cx="5832448" cy="68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07663" y="1002342"/>
            <a:ext cx="1267883" cy="1536267"/>
            <a:chOff x="5979458" y="1915519"/>
            <a:chExt cx="1267883" cy="1536267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2" name="Прямоугольник 31"/>
            <p:cNvSpPr/>
            <p:nvPr/>
          </p:nvSpPr>
          <p:spPr>
            <a:xfrm>
              <a:off x="6323961" y="2264917"/>
              <a:ext cx="56938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9" name="Группа 2048"/>
          <p:cNvGrpSpPr/>
          <p:nvPr/>
        </p:nvGrpSpPr>
        <p:grpSpPr>
          <a:xfrm>
            <a:off x="623697" y="489279"/>
            <a:ext cx="1426323" cy="937270"/>
            <a:chOff x="9708985" y="3470846"/>
            <a:chExt cx="1426323" cy="937270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0137" b="73151" l="1241" r="5017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50101" r="50125" b="26108"/>
            <a:stretch/>
          </p:blipFill>
          <p:spPr>
            <a:xfrm>
              <a:off x="9708985" y="3470846"/>
              <a:ext cx="1426323" cy="920536"/>
            </a:xfrm>
            <a:prstGeom prst="rect">
              <a:avLst/>
            </a:prstGeom>
          </p:spPr>
        </p:pic>
        <p:sp>
          <p:nvSpPr>
            <p:cNvPr id="28" name="Прямоугольник 27"/>
            <p:cNvSpPr/>
            <p:nvPr/>
          </p:nvSpPr>
          <p:spPr>
            <a:xfrm>
              <a:off x="10163651" y="3484786"/>
              <a:ext cx="63671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800319" y="3038562"/>
            <a:ext cx="1267883" cy="1536267"/>
            <a:chOff x="5979458" y="1915519"/>
            <a:chExt cx="1267883" cy="1536267"/>
          </a:xfrm>
        </p:grpSpPr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5" name="Прямоугольник 34"/>
            <p:cNvSpPr/>
            <p:nvPr/>
          </p:nvSpPr>
          <p:spPr>
            <a:xfrm>
              <a:off x="6345601" y="2264917"/>
              <a:ext cx="526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3" name="Группа 2052"/>
          <p:cNvGrpSpPr/>
          <p:nvPr/>
        </p:nvGrpSpPr>
        <p:grpSpPr>
          <a:xfrm>
            <a:off x="687057" y="2508201"/>
            <a:ext cx="1487020" cy="984384"/>
            <a:chOff x="9656401" y="503219"/>
            <a:chExt cx="1487020" cy="9843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4110" b="98767" l="2305" r="512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" t="74415" r="49447" b="1794"/>
            <a:stretch/>
          </p:blipFill>
          <p:spPr>
            <a:xfrm>
              <a:off x="9656401" y="567066"/>
              <a:ext cx="1487020" cy="920537"/>
            </a:xfrm>
            <a:prstGeom prst="rect">
              <a:avLst/>
            </a:prstGeom>
          </p:spPr>
        </p:pic>
        <p:sp>
          <p:nvSpPr>
            <p:cNvPr id="17" name="Прямоугольник 16"/>
            <p:cNvSpPr/>
            <p:nvPr/>
          </p:nvSpPr>
          <p:spPr>
            <a:xfrm>
              <a:off x="10149197" y="503219"/>
              <a:ext cx="60465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А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000962" y="4945657"/>
            <a:ext cx="1267883" cy="1536267"/>
            <a:chOff x="5979458" y="1915519"/>
            <a:chExt cx="1267883" cy="1536267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38" name="Прямоугольник 37"/>
            <p:cNvSpPr/>
            <p:nvPr/>
          </p:nvSpPr>
          <p:spPr>
            <a:xfrm>
              <a:off x="6345601" y="2264917"/>
              <a:ext cx="52610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48" name="Группа 2047"/>
          <p:cNvGrpSpPr/>
          <p:nvPr/>
        </p:nvGrpSpPr>
        <p:grpSpPr>
          <a:xfrm>
            <a:off x="899167" y="4513183"/>
            <a:ext cx="1426323" cy="936380"/>
            <a:chOff x="9738363" y="2508201"/>
            <a:chExt cx="1426323" cy="93638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301" b="50548" l="2305" r="5070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4" t="26571" r="50125" b="49638"/>
            <a:stretch/>
          </p:blipFill>
          <p:spPr>
            <a:xfrm>
              <a:off x="9738363" y="2508201"/>
              <a:ext cx="1426323" cy="920536"/>
            </a:xfrm>
            <a:prstGeom prst="rect">
              <a:avLst/>
            </a:prstGeom>
          </p:spPr>
        </p:pic>
        <p:sp>
          <p:nvSpPr>
            <p:cNvPr id="27" name="Прямоугольник 26"/>
            <p:cNvSpPr/>
            <p:nvPr/>
          </p:nvSpPr>
          <p:spPr>
            <a:xfrm>
              <a:off x="10162389" y="2521251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У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8916993" y="763121"/>
            <a:ext cx="1267883" cy="1536267"/>
            <a:chOff x="5979458" y="1915519"/>
            <a:chExt cx="1267883" cy="1536267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6431362" y="2264917"/>
              <a:ext cx="35458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1" name="Группа 2050"/>
          <p:cNvGrpSpPr/>
          <p:nvPr/>
        </p:nvGrpSpPr>
        <p:grpSpPr>
          <a:xfrm>
            <a:off x="8823929" y="323929"/>
            <a:ext cx="1426324" cy="1102620"/>
            <a:chOff x="9708985" y="4421186"/>
            <a:chExt cx="1426324" cy="1102620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27" b="53151" l="5053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26048" r="1737" b="45455"/>
            <a:stretch/>
          </p:blipFill>
          <p:spPr>
            <a:xfrm>
              <a:off x="9708985" y="4421186"/>
              <a:ext cx="1426324" cy="1102620"/>
            </a:xfrm>
            <a:prstGeom prst="rect">
              <a:avLst/>
            </a:prstGeom>
          </p:spPr>
        </p:pic>
        <p:sp>
          <p:nvSpPr>
            <p:cNvPr id="29" name="Прямоугольник 28"/>
            <p:cNvSpPr/>
            <p:nvPr/>
          </p:nvSpPr>
          <p:spPr>
            <a:xfrm>
              <a:off x="10267017" y="4449335"/>
              <a:ext cx="36901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І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8982370" y="4643551"/>
            <a:ext cx="1267883" cy="1536267"/>
            <a:chOff x="5979458" y="1915519"/>
            <a:chExt cx="1267883" cy="1536267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44" name="Прямоугольник 43"/>
            <p:cNvSpPr/>
            <p:nvPr/>
          </p:nvSpPr>
          <p:spPr>
            <a:xfrm>
              <a:off x="6342395" y="2264917"/>
              <a:ext cx="532518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8892910" y="2420637"/>
            <a:ext cx="1267883" cy="1536267"/>
            <a:chOff x="5979458" y="1915519"/>
            <a:chExt cx="1267883" cy="1536267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904" b="92740" l="46809" r="985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5" t="50623" r="3427" b="5978"/>
            <a:stretch/>
          </p:blipFill>
          <p:spPr>
            <a:xfrm>
              <a:off x="5979458" y="1915519"/>
              <a:ext cx="1267883" cy="1536267"/>
            </a:xfrm>
            <a:prstGeom prst="rect">
              <a:avLst/>
            </a:prstGeom>
          </p:spPr>
        </p:pic>
        <p:sp>
          <p:nvSpPr>
            <p:cNvPr id="50" name="Прямоугольник 49"/>
            <p:cNvSpPr/>
            <p:nvPr/>
          </p:nvSpPr>
          <p:spPr>
            <a:xfrm>
              <a:off x="6330373" y="2264917"/>
              <a:ext cx="5565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chemeClr val="accent5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8797348" y="1766930"/>
            <a:ext cx="1426324" cy="1102620"/>
            <a:chOff x="9741459" y="1363472"/>
            <a:chExt cx="1426324" cy="1102620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3" b="26164" l="887" r="505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8" t="-1926" r="50801" b="73429"/>
            <a:stretch/>
          </p:blipFill>
          <p:spPr>
            <a:xfrm>
              <a:off x="9741459" y="1363472"/>
              <a:ext cx="1426324" cy="1102620"/>
            </a:xfrm>
            <a:prstGeom prst="rect">
              <a:avLst/>
            </a:prstGeom>
          </p:spPr>
        </p:pic>
        <p:sp>
          <p:nvSpPr>
            <p:cNvPr id="26" name="Прямоугольник 25"/>
            <p:cNvSpPr/>
            <p:nvPr/>
          </p:nvSpPr>
          <p:spPr>
            <a:xfrm>
              <a:off x="10125151" y="1542762"/>
              <a:ext cx="65274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О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052" name="Группа 2051"/>
          <p:cNvGrpSpPr/>
          <p:nvPr/>
        </p:nvGrpSpPr>
        <p:grpSpPr>
          <a:xfrm>
            <a:off x="8839985" y="3968684"/>
            <a:ext cx="1426324" cy="1102620"/>
            <a:chOff x="9680777" y="5185174"/>
            <a:chExt cx="1426324" cy="1102620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603" b="27671" l="48227" r="9893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2" t="-1665" r="1737" b="73168"/>
            <a:stretch/>
          </p:blipFill>
          <p:spPr>
            <a:xfrm>
              <a:off x="9680777" y="5185174"/>
              <a:ext cx="1426324" cy="1102620"/>
            </a:xfrm>
            <a:prstGeom prst="rect">
              <a:avLst/>
            </a:prstGeom>
          </p:spPr>
        </p:pic>
        <p:sp>
          <p:nvSpPr>
            <p:cNvPr id="30" name="Прямоугольник 29"/>
            <p:cNvSpPr/>
            <p:nvPr/>
          </p:nvSpPr>
          <p:spPr>
            <a:xfrm>
              <a:off x="10149197" y="5364295"/>
              <a:ext cx="52289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5400" b="1" cap="none" spc="0" dirty="0" smtClean="0">
                  <a:ln w="0"/>
                  <a:solidFill>
                    <a:srgbClr val="FFFF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Е</a:t>
              </a:r>
              <a:endParaRPr lang="ru-RU" sz="5400" b="1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574232" y="-71269"/>
            <a:ext cx="4723835" cy="2370657"/>
            <a:chOff x="-111943" y="-179867"/>
            <a:chExt cx="5494183" cy="4300538"/>
          </a:xfrm>
        </p:grpSpPr>
        <p:sp>
          <p:nvSpPr>
            <p:cNvPr id="52" name="Облако 51"/>
            <p:cNvSpPr/>
            <p:nvPr/>
          </p:nvSpPr>
          <p:spPr>
            <a:xfrm>
              <a:off x="-111943" y="-17986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32722" y="709586"/>
              <a:ext cx="5349518" cy="195414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для чого потрібна велика буква?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7583" y="4190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373949" y="277455"/>
            <a:ext cx="6324663" cy="4300538"/>
            <a:chOff x="-454851" y="168857"/>
            <a:chExt cx="6324663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454851" y="501548"/>
              <a:ext cx="6324663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Поки ми з вами ласували морозивом, голосні втекли із слів.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перейти за посиланням і повернути зниклі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літери в слова.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3" y="2915529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639" l="0" r="100000">
                        <a14:foregroundMark x1="3404" y1="53430" x2="6383" y2="57040"/>
                        <a14:foregroundMark x1="36170" y1="42599" x2="45957" y2="42599"/>
                        <a14:foregroundMark x1="57447" y1="40794" x2="70638" y2="43682"/>
                        <a14:foregroundMark x1="41702" y1="57762" x2="61702" y2="57762"/>
                        <a14:foregroundMark x1="43404" y1="71480" x2="49787" y2="7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35" y="3654457"/>
            <a:ext cx="2400453" cy="2829470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3166" y="610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188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991959" y="33120"/>
            <a:ext cx="5414962" cy="4572602"/>
            <a:chOff x="0" y="168857"/>
            <a:chExt cx="5414962" cy="4572602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40318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допоможіть детективу відшукати «шпигунів». Уважно тихо читайте кожний рядочок буквосполучень, а «зайве» буквосполучення відзначайте голосом – читайте його голосно.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639" l="0" r="100000">
                        <a14:foregroundMark x1="3404" y1="53430" x2="6383" y2="57040"/>
                        <a14:foregroundMark x1="36170" y1="42599" x2="45957" y2="42599"/>
                        <a14:foregroundMark x1="57447" y1="40794" x2="70638" y2="43682"/>
                        <a14:foregroundMark x1="41702" y1="57762" x2="61702" y2="57762"/>
                        <a14:foregroundMark x1="43404" y1="71480" x2="49787" y2="7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961" y="3898792"/>
            <a:ext cx="2400453" cy="2829470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7775" y="579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927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1" b="932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1" y="-533835"/>
            <a:ext cx="10433843" cy="76903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639" l="0" r="100000">
                        <a14:foregroundMark x1="3404" y1="53430" x2="6383" y2="57040"/>
                        <a14:foregroundMark x1="36170" y1="42599" x2="45957" y2="42599"/>
                        <a14:foregroundMark x1="57447" y1="40794" x2="70638" y2="43682"/>
                        <a14:foregroundMark x1="41702" y1="57762" x2="61702" y2="57762"/>
                        <a14:foregroundMark x1="43404" y1="71480" x2="49787" y2="72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767" y="2083230"/>
            <a:ext cx="3593682" cy="42359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95535" y="600222"/>
            <a:ext cx="6234399" cy="72019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ау  </a:t>
            </a:r>
            <a:r>
              <a:rPr lang="ru-RU" sz="6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ау</a:t>
            </a:r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ru-RU" sz="6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оа</a:t>
            </a:r>
            <a:r>
              <a:rPr lang="ru-RU" sz="6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ау  </a:t>
            </a:r>
            <a:r>
              <a:rPr lang="ru-RU" sz="6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ау</a:t>
            </a:r>
            <a:endParaRPr lang="ru-RU" sz="6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іа</a:t>
            </a:r>
            <a:endParaRPr lang="uk-UA" sz="6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іі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уі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уа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уу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уа</a:t>
            </a:r>
            <a:endParaRPr lang="uk-UA" sz="6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еи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ие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еи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еи</a:t>
            </a:r>
            <a:r>
              <a:rPr lang="uk-UA" sz="6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uk-UA" sz="66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еи</a:t>
            </a:r>
            <a:endParaRPr lang="uk-UA" sz="6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6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6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43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906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6676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47528" y="332656"/>
            <a:ext cx="8496944" cy="720080"/>
          </a:xfrm>
        </p:spPr>
        <p:txBody>
          <a:bodyPr>
            <a:norm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847528" y="1196752"/>
            <a:ext cx="849694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Picture 2" descr="Ілюстративний матеріал &quot;Мовка і Суржик&quot; | Ілюстрації. НУ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0465"/>
            <a:ext cx="12192000" cy="692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0" y="168856"/>
            <a:ext cx="5414962" cy="5795845"/>
            <a:chOff x="0" y="168856"/>
            <a:chExt cx="5414962" cy="5795845"/>
          </a:xfrm>
        </p:grpSpPr>
        <p:sp>
          <p:nvSpPr>
            <p:cNvPr id="2" name="Облако 1"/>
            <p:cNvSpPr/>
            <p:nvPr/>
          </p:nvSpPr>
          <p:spPr>
            <a:xfrm>
              <a:off x="0" y="168856"/>
              <a:ext cx="5414962" cy="5795845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722" y="709586"/>
              <a:ext cx="5349518" cy="452431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Добрий день,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мої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любі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r>
                <a:rPr lang="ru-RU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першокласнички</a:t>
              </a:r>
              <a:r>
                <a:rPr lang="ru-RU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Сьогодні у нас з вами незвичайна зустріч, ми пригадаємо все, що дізналися про голосні звуки і букви.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Рушаймо в знайоме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нам місто Алфавіт!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5382240" y="457200"/>
            <a:ext cx="2331166" cy="6046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0405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5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2" y="1110571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304252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6107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пропонуємо тренажер для </a:t>
              </a:r>
              <a:r>
                <a:rPr lang="uk-UA" sz="3200" b="1" cap="none" spc="0" dirty="0" err="1" smtClean="0">
                  <a:ln/>
                  <a:solidFill>
                    <a:schemeClr val="accent4"/>
                  </a:solidFill>
                  <a:effectLst/>
                </a:rPr>
                <a:t>розчитування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голосних.</a:t>
              </a:r>
            </a:p>
            <a:p>
              <a:pPr algn="ctr"/>
              <a:r>
                <a:rPr lang="uk-UA" sz="3200" b="1" dirty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9" name="Picture 2" descr="https://i.pinimg.com/originals/e5/4b/d1/e54bd17f2f9293b409f1592daf057103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72" y="3257796"/>
            <a:ext cx="3334089" cy="30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3684" y="389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041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583782" y="277455"/>
            <a:ext cx="6324663" cy="4300538"/>
            <a:chOff x="-245018" y="168857"/>
            <a:chExt cx="6324663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245018" y="168857"/>
              <a:ext cx="6324663" cy="40318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Ви вже знаєте, що букви можуть бути друковані та писані.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перейти за посиланням і об’єднати букви в пари – друковані з відповідними рукописними.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7796" y="2929956"/>
            <a:ext cx="2928938" cy="4143031"/>
          </a:xfrm>
          <a:prstGeom prst="rect">
            <a:avLst/>
          </a:prstGeom>
        </p:spPr>
      </p:pic>
      <p:pic>
        <p:nvPicPr>
          <p:cNvPr id="3074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734" y="2072191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71" y="1812758"/>
            <a:ext cx="3207458" cy="4805501"/>
          </a:xfrm>
          <a:prstGeom prst="rect">
            <a:avLst/>
          </a:prstGeom>
        </p:spPr>
      </p:pic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317" y="435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23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7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715617" y="449744"/>
            <a:ext cx="11068319" cy="1770274"/>
          </a:xfrm>
          <a:prstGeom prst="wedgeRoundRectCallout">
            <a:avLst>
              <a:gd name="adj1" fmla="val -19150"/>
              <a:gd name="adj2" fmla="val 92262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1727785"/>
            <a:ext cx="3174513" cy="47561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5618" y="650567"/>
            <a:ext cx="11068318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Попрацюймо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 в </a:t>
            </a:r>
            <a:r>
              <a:rPr lang="ru-RU" sz="3200" b="1" cap="none" spc="0" dirty="0" err="1" smtClean="0">
                <a:ln w="0"/>
                <a:solidFill>
                  <a:schemeClr val="bg1"/>
                </a:solidFill>
              </a:rPr>
              <a:t>зошиті</a:t>
            </a:r>
            <a:r>
              <a:rPr lang="ru-RU" sz="3200" b="1" cap="none" spc="0" dirty="0" smtClean="0">
                <a:ln w="0"/>
                <a:solidFill>
                  <a:schemeClr val="bg1"/>
                </a:solidFill>
              </a:rPr>
              <a:t>.</a:t>
            </a:r>
            <a:r>
              <a:rPr lang="ru-RU" sz="3200" b="1" dirty="0">
                <a:ln w="0"/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ln w="0"/>
                <a:solidFill>
                  <a:schemeClr val="bg1"/>
                </a:solidFill>
              </a:rPr>
              <a:t>Сьогодні ми повторимо те, чому навчилися на попередніх заняттях.</a:t>
            </a:r>
          </a:p>
          <a:p>
            <a:pPr algn="ctr"/>
            <a:r>
              <a:rPr lang="uk-UA" sz="3200" b="1" cap="none" spc="0" dirty="0" smtClean="0">
                <a:ln w="0"/>
                <a:solidFill>
                  <a:schemeClr val="bg1"/>
                </a:solidFill>
              </a:rPr>
              <a:t>Клацайте на зошит, щоб перейти на відео.</a:t>
            </a:r>
            <a:endParaRPr lang="ru-RU" sz="3200" b="1" cap="none" spc="0" dirty="0" smtClean="0">
              <a:ln w="0"/>
              <a:solidFill>
                <a:schemeClr val="bg1"/>
              </a:solidFill>
            </a:endParaRPr>
          </a:p>
          <a:p>
            <a:pPr algn="ctr"/>
            <a:endParaRPr lang="ru-RU" sz="3200" b="1" cap="none" spc="0" dirty="0">
              <a:ln w="0"/>
              <a:solidFill>
                <a:schemeClr val="bg1"/>
              </a:solidFill>
            </a:endParaRPr>
          </a:p>
        </p:txBody>
      </p:sp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52" l="0" r="100000">
                        <a14:foregroundMark x1="60106" y1="18688" x2="81560" y2="40842"/>
                        <a14:foregroundMark x1="40426" y1="65347" x2="75177" y2="82797"/>
                        <a14:foregroundMark x1="18617" y1="6188" x2="24645" y2="495"/>
                        <a14:foregroundMark x1="58865" y1="2847" x2="66489" y2="4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94" y="2392307"/>
            <a:ext cx="2583976" cy="3701866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5616" y="1334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992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5394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Малята, щоб краще запам’ятати те, про що ви сьогодні дізналися в Країні Звуків і Букв, самостійно попрацюйте із Буквариком.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Букварик, щоб перейти на відео.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57" y="1561077"/>
            <a:ext cx="3174513" cy="4756142"/>
          </a:xfrm>
          <a:prstGeom prst="rect">
            <a:avLst/>
          </a:prstGeom>
        </p:spPr>
      </p:pic>
      <p:pic>
        <p:nvPicPr>
          <p:cNvPr id="9" name="Picture 2" descr="вашуленко українська мова буквар 1 клас частина 1 купить цена купити ціна  &quot;Освіта&quot; НУШ нова українська школа купити Ціна (цена) 241.50грн. | придбати  купити (купить) вашуленко українська мова буквар 1 клас частина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616" y="3846465"/>
            <a:ext cx="1770484" cy="2355410"/>
          </a:xfrm>
          <a:prstGeom prst="rect">
            <a:avLst/>
          </a:prstGeom>
          <a:noFill/>
          <a:ln w="381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66333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6781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65444" y="1288074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А тепер, малята, час перепочити.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Запрошуємо вас на розминку!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5447" y="2714969"/>
            <a:ext cx="2928938" cy="41430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1533" y="445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8899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pic>
        <p:nvPicPr>
          <p:cNvPr id="10" name="Picture 2" descr="https://i.pinimg.com/originals/e5/4b/d1/e54bd17f2f9293b409f1592daf05710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341" y="2850553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3029239" y="634727"/>
            <a:ext cx="5414962" cy="2745964"/>
            <a:chOff x="0" y="168857"/>
            <a:chExt cx="5414962" cy="4300538"/>
          </a:xfrm>
        </p:grpSpPr>
        <p:sp>
          <p:nvSpPr>
            <p:cNvPr id="15" name="Облако 14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2722" y="709585"/>
              <a:ext cx="5349518" cy="24582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на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0622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522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95114" y="956518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підсумуємо все у вікторині.</a:t>
              </a:r>
            </a:p>
            <a:p>
              <a:pPr algn="ctr"/>
              <a:r>
                <a:rPr lang="uk-UA" sz="3200" b="1" dirty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, щоб </a:t>
              </a:r>
            </a:p>
            <a:p>
              <a:pPr algn="ctr"/>
              <a:r>
                <a:rPr lang="uk-UA" sz="3200" b="1" dirty="0">
                  <a:ln/>
                  <a:solidFill>
                    <a:schemeClr val="accent4"/>
                  </a:solidFill>
                </a:rPr>
                <a:t>перейти за посиланням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12" name="Picture 2" descr="https://i.pinimg.com/originals/e5/4b/d1/e54bd17f2f9293b409f1592daf057103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711" y="2427724"/>
            <a:ext cx="4063215" cy="371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1158" y="628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455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560251" y="1428237"/>
              <a:ext cx="4669600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Дітки, оберіть </a:t>
              </a:r>
              <a:r>
                <a:rPr lang="uk-UA" sz="3200" b="1" dirty="0" err="1" smtClean="0">
                  <a:ln/>
                  <a:solidFill>
                    <a:schemeClr val="accent4"/>
                  </a:solidFill>
                </a:rPr>
                <a:t>смайлик</a:t>
              </a:r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, який відповідає вашому настрою на нашому занятті!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27" y="1796203"/>
            <a:ext cx="3174513" cy="47561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257" y="1454448"/>
            <a:ext cx="3670769" cy="5192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73" y="3252422"/>
            <a:ext cx="2593917" cy="366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001" y="553396"/>
            <a:ext cx="6101903" cy="6091084"/>
          </a:xfrm>
          <a:prstGeom prst="rect">
            <a:avLst/>
          </a:prstGeom>
        </p:spPr>
      </p:pic>
      <p:pic>
        <p:nvPicPr>
          <p:cNvPr id="11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2205" y="561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924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140485" y="277455"/>
            <a:ext cx="5644127" cy="4300538"/>
            <a:chOff x="0" y="168857"/>
            <a:chExt cx="5644127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294609" y="682241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Друзі, ви гарно попрацювали!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Молодці!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Чекаємо вас на наступній зустрічі у Країні Звуків і Букв!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23" y="3345384"/>
            <a:ext cx="2593917" cy="366913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9650" y="3963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25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sp>
        <p:nvSpPr>
          <p:cNvPr id="6" name="Облако 5"/>
          <p:cNvSpPr/>
          <p:nvPr/>
        </p:nvSpPr>
        <p:spPr>
          <a:xfrm>
            <a:off x="3140485" y="277455"/>
            <a:ext cx="5414962" cy="6206472"/>
          </a:xfrm>
          <a:prstGeom prst="cloud">
            <a:avLst/>
          </a:prstGeom>
          <a:solidFill>
            <a:schemeClr val="bg1">
              <a:alpha val="81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825" y="1465435"/>
            <a:ext cx="3174513" cy="47561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93" y="3188862"/>
            <a:ext cx="2593917" cy="366913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305166" y="913171"/>
            <a:ext cx="6096000" cy="560153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Живуть на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світі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букви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–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Всього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їх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тридцять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три,-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В них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зачаїлись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звуки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І голоси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живі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.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Мандрівка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по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абетці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–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Дорога в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дивний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край,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В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чудовий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край,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що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зветься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Країною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ЧИТАЙ.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Мандрівка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по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абетці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Хлопчині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душі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–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Мандрівка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в край,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що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зветься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Країною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ПИШИ.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Мандрівка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по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абетці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Веде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його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щодня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До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радості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що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зветься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Країною</a:t>
            </a:r>
            <a: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ЗНАННЯ.</a:t>
            </a:r>
          </a:p>
          <a:p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</a:t>
            </a:r>
            <a:r>
              <a:rPr lang="ru-RU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arla"/>
              </a:rPr>
              <a:t>           </a:t>
            </a:r>
            <a:r>
              <a:rPr lang="ru-RU" sz="2000" i="1" dirty="0" err="1" smtClean="0">
                <a:solidFill>
                  <a:srgbClr val="0070C0"/>
                </a:solidFill>
              </a:rPr>
              <a:t>Григорій</a:t>
            </a:r>
            <a:r>
              <a:rPr lang="ru-RU" sz="2000" i="1" dirty="0" smtClean="0">
                <a:solidFill>
                  <a:srgbClr val="0070C0"/>
                </a:solidFill>
              </a:rPr>
              <a:t> </a:t>
            </a:r>
            <a:r>
              <a:rPr lang="ru-RU" sz="2000" i="1" dirty="0">
                <a:solidFill>
                  <a:srgbClr val="0070C0"/>
                </a:solidFill>
              </a:rPr>
              <a:t>Усач</a:t>
            </a:r>
          </a:p>
          <a:p>
            <a:endParaRPr lang="ru-RU" dirty="0"/>
          </a:p>
        </p:txBody>
      </p:sp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3345" y="515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92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80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2" y="221671"/>
            <a:ext cx="11778769" cy="6422017"/>
          </a:xfrm>
          <a:prstGeom prst="rect">
            <a:avLst/>
          </a:prstGeom>
        </p:spPr>
      </p:pic>
      <p:pic>
        <p:nvPicPr>
          <p:cNvPr id="2050" name="Picture 2" descr="мультимедійна презентація до уроку читання в 1 класі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7" y="707857"/>
            <a:ext cx="5340119" cy="400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5804126" y="221671"/>
            <a:ext cx="6135625" cy="3914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Веселе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місто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Алфавіт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Йому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привіт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лягає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путь, —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ньому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живуть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Живуть там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словах,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кожне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слово —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звір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птах,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Травиця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барвистий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цвіт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Отож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похід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мною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вслід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ru-RU" sz="2800" b="1" i="1" dirty="0" err="1" smtClean="0"/>
              <a:t>Т.Коломієць</a:t>
            </a:r>
            <a:endParaRPr lang="ru-RU" sz="2800" i="1" dirty="0"/>
          </a:p>
          <a:p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Блог учителя початкових класів Слабченко Валентини Петрівни: Вивчаємо  алфавіт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0349">
            <a:off x="4443293" y="4446721"/>
            <a:ext cx="4762500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86" y="3206400"/>
            <a:ext cx="2456214" cy="3651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9143" y="563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7505"/>
            <a:ext cx="3269673" cy="1837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4631749"/>
            <a:ext cx="3295357" cy="1852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54" y="3972093"/>
            <a:ext cx="1738745" cy="9772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781" y="2761527"/>
            <a:ext cx="5320145" cy="29902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39" y="4366376"/>
            <a:ext cx="870577" cy="8705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21" y="4631749"/>
            <a:ext cx="870577" cy="8705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976" y="4956031"/>
            <a:ext cx="2605232" cy="203143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09455" y="649682"/>
            <a:ext cx="60125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Країна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r>
              <a:rPr lang="ru-RU" sz="5400" b="1" cap="none" spc="0" dirty="0" err="1" smtClean="0">
                <a:ln/>
                <a:solidFill>
                  <a:schemeClr val="accent4"/>
                </a:solidFill>
                <a:effectLst/>
              </a:rPr>
              <a:t>звуків</a:t>
            </a:r>
            <a:r>
              <a:rPr lang="ru-RU" sz="5400" b="1" cap="none" spc="0" dirty="0" smtClean="0">
                <a:ln/>
                <a:solidFill>
                  <a:schemeClr val="accent4"/>
                </a:solidFill>
                <a:effectLst/>
              </a:rPr>
              <a:t> і букв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1531" y="1579048"/>
            <a:ext cx="47057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/>
                <a:solidFill>
                  <a:srgbClr val="0070C0"/>
                </a:solidFill>
                <a:effectLst/>
              </a:rPr>
              <a:t>Місто</a:t>
            </a:r>
            <a:r>
              <a:rPr lang="ru-RU" sz="5400" b="1" cap="none" spc="0" dirty="0" smtClean="0">
                <a:ln/>
                <a:solidFill>
                  <a:srgbClr val="C00000"/>
                </a:solidFill>
                <a:effectLst/>
              </a:rPr>
              <a:t> АЛФАВІТ</a:t>
            </a:r>
            <a:endParaRPr lang="ru-RU" sz="5400" b="1" cap="none" spc="0" dirty="0">
              <a:ln/>
              <a:solidFill>
                <a:srgbClr val="C00000"/>
              </a:solidFill>
              <a:effectLst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6" y="4172383"/>
            <a:ext cx="608906" cy="5320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79" y="4190385"/>
            <a:ext cx="608906" cy="5320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37" y="4183340"/>
            <a:ext cx="608906" cy="5320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77" y="4194684"/>
            <a:ext cx="608906" cy="53209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85" y="4415020"/>
            <a:ext cx="420763" cy="34724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97" y="4394582"/>
            <a:ext cx="420763" cy="36768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58" y="3927232"/>
            <a:ext cx="350557" cy="50242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231" y="3946963"/>
            <a:ext cx="350557" cy="50242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30" y="3936006"/>
            <a:ext cx="350557" cy="50242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5" y="3927232"/>
            <a:ext cx="350557" cy="50242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316" y="3936006"/>
            <a:ext cx="350557" cy="5024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30" y="3927232"/>
            <a:ext cx="350557" cy="50242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666" y="4665474"/>
            <a:ext cx="350557" cy="50242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017" y="4639165"/>
            <a:ext cx="350557" cy="50242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29" y="4630634"/>
            <a:ext cx="350557" cy="50242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224" y="4639165"/>
            <a:ext cx="350557" cy="50242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58" y="4635169"/>
            <a:ext cx="350557" cy="50242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72" y="4630634"/>
            <a:ext cx="350557" cy="5024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119" y="4629238"/>
            <a:ext cx="350557" cy="50242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641" y="4629238"/>
            <a:ext cx="350557" cy="50242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902" y="4633144"/>
            <a:ext cx="350557" cy="50242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871" y="4655074"/>
            <a:ext cx="350557" cy="502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759" y="4172383"/>
            <a:ext cx="2770909" cy="277090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421" y="3927232"/>
            <a:ext cx="350557" cy="50242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139" y="3912598"/>
            <a:ext cx="350557" cy="50242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836" y="3610649"/>
            <a:ext cx="350557" cy="502422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0397" y="3595610"/>
            <a:ext cx="350557" cy="502422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700" y="4126816"/>
            <a:ext cx="350557" cy="502422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261" y="4135722"/>
            <a:ext cx="350557" cy="5024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329" y="3911845"/>
            <a:ext cx="350557" cy="5024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00" y="3893553"/>
            <a:ext cx="432389" cy="502422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6326856" y="277456"/>
            <a:ext cx="5505326" cy="2770179"/>
            <a:chOff x="0" y="168857"/>
            <a:chExt cx="5505326" cy="4817337"/>
          </a:xfrm>
        </p:grpSpPr>
        <p:sp>
          <p:nvSpPr>
            <p:cNvPr id="52" name="Облако 51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155808" y="543844"/>
              <a:ext cx="5349518" cy="4442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ви познайомились 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вже з усіма мешканцями будиночку букв, які позначають голосні звуки.</a:t>
              </a: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0" y="2464862"/>
            <a:ext cx="1468810" cy="2200612"/>
          </a:xfrm>
          <a:prstGeom prst="rect">
            <a:avLst/>
          </a:prstGeom>
        </p:spPr>
      </p:pic>
      <p:pic>
        <p:nvPicPr>
          <p:cNvPr id="1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2237" y="434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-1.45833E-6 0.00023 C 0.00339 0.00023 0.0069 0.00023 0.01029 0.00092 C 0.02539 0.00416 0.0082 0.00347 0.02643 0.00463 C 0.03607 0.00509 0.0457 0.00532 0.05534 0.00578 C 0.07435 0.01065 0.05391 0.00578 0.10274 0.0081 C 0.10469 0.0081 0.10651 0.00879 0.10847 0.00926 C 0.10964 0.01018 0.11068 0.01111 0.11198 0.01157 C 0.11419 0.01273 0.1168 0.01273 0.11888 0.01412 C 0.12409 0.01782 0.12136 0.01551 0.12695 0.02129 C 0.12774 0.02199 0.12865 0.02268 0.1293 0.02361 C 0.12995 0.02477 0.13047 0.02615 0.13151 0.02708 C 0.1336 0.02893 0.13854 0.03194 0.13854 0.03217 C 0.1388 0.0331 0.13893 0.03449 0.13958 0.03541 C 0.1405 0.03657 0.14206 0.0368 0.1431 0.03773 C 0.14479 0.03935 0.14636 0.04074 0.14766 0.04259 C 0.14883 0.04421 0.14987 0.04583 0.15117 0.04745 C 0.153 0.04953 0.15508 0.05139 0.1569 0.05324 L 0.16042 0.05694 C 0.16315 0.06528 0.15925 0.05509 0.16498 0.06389 C 0.17097 0.07315 0.16133 0.0625 0.16849 0.07014 C 0.16888 0.07153 0.16914 0.07315 0.16966 0.07477 C 0.17031 0.07639 0.17201 0.07778 0.17201 0.0794 C 0.17201 0.0824 0.17044 0.08495 0.16966 0.08796 C 0.17005 0.09259 0.17097 0.10278 0.17201 0.1081 C 0.17214 0.10926 0.17279 0.11041 0.17318 0.11157 C 0.17279 0.11782 0.17292 0.1243 0.17201 0.13055 C 0.17175 0.13171 0.17018 0.13194 0.16966 0.13287 C 0.16901 0.13403 0.16914 0.13541 0.16849 0.13657 C 0.16797 0.1375 0.16693 0.13796 0.16615 0.13889 C 0.16237 0.14375 0.16589 0.1419 0.16042 0.14375 C 0.15964 0.1449 0.15912 0.14629 0.15807 0.14722 C 0.1556 0.14977 0.1487 0.15231 0.14662 0.15324 C 0.14505 0.15393 0.14349 0.15486 0.14193 0.15555 C 0.14089 0.15625 0.13958 0.15625 0.13854 0.15671 C 0.13659 0.1574 0.13464 0.15833 0.13268 0.15903 C 0.13151 0.15972 0.13034 0.15995 0.1293 0.16041 C 0.12682 0.16134 0.12474 0.16296 0.12227 0.16389 C 0.12227 0.16412 0.11367 0.1669 0.11198 0.16759 L 0.10847 0.16852 L 0.10495 0.1699 C 0.09922 0.17569 0.10378 0.17176 0.0888 0.17685 C 0.08177 0.1794 0.08893 0.17731 0.07735 0.1794 C 0.07578 0.17963 0.07422 0.18009 0.07266 0.18055 C 0.07031 0.18125 0.06576 0.18287 0.06576 0.1831 C 0.06458 0.18379 0.06354 0.18472 0.06224 0.18541 C 0.0612 0.18588 0.0599 0.18588 0.05886 0.18634 C 0.05091 0.19143 0.06289 0.1868 0.053 0.19004 C 0.0513 0.1919 0.04818 0.19444 0.04727 0.19722 C 0.04662 0.19907 0.0461 0.20324 0.0461 0.20347 L 0.0461 0.20324 " pathEditMode="relative" rAng="0" ptsTypes="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10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4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97" y="1341397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91683" y="268346"/>
            <a:ext cx="5470148" cy="2960420"/>
            <a:chOff x="0" y="168857"/>
            <a:chExt cx="5470148" cy="2960420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20630" y="1241908"/>
              <a:ext cx="5349518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давайте пригадаємо, які звуки голосні?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68" l="532" r="99468">
                        <a14:foregroundMark x1="18972" y1="7048" x2="85638" y2="94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16" y="946948"/>
            <a:ext cx="3944003" cy="5258671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857677" y="3659629"/>
            <a:ext cx="904259" cy="90097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3149873" y="480304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661" y="2481599"/>
            <a:ext cx="2928686" cy="424477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2539881" y="277455"/>
            <a:ext cx="5494381" cy="2960420"/>
            <a:chOff x="78957" y="343591"/>
            <a:chExt cx="5494381" cy="2960420"/>
          </a:xfrm>
        </p:grpSpPr>
        <p:sp>
          <p:nvSpPr>
            <p:cNvPr id="13" name="Облако 12"/>
            <p:cNvSpPr/>
            <p:nvPr/>
          </p:nvSpPr>
          <p:spPr>
            <a:xfrm>
              <a:off x="78957" y="343591"/>
              <a:ext cx="5414962" cy="2960420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223820" y="715686"/>
              <a:ext cx="5349518" cy="20621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Повітря вільно іде через рот.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Нема ніяких перешкод.</a:t>
              </a:r>
            </a:p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Співає, кличе голос мій.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Звук виходить голосний.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410" y="403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9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09" y="1124858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5588773"/>
            <a:chOff x="0" y="168857"/>
            <a:chExt cx="5414962" cy="4511047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9703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Чому так весело мені?</a:t>
              </a:r>
              <a:b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 вчу я звуки голосні.</a:t>
              </a:r>
              <a:b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Їх рівно шість. Я всі назву:</a:t>
              </a:r>
              <a:b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А, І та Е, О, И та У.</a:t>
              </a:r>
              <a:endPara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А, О, У; Е, И, І —</a:t>
              </a:r>
              <a:b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Зватись будуть голосні.</a:t>
              </a:r>
              <a:b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щоб їх запам’ятати,</a:t>
              </a:r>
              <a:b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uk-UA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Можна пісню проспівати.</a:t>
              </a:r>
              <a:endPara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uk-UA" sz="2800" i="1" dirty="0">
                  <a:solidFill>
                    <a:srgbClr val="0070C0"/>
                  </a:solidFill>
                </a:rPr>
                <a:t>Ігор Січовик</a:t>
              </a:r>
              <a:endParaRPr lang="ru-RU" sz="4400" b="1" cap="none" spc="0" dirty="0">
                <a:ln/>
                <a:solidFill>
                  <a:srgbClr val="0070C0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31" y="4685628"/>
            <a:ext cx="1591730" cy="17942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542" y="4691889"/>
            <a:ext cx="1606660" cy="16551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90" y="4576303"/>
            <a:ext cx="1294983" cy="17499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7966" y="4752387"/>
            <a:ext cx="1436646" cy="1489934"/>
          </a:xfrm>
          <a:prstGeom prst="rect">
            <a:avLst/>
          </a:prstGeom>
        </p:spPr>
      </p:pic>
      <p:pic>
        <p:nvPicPr>
          <p:cNvPr id="13" name="Picture 9" descr="D:\ЦЕПОВА. ВСЁ\2. РАНОК\0. ОНОВЛЕНИЙ   КОМПЛЕКТ БУКВАР +++\2. МАТЕРІАЛИ ДО  БУКВАРЯ\6. ПРЕЗЕНТАЦІЇ ДО УРОКІВ\2. БУКВИ ГОЛОВНИХ ЗВУКІВ\Рисунок3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8372" y1="79592" x2="65891" y2="90816"/>
                        <a14:foregroundMark x1="62791" y1="85714" x2="52713" y2="80102"/>
                        <a14:foregroundMark x1="46512" y1="79592" x2="31783" y2="91837"/>
                        <a14:foregroundMark x1="43411" y1="94898" x2="34884" y2="96429"/>
                        <a14:foregroundMark x1="26357" y1="83163" x2="20930" y2="85714"/>
                        <a14:foregroundMark x1="72093" y1="22959" x2="44186" y2="51020"/>
                        <a14:foregroundMark x1="79070" y1="94388" x2="66667" y2="96429"/>
                        <a14:foregroundMark x1="68217" y1="91837" x2="65891" y2="92347"/>
                        <a14:foregroundMark x1="26357" y1="4082" x2="4651" y2="7143"/>
                        <a14:foregroundMark x1="26357" y1="21939" x2="24806" y2="31633"/>
                        <a14:foregroundMark x1="48837" y1="29082" x2="46512" y2="33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2634" y="4749167"/>
            <a:ext cx="1153604" cy="1520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248" y="4770810"/>
            <a:ext cx="1276695" cy="1497331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29578" y="426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4346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5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42" y="1110571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3042520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36107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послухайте казку про голосні звуки. </a:t>
              </a:r>
            </a:p>
            <a:p>
              <a:pPr algn="ctr"/>
              <a:r>
                <a:rPr lang="uk-UA" sz="3200" b="1" dirty="0">
                  <a:ln/>
                  <a:solidFill>
                    <a:schemeClr val="accent4"/>
                  </a:solidFill>
                </a:rPr>
                <a:t>Клацайте на </a:t>
              </a:r>
              <a:r>
                <a:rPr lang="uk-UA" sz="3200" b="1" dirty="0" err="1">
                  <a:ln/>
                  <a:solidFill>
                    <a:schemeClr val="accent4"/>
                  </a:solidFill>
                </a:rPr>
                <a:t>Компік</a:t>
              </a:r>
              <a:r>
                <a:rPr lang="uk-UA" sz="3200" b="1" dirty="0">
                  <a:ln/>
                  <a:solidFill>
                    <a:schemeClr val="accent4"/>
                  </a:solidFill>
                </a:rPr>
                <a:t>, щоб перейти за посиланням.</a:t>
              </a:r>
              <a:endParaRPr lang="ru-RU" sz="3200" b="1" dirty="0">
                <a:ln/>
                <a:solidFill>
                  <a:schemeClr val="accent4"/>
                </a:solidFill>
              </a:endParaRPr>
            </a:p>
            <a:p>
              <a:pPr algn="ctr"/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63" l="53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694" y="818183"/>
            <a:ext cx="3781631" cy="5665743"/>
          </a:xfrm>
          <a:prstGeom prst="rect">
            <a:avLst/>
          </a:prstGeom>
        </p:spPr>
      </p:pic>
      <p:pic>
        <p:nvPicPr>
          <p:cNvPr id="9" name="Picture 2" descr="https://i.pinimg.com/originals/e5/4b/d1/e54bd17f2f9293b409f1592daf057103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272" y="3257796"/>
            <a:ext cx="3334089" cy="304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386" y="580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097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2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" y="277455"/>
            <a:ext cx="11416145" cy="6206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4" b="100000" l="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8" y="1110571"/>
            <a:ext cx="3670769" cy="5192361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3686175" y="277455"/>
            <a:ext cx="5414962" cy="4300538"/>
            <a:chOff x="0" y="168857"/>
            <a:chExt cx="5414962" cy="4300538"/>
          </a:xfrm>
        </p:grpSpPr>
        <p:sp>
          <p:nvSpPr>
            <p:cNvPr id="6" name="Облако 5"/>
            <p:cNvSpPr/>
            <p:nvPr/>
          </p:nvSpPr>
          <p:spPr>
            <a:xfrm>
              <a:off x="0" y="168857"/>
              <a:ext cx="5414962" cy="4300538"/>
            </a:xfrm>
            <a:prstGeom prst="cloud">
              <a:avLst/>
            </a:prstGeom>
            <a:solidFill>
              <a:schemeClr val="bg1">
                <a:alpha val="81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722" y="709586"/>
              <a:ext cx="5349518" cy="25545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Діти, спробуйте здогадатися, які звуки вимовляють гномики.</a:t>
              </a:r>
            </a:p>
            <a:p>
              <a:pPr algn="ctr"/>
              <a:r>
                <a:rPr lang="uk-UA" sz="3200" b="1" dirty="0" smtClean="0">
                  <a:ln/>
                  <a:solidFill>
                    <a:schemeClr val="accent4"/>
                  </a:solidFill>
                </a:rPr>
                <a:t>Клацайте на Сову, щоб перевірити себе.</a:t>
              </a:r>
              <a:r>
                <a:rPr lang="uk-UA" sz="3200" b="1" cap="none" spc="0" dirty="0" smtClean="0">
                  <a:ln/>
                  <a:solidFill>
                    <a:schemeClr val="accent4"/>
                  </a:solidFill>
                  <a:effectLst/>
                </a:rPr>
                <a:t> </a:t>
              </a:r>
              <a:endParaRPr lang="ru-RU" sz="3200" b="1" cap="none" spc="0" dirty="0">
                <a:ln/>
                <a:solidFill>
                  <a:schemeClr val="accent4"/>
                </a:solidFill>
                <a:effectLst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1846" r="66594" b="53846"/>
          <a:stretch/>
        </p:blipFill>
        <p:spPr>
          <a:xfrm>
            <a:off x="1573180" y="4126602"/>
            <a:ext cx="1682270" cy="22710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2" t="45744" r="3432" b="10974"/>
          <a:stretch/>
        </p:blipFill>
        <p:spPr>
          <a:xfrm>
            <a:off x="10128816" y="4107450"/>
            <a:ext cx="1689110" cy="22415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2462" r="35308" b="55077"/>
          <a:stretch/>
        </p:blipFill>
        <p:spPr>
          <a:xfrm>
            <a:off x="3213439" y="4107450"/>
            <a:ext cx="1737971" cy="22626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85" t="2462" r="3629" b="55077"/>
          <a:stretch/>
        </p:blipFill>
        <p:spPr>
          <a:xfrm>
            <a:off x="4951410" y="4107450"/>
            <a:ext cx="1759516" cy="22906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46154" r="66988" b="11385"/>
          <a:stretch/>
        </p:blipFill>
        <p:spPr>
          <a:xfrm>
            <a:off x="6675249" y="4088256"/>
            <a:ext cx="1729728" cy="225191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2" t="46359" r="35112" b="10359"/>
          <a:stretch/>
        </p:blipFill>
        <p:spPr>
          <a:xfrm>
            <a:off x="8403014" y="4107450"/>
            <a:ext cx="1725802" cy="229021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2234621" y="5444197"/>
            <a:ext cx="423875" cy="506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22972" y="5444197"/>
            <a:ext cx="423875" cy="506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85978" y="5450288"/>
            <a:ext cx="423875" cy="506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378066" y="5444196"/>
            <a:ext cx="423875" cy="506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086626" y="5422152"/>
            <a:ext cx="423875" cy="506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843349" y="5464355"/>
            <a:ext cx="423875" cy="50643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Счастливый школьный мультфильм сова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82" l="11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379" y="583849"/>
            <a:ext cx="1653939" cy="24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9386" y="536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4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1472</TotalTime>
  <Words>860</Words>
  <Application>Microsoft Office PowerPoint</Application>
  <PresentationFormat>Широкоэкранный</PresentationFormat>
  <Paragraphs>156</Paragraphs>
  <Slides>39</Slides>
  <Notes>0</Notes>
  <HiddenSlides>0</HiddenSlides>
  <MMClips>29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Karla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 Бурцева</dc:creator>
  <cp:lastModifiedBy>Оля Бурцева</cp:lastModifiedBy>
  <cp:revision>51</cp:revision>
  <dcterms:created xsi:type="dcterms:W3CDTF">2023-06-12T09:21:15Z</dcterms:created>
  <dcterms:modified xsi:type="dcterms:W3CDTF">2023-07-27T13:46:24Z</dcterms:modified>
</cp:coreProperties>
</file>