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rial Black" panose="020B0604020202020204" pitchFamily="34" charset="0"/>
      <p:regular r:id="rId13"/>
    </p:embeddedFont>
    <p:embeddedFont>
      <p:font typeface="Gill Sans" panose="02000000000000000000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ZVk8m/NkYZd080R31ktvZT+f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70583-0EFD-4598-8DD3-26801AFB133D}">
  <a:tblStyle styleId="{78F70583-0EFD-4598-8DD3-26801AFB133D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F2E7"/>
          </a:solidFill>
        </a:fill>
      </a:tcStyle>
    </a:wholeTbl>
    <a:band1H>
      <a:tcTxStyle/>
      <a:tcStyle>
        <a:tcBdr/>
        <a:fill>
          <a:solidFill>
            <a:srgbClr val="FCE4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E4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20" name="Google Shape;20;p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grpSp>
        <p:nvGrpSpPr>
          <p:cNvPr id="33" name="Google Shape;33;p1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1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1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69" name="Google Shape;69;p1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11" name="Google Shape;11;p1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bject.com.ua/textbook/mova/6klas_1" TargetMode="Externa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miyklas.com.ua/p/ukrainska-mova/6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331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lang="uk-UA" sz="4400"/>
              <a:t>НАПИСАННЯ ПРИКМЕТНИКОВИХ СУФІКСІВ</a:t>
            </a:r>
            <a:endParaRPr sz="440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14300" y="3703320"/>
            <a:ext cx="11963400" cy="28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1800"/>
              <a:t>	                  	РОЗРОБИЛА ВЧИТЕЛЬ УКРАЇНСЬКОЇ МОВИ ТА ЛІТЕРАТУРИ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uk-UA" sz="1800"/>
              <a:t>				          ХАРКІВСЬКОЇ ЗАГАЛЬНООСВІТНЬОЇ ШКОЛИ І-ІІІ СТУПЕНІВ № 98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uk-UA" sz="1800"/>
              <a:t>				     ХАРКІВСЬКОЇ МІСЬКОЇ РАДИ ХАРКІВСЬКОЇ ОБЛАСТІ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uk-UA" sz="1800"/>
              <a:t>			КОЛОМОЄЦЬ МАРІЯ ВІКТОРІВНА</a:t>
            </a:r>
            <a:endParaRPr sz="1800"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45" y="4332002"/>
            <a:ext cx="5693676" cy="28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0458" y="3401569"/>
            <a:ext cx="3298380" cy="329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3275680" y="429769"/>
            <a:ext cx="5440680" cy="2971800"/>
          </a:xfrm>
          <a:prstGeom prst="cloudCallout">
            <a:avLst>
              <a:gd name="adj1" fmla="val -29069"/>
              <a:gd name="adj2" fmla="val 66500"/>
            </a:avLst>
          </a:prstGeom>
          <a:solidFill>
            <a:srgbClr val="D8EFF0"/>
          </a:solidFill>
          <a:ln w="12700" cap="flat" cmpd="sng">
            <a:solidFill>
              <a:srgbClr val="B4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Дякую за увагу!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Бажаю вам успіхів у навчанні!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uk-UA" b="1"/>
              <a:t> </a:t>
            </a:r>
            <a:r>
              <a:rPr lang="uk-UA"/>
              <a:t>1. БУКВИ Е, О, И В ПРИКМЕТНИКОВИХ СУФІКСАХ </a:t>
            </a:r>
            <a:r>
              <a:rPr lang="uk-UA" i="1"/>
              <a:t>-ЕВ- (-ЄВ-), -ОВ- (-ЙОВ-, -ЬОВ-).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3215622" y="4725145"/>
            <a:ext cx="12647766" cy="371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4" name="Google Shape;104;p2" descr="усі уроки української мови 6 клас-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45" y="2432439"/>
            <a:ext cx="7753739" cy="393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6107" y="4492890"/>
            <a:ext cx="5785900" cy="28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775" y="0"/>
            <a:ext cx="9218550" cy="69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4276486" y="2285990"/>
            <a:ext cx="33138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Окремі прикметники мають паралельні форми: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uk-UA" sz="1800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життєвий</a:t>
            </a:r>
            <a:r>
              <a:rPr lang="uk-UA" sz="1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uk-UA" sz="1800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життьовий,</a:t>
            </a:r>
            <a:endParaRPr sz="1800" i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uk-UA" sz="1800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дієвий – дійовий</a:t>
            </a:r>
            <a:endParaRPr sz="1800"/>
          </a:p>
        </p:txBody>
      </p:sp>
      <p:pic>
        <p:nvPicPr>
          <p:cNvPr id="112" name="Google Shape;1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27617" y="3130481"/>
            <a:ext cx="8376575" cy="4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uk-UA" b="1"/>
              <a:t>2. ТВОРЕННЯ ПРИКМЕТНИКІВ ЗА ДОПОМОГОЮ СУФІКСІВ</a:t>
            </a:r>
            <a:r>
              <a:rPr lang="uk-UA" b="1" i="1"/>
              <a:t> </a:t>
            </a:r>
            <a:r>
              <a:rPr lang="uk-UA"/>
              <a:t>-ИН-,-ІН-, -ИЧН-, -ІЧН-, -ІВ</a:t>
            </a:r>
            <a:br>
              <a:rPr lang="uk-UA"/>
            </a:br>
            <a:endParaRPr/>
          </a:p>
        </p:txBody>
      </p:sp>
      <p:graphicFrame>
        <p:nvGraphicFramePr>
          <p:cNvPr id="118" name="Google Shape;118;p4"/>
          <p:cNvGraphicFramePr/>
          <p:nvPr/>
        </p:nvGraphicFramePr>
        <p:xfrm>
          <a:off x="1554480" y="2473654"/>
          <a:ext cx="8686775" cy="3817475"/>
        </p:xfrm>
        <a:graphic>
          <a:graphicData uri="http://schemas.openxmlformats.org/drawingml/2006/table">
            <a:tbl>
              <a:tblPr firstRow="1" firstCol="1" bandRow="1">
                <a:noFill/>
                <a:tableStyleId>{78F70583-0EFD-4598-8DD3-26801AFB133D}</a:tableStyleId>
              </a:tblPr>
              <a:tblGrid>
                <a:gridCol w="10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775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Суфікс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Випадок написання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Приклади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5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-ичн-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 У прикметниках, утворених від іншомовних слів, після букв д, т, з, с, ц, ч, ш, ж, р (правило «дев’ятки»)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музичний, демократичний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5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-ічн-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(-їчн-)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Після приголосних, що не належать до правила «дев’ятки» (-їчн- пишемо після голосних)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логічний,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архаїчний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55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-ин-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У присвійних прикметниках, утворених від іменників І відміни (крім іменників з основою на –й)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бабусин, Олин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0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-ін- 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(-їн-)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У присвійних прикметниках, утворених від іменників І відміни з основою на -й 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Софіїн, зміїний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5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-ів- 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(-їв-)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У присвійних прикметниках, утворених від іменників ІІ відміни (-їв- пишемо, якщо іменник з основою на –й)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учнів, дідусів, Юріїв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9" name="Google Shape;11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1682" y="3913074"/>
            <a:ext cx="2944925" cy="29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412" y="-71049"/>
            <a:ext cx="91071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3564932" y="1745319"/>
            <a:ext cx="45075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r>
              <a:rPr lang="uk-UA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Зауважте!</a:t>
            </a:r>
            <a:endParaRPr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Суфікс –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ів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 чергується із суфіксом –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 або –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ев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-(-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єв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-):</a:t>
            </a:r>
            <a:endParaRPr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	   -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ів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-//-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-, якщо прикметник утворений від прикметника твердої групи: 			 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сусід</a:t>
            </a:r>
            <a:r>
              <a:rPr lang="uk-UA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ів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– сусід</a:t>
            </a:r>
            <a:r>
              <a:rPr lang="uk-UA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ов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а;</a:t>
            </a:r>
            <a:endParaRPr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    -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ів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-//-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ев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-(-</a:t>
            </a:r>
            <a:r>
              <a:rPr lang="uk-UA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єв</a:t>
            </a: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-), якщо прикметник утворений</a:t>
            </a:r>
            <a:endParaRPr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від іменника м’якої групи: </a:t>
            </a:r>
            <a:endParaRPr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Ігор</a:t>
            </a:r>
            <a:r>
              <a:rPr lang="uk-UA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ів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– Ігор</a:t>
            </a:r>
            <a:r>
              <a:rPr lang="uk-UA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ев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а, </a:t>
            </a:r>
            <a:endParaRPr i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Андрі</a:t>
            </a:r>
            <a:r>
              <a:rPr lang="uk-UA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їв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– Андрі</a:t>
            </a:r>
            <a:r>
              <a:rPr lang="uk-UA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єв</a:t>
            </a:r>
            <a:r>
              <a:rPr lang="uk-UA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</a:t>
            </a:r>
            <a:endParaRPr dirty="0"/>
          </a:p>
        </p:txBody>
      </p:sp>
      <p:pic>
        <p:nvPicPr>
          <p:cNvPr id="126" name="Google Shape;12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4260" y="3228174"/>
            <a:ext cx="8376575" cy="4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uk-UA" b="1"/>
              <a:t>3. ПРАВОПИС СУФІКСІВ</a:t>
            </a:r>
            <a:r>
              <a:rPr lang="uk-UA" b="1" i="1"/>
              <a:t> </a:t>
            </a:r>
            <a:r>
              <a:rPr lang="uk-UA"/>
              <a:t>-СЬК-,-ЗЬК-, -ЦЬК-.</a:t>
            </a:r>
            <a:br>
              <a:rPr lang="uk-UA"/>
            </a:br>
            <a:endParaRPr/>
          </a:p>
        </p:txBody>
      </p:sp>
      <p:graphicFrame>
        <p:nvGraphicFramePr>
          <p:cNvPr id="132" name="Google Shape;132;p6"/>
          <p:cNvGraphicFramePr/>
          <p:nvPr/>
        </p:nvGraphicFramePr>
        <p:xfrm>
          <a:off x="1938528" y="1874518"/>
          <a:ext cx="8458200" cy="3941100"/>
        </p:xfrm>
        <a:graphic>
          <a:graphicData uri="http://schemas.openxmlformats.org/drawingml/2006/table">
            <a:tbl>
              <a:tblPr firstRow="1" firstCol="1" bandRow="1">
                <a:noFill/>
                <a:tableStyleId>{78F70583-0EFD-4598-8DD3-26801AFB133D}</a:tableStyleId>
              </a:tblPr>
              <a:tblGrid>
                <a:gridCol w="333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20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Випадок зміни приголосних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Приклади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30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г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ж + -ськ- = -зьк-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з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Рига – ризький,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Париж – паризький,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боягуз - боягузький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30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к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ч + -ськ- = -цьк-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ц(ь)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чумак – чумацький,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ткач – ткацький,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кравець – кравецький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300"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х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ш + -ськ- = -ськ-</a:t>
                      </a:r>
                      <a:endParaRPr sz="1400" u="none" strike="noStrike" cap="none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/>
                        <a:t>с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159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чех – чеський,</a:t>
                      </a:r>
                      <a:endParaRPr sz="1400" u="none" strike="noStrike" cap="none" dirty="0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товариш – товариський,</a:t>
                      </a:r>
                      <a:endParaRPr sz="1400" u="none" strike="noStrike" cap="none" dirty="0"/>
                    </a:p>
                    <a:p>
                      <a:pPr marL="0" marR="21590" lvl="0" indent="0" algn="just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матрос – матроський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3" name="Google Shape;1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665" y="4137233"/>
            <a:ext cx="2720800" cy="272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7507224" y="2286001"/>
            <a:ext cx="3227832" cy="273405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4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uk-UA" sz="24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падишахський,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uk-UA" sz="24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цюрихський, </a:t>
            </a:r>
            <a:endParaRPr sz="2400" b="1" i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uk-UA" sz="24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нью-йоркський, </a:t>
            </a:r>
            <a:endParaRPr sz="2400" b="1" i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uk-UA" sz="24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ла-маншський,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uk-UA" sz="24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герцогський</a:t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831054" y="2286001"/>
            <a:ext cx="3164874" cy="2734056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FFA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233672" y="382385"/>
            <a:ext cx="7196328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br>
              <a:rPr lang="uk-UA"/>
            </a:br>
            <a:r>
              <a:rPr lang="uk-UA"/>
              <a:t>ВИНЯТКИ: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3174018" cy="291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uk-UA" b="1" i="1">
                <a:solidFill>
                  <a:schemeClr val="lt1"/>
                </a:solidFill>
              </a:rPr>
              <a:t>казахський, 		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uk-UA" b="1" i="1">
                <a:solidFill>
                  <a:schemeClr val="lt1"/>
                </a:solidFill>
              </a:rPr>
              <a:t>тюркський, </a:t>
            </a:r>
            <a:endParaRPr b="1" i="1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uk-UA" b="1" i="1">
                <a:solidFill>
                  <a:schemeClr val="lt1"/>
                </a:solidFill>
              </a:rPr>
              <a:t>баскський, </a:t>
            </a:r>
            <a:endParaRPr b="1" i="1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uk-UA" b="1" i="1">
                <a:solidFill>
                  <a:schemeClr val="lt1"/>
                </a:solidFill>
              </a:rPr>
              <a:t>ацтекський, </a:t>
            </a:r>
            <a:endParaRPr b="1" i="1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uk-UA" b="1" i="1">
                <a:solidFill>
                  <a:schemeClr val="lt1"/>
                </a:solidFill>
              </a:rPr>
              <a:t>меккський, </a:t>
            </a:r>
            <a:endParaRPr b="1" i="1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uk-UA" b="1" i="1">
                <a:solidFill>
                  <a:schemeClr val="lt1"/>
                </a:solidFill>
              </a:rPr>
              <a:t>іракський,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270" y="3281002"/>
            <a:ext cx="4292950" cy="33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675" y="-502737"/>
            <a:ext cx="8377325" cy="7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5211825" y="1509400"/>
            <a:ext cx="35466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       Зауважте!</a:t>
            </a: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uk-UA" sz="1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Інші приголосні перед суфіксом </a:t>
            </a: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–</a:t>
            </a:r>
            <a:r>
              <a:rPr lang="uk-UA" sz="1800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ськ</a:t>
            </a:r>
            <a:r>
              <a:rPr lang="uk-UA" sz="1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 на письмі зберігаються, хоча в усному мовленні можуть </a:t>
            </a: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змінюватися або випадати</a:t>
            </a: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	</a:t>
            </a:r>
            <a:r>
              <a:rPr lang="uk-UA" sz="1800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uk-UA" sz="1800" i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дськ</a:t>
            </a:r>
            <a:r>
              <a:rPr lang="uk-UA" sz="1800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 (люд – людський)              -</a:t>
            </a:r>
            <a:r>
              <a:rPr lang="uk-UA" sz="1800" i="1" dirty="0" err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тськ</a:t>
            </a:r>
            <a:r>
              <a:rPr lang="uk-UA" sz="1800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- (солдат – солдатський)</a:t>
            </a:r>
            <a:endParaRPr dirty="0"/>
          </a:p>
        </p:txBody>
      </p:sp>
      <p:pic>
        <p:nvPicPr>
          <p:cNvPr id="149" name="Google Shape;14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1154" y="3338625"/>
            <a:ext cx="8376575" cy="4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uk-UA"/>
              <a:t>ДРУКОВАНІ ТА ЕЛЕКТРОННІ ДЖЕРЕЛА</a:t>
            </a:r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1. Глазова О. П. Українська мова: підруч. для 6 кл. загальноосвітн. навч. закл. / О. П. Глазова – К.: Видавничий дім «Освіта», 2014. – 220 с. :іл</a:t>
            </a:r>
            <a:endParaRPr/>
          </a:p>
          <a:p>
            <a:pPr marL="4572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uk-UA"/>
              <a:t>2. Освітній портал: </a:t>
            </a:r>
            <a:r>
              <a:rPr lang="uk-UA" u="sng">
                <a:solidFill>
                  <a:schemeClr val="hlink"/>
                </a:solidFill>
                <a:hlinkClick r:id="rId3"/>
              </a:rPr>
              <a:t>https://subject.com.ua/textbook/mova/6klas_1</a:t>
            </a:r>
            <a:endParaRPr/>
          </a:p>
          <a:p>
            <a:pPr marL="4572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uk-UA"/>
              <a:t>3. Освітній портал: </a:t>
            </a:r>
            <a:r>
              <a:rPr lang="uk-UA" u="sng">
                <a:solidFill>
                  <a:schemeClr val="hlink"/>
                </a:solidFill>
                <a:hlinkClick r:id="rId4"/>
              </a:rPr>
              <a:t>https://miyklas.com.ua/p/ukrainska-mova/6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10</Slides>
  <Notes>10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Badge</vt:lpstr>
      <vt:lpstr>НАПИСАННЯ ПРИКМЕТНИКОВИХ СУФІКСІВ</vt:lpstr>
      <vt:lpstr> 1. БУКВИ Е, О, И В ПРИКМЕТНИКОВИХ СУФІКСАХ -ЕВ- (-ЄВ-), -ОВ- (-ЙОВ-, -ЬОВ-).</vt:lpstr>
      <vt:lpstr>Презентація PowerPoint</vt:lpstr>
      <vt:lpstr>2. ТВОРЕННЯ ПРИКМЕТНИКІВ ЗА ДОПОМОГОЮ СУФІКСІВ -ИН-,-ІН-, -ИЧН-, -ІЧН-, -ІВ </vt:lpstr>
      <vt:lpstr>Презентація PowerPoint</vt:lpstr>
      <vt:lpstr>3. ПРАВОПИС СУФІКСІВ -СЬК-,-ЗЬК-, -ЦЬК-. </vt:lpstr>
      <vt:lpstr> ВИНЯТКИ:</vt:lpstr>
      <vt:lpstr>Презентація PowerPoint</vt:lpstr>
      <vt:lpstr>ДРУКОВАНІ ТА ЕЛЕКТРОННІ ДЖЕРЕЛА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НАПИСАННЯ ПРИКМЕТНИКОВИХ СУФІКСІВ</dc:title>
  <dc:creator>Пользователь</dc:creator>
  <cp:lastModifiedBy>Мария Коломоец</cp:lastModifiedBy>
  <cp:revision>2</cp:revision>
  <dcterms:created xsi:type="dcterms:W3CDTF">2022-07-21T16:18:22Z</dcterms:created>
  <dcterms:modified xsi:type="dcterms:W3CDTF">2022-11-04T19:00:09Z</dcterms:modified>
</cp:coreProperties>
</file>