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9144000"/>
  <p:notesSz cx="6858000" cy="9144000"/>
  <p:embeddedFontLst>
    <p:embeddedFont>
      <p:font typeface="Arial Black"/>
      <p:regular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ArialBlack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Relationship Id="rId4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1" y="0"/>
            <a:ext cx="9139939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/>
          <p:nvPr/>
        </p:nvSpPr>
        <p:spPr>
          <a:xfrm>
            <a:off x="2850775" y="130249"/>
            <a:ext cx="6293100" cy="18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4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Старовинні одиниці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вимірювання</a:t>
            </a:r>
            <a:endParaRPr b="1" sz="4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ÐÐ¾ÑÐ¾Ð¶ÐµÐµ Ð¸Ð·Ð¾Ð±ÑÐ°Ð¶ÐµÐ½Ð¸Ðµ" id="86" name="Google Shape;8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9269" y="1953970"/>
            <a:ext cx="4405107" cy="3303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1" y="0"/>
            <a:ext cx="91399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580253" y="213100"/>
            <a:ext cx="712070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ДЮЙМ=2см5мм       </a:t>
            </a:r>
            <a:endParaRPr b="1" sz="6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ÐÐ°ÑÑÐ¸Ð½ÐºÐ¸ Ð¿Ð¾ Ð·Ð°Ð¿ÑÐ¾ÑÑ Ð¼ÑÑÐ° Ð´Ð¾Ð²Ð¶Ð¸Ð½Ð¸ Ð´ÑÐ¹Ð¼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0965" y="1057274"/>
            <a:ext cx="8015759" cy="5418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1" y="0"/>
            <a:ext cx="91399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5"/>
          <p:cNvSpPr txBox="1"/>
          <p:nvPr/>
        </p:nvSpPr>
        <p:spPr>
          <a:xfrm>
            <a:off x="580254" y="213100"/>
            <a:ext cx="368449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П’ЯДЬ</a:t>
            </a:r>
            <a:endParaRPr b="1" sz="6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ÐÐ°ÑÑÐ¸Ð½ÐºÐ¸ Ð¿Ð¾ Ð·Ð°Ð¿ÑÐ¾ÑÑ ÐÐ¯ÐÐ¬ ÐÐÐ Ð¢ÐÐÐÐ" id="100" name="Google Shape;10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65155" y="2541491"/>
            <a:ext cx="3207369" cy="4200447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5"/>
          <p:cNvSpPr/>
          <p:nvPr/>
        </p:nvSpPr>
        <p:spPr>
          <a:xfrm>
            <a:off x="580254" y="1012187"/>
            <a:ext cx="8052758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П'ядь</a:t>
            </a:r>
            <a:r>
              <a:rPr lang="ru-RU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ru-RU" sz="32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 — давня міра довжини, що дорівнювала відстані між великим і вказівним пальцями (мала п'ядь) або між великим пальцем і мізинцем (велика п'ядь). </a:t>
            </a:r>
            <a:br>
              <a:rPr lang="ru-RU" sz="32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ru-RU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 п'ядь = 17,78 см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2" y="52555"/>
            <a:ext cx="91399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/>
          <p:nvPr/>
        </p:nvSpPr>
        <p:spPr>
          <a:xfrm>
            <a:off x="580254" y="213100"/>
            <a:ext cx="368449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ФУТ</a:t>
            </a:r>
            <a:endParaRPr b="1" sz="6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389964" y="1228763"/>
            <a:ext cx="855233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Фут </a:t>
            </a:r>
            <a:r>
              <a:rPr b="1" lang="ru-RU" sz="2800">
                <a:solidFill>
                  <a:srgbClr val="00B050"/>
                </a:solidFill>
                <a:latin typeface="Arial Black"/>
                <a:ea typeface="Arial Black"/>
                <a:cs typeface="Arial Black"/>
                <a:sym typeface="Arial Black"/>
              </a:rPr>
              <a:t>– слово англійського походження. Російський переклад звучить як «нога» або «ступня»</a:t>
            </a:r>
            <a:endParaRPr/>
          </a:p>
        </p:txBody>
      </p:sp>
      <p:pic>
        <p:nvPicPr>
          <p:cNvPr descr="ÐÐ°ÑÑÐ¸Ð½ÐºÐ¸ Ð¿Ð¾ Ð·Ð°Ð¿ÑÐ¾ÑÑ Ð¯Ð Ð Ð¾Ð´Ð¸Ð½Ð¸ÑÑ Ð²Ð¸Ð¼ÑÑÑÐ²Ð°Ð½Ð½ÑÐºÐ°ÑÑÐ¸Ð½ÐºÐ¸" id="109" name="Google Shape;10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07205" y="2429092"/>
            <a:ext cx="5715000" cy="3114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1" y="0"/>
            <a:ext cx="913993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ÐÐ°ÑÑÐ¸Ð½ÐºÐ¸ Ð¿Ð¾ Ð·Ð°Ð¿ÑÐ¾ÑÑ Ð¼ÑÑÐ° Ð´Ð¾Ð²Ð¶Ð¸Ð½Ð¸ Ð»ÑÐ½ÑÑ" id="115" name="Google Shape;115;p1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ÐÐ¾ÑÐ¾Ð¶ÐµÐµ Ð¸Ð·Ð¾Ð±ÑÐ°Ð¶ÐµÐ½Ð¸Ðµ" id="116" name="Google Shape;116;p17"/>
          <p:cNvPicPr preferRelativeResize="0"/>
          <p:nvPr/>
        </p:nvPicPr>
        <p:blipFill rotWithShape="1">
          <a:blip r:embed="rId4">
            <a:alphaModFix/>
          </a:blip>
          <a:srcRect b="0" l="-950" r="950" t="0"/>
          <a:stretch/>
        </p:blipFill>
        <p:spPr>
          <a:xfrm>
            <a:off x="307975" y="349624"/>
            <a:ext cx="8513296" cy="6239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889403" cy="6670023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8"/>
          <p:cNvSpPr/>
          <p:nvPr/>
        </p:nvSpPr>
        <p:spPr>
          <a:xfrm>
            <a:off x="349624" y="1228763"/>
            <a:ext cx="81085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 аршин = 28 дюймів (71,12 см).</a:t>
            </a:r>
            <a:endParaRPr/>
          </a:p>
        </p:txBody>
      </p:sp>
      <p:sp>
        <p:nvSpPr>
          <p:cNvPr id="123" name="Google Shape;123;p18"/>
          <p:cNvSpPr txBox="1"/>
          <p:nvPr/>
        </p:nvSpPr>
        <p:spPr>
          <a:xfrm>
            <a:off x="580254" y="213100"/>
            <a:ext cx="368449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6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АРШИН</a:t>
            </a:r>
            <a:endParaRPr b="1" sz="6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ÐÐ°ÑÑÐ¸Ð½ÐºÐ¸ Ð¿Ð¾ Ð·Ð°Ð¿ÑÐ¾ÑÑ Ð¯Ð Ð Ð¾Ð´Ð¸Ð½Ð¸ÑÑ Ð²Ð¸Ð¼ÑÑÑÐ²Ð°Ð½Ð½ÑÐºÐ°ÑÑÐ¸Ð½ÐºÐ¸" id="124" name="Google Shape;12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3877" y="2043951"/>
            <a:ext cx="4997086" cy="37517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987" y="0"/>
            <a:ext cx="8630981" cy="65352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ÐÐ°ÑÑÐ¸Ð½ÐºÐ¸ Ð¿Ð¾ Ð·Ð°Ð¿ÑÐ¾ÑÑ Ð¡ÐÐÐÐÐ¬ Ð¾Ð´Ð¸Ð½Ð¸ÑÑ Ð´Ð¾Ð²Ð¶Ð¸Ð½Ð¸ ÐºÐ°ÑÑÐ¸Ð½ÐºÐ¸" id="130" name="Google Shape;13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1365" y="215153"/>
            <a:ext cx="8727141" cy="63201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