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7ABC32"/>
    <a:srgbClr val="2A5A06"/>
    <a:srgbClr val="FF9E1D"/>
    <a:srgbClr val="D68B1C"/>
    <a:srgbClr val="D09622"/>
    <a:srgbClr val="CC990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4650640"/>
            <a:ext cx="7329840" cy="859205"/>
          </a:xfrm>
          <a:effectLst/>
        </p:spPr>
        <p:txBody>
          <a:bodyPr>
            <a:normAutofit/>
          </a:bodyPr>
          <a:lstStyle>
            <a:lvl1pPr algn="l">
              <a:defRPr sz="3600">
                <a:solidFill>
                  <a:srgbClr val="2A5A0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65195" y="5566870"/>
            <a:ext cx="7329840" cy="458115"/>
          </a:xfrm>
        </p:spPr>
        <p:txBody>
          <a:bodyPr>
            <a:normAutofit/>
          </a:bodyPr>
          <a:lstStyle>
            <a:lvl1pPr marL="0" indent="0" algn="l">
              <a:buNone/>
              <a:defRPr sz="2800">
                <a:solidFill>
                  <a:srgbClr val="7ABC3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443835"/>
            <a:ext cx="8229600" cy="45811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2A5A06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2054655"/>
            <a:ext cx="8229600" cy="3918803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374900"/>
            <a:ext cx="6558080" cy="763525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7ABC32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6558080" cy="4275740"/>
          </a:xfrm>
        </p:spPr>
        <p:txBody>
          <a:bodyPr/>
          <a:lstStyle>
            <a:lvl1pPr>
              <a:defRPr sz="28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>
                <a:solidFill>
                  <a:schemeClr val="accent3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3014"/>
            <a:ext cx="8229600" cy="58462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532180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48965" y="1882907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ABC3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965" y="2512770"/>
            <a:ext cx="4040188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882907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rgbClr val="7ABC3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12770"/>
            <a:ext cx="4041775" cy="3035058"/>
          </a:xfrm>
        </p:spPr>
        <p:txBody>
          <a:bodyPr/>
          <a:lstStyle>
            <a:lvl1pPr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>
              <a:defRPr sz="2000">
                <a:solidFill>
                  <a:schemeClr val="accent3">
                    <a:lumMod val="50000"/>
                  </a:schemeClr>
                </a:solidFill>
              </a:defRPr>
            </a:lvl2pPr>
            <a:lvl3pPr>
              <a:defRPr sz="1800">
                <a:solidFill>
                  <a:schemeClr val="accent3">
                    <a:lumMod val="50000"/>
                  </a:schemeClr>
                </a:solidFill>
              </a:defRPr>
            </a:lvl3pPr>
            <a:lvl4pPr>
              <a:defRPr sz="1600">
                <a:solidFill>
                  <a:schemeClr val="accent3">
                    <a:lumMod val="50000"/>
                  </a:schemeClr>
                </a:solidFill>
              </a:defRPr>
            </a:lvl4pPr>
            <a:lvl5pPr>
              <a:defRPr sz="1600">
                <a:solidFill>
                  <a:schemeClr val="accent3">
                    <a:lumMod val="5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2/25/2019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uk.wikipedia.org/wiki/%D0%9D%D0%BE%D0%B1%D0%B5%D0%BB%D1%96%D0%B2%D1%81%D1%8C%D0%BA%D0%B0_%D0%BF%D1%80%D0%B5%D0%BC%D1%96%D1%8F" TargetMode="Externa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65195" y="4039819"/>
            <a:ext cx="7329840" cy="1679755"/>
          </a:xfrm>
        </p:spPr>
        <p:txBody>
          <a:bodyPr>
            <a:normAutofit/>
          </a:bodyPr>
          <a:lstStyle/>
          <a:p>
            <a:r>
              <a:rPr lang="uk-UA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ЛЕЙКОЦИТИ. ІМУНІТЕТ</a:t>
            </a:r>
            <a:endParaRPr lang="en-US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uk-UA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639203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ЛЕЙКОЦИТИ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Лейкоцити або білі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кров’яні тільця, — це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безбарвні клітини крові,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що мають ядро, несталу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форму та забезпечують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захист організму від</a:t>
            </a:r>
          </a:p>
          <a:p>
            <a:pPr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інфекцій та токсинів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 descr="H:\Дистанційний курс\Заняття 3. Лейкоцити. Імунітет\2b43e7a0d1e0cdff387fb72ba5a2a10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705" y="1901949"/>
            <a:ext cx="4123035" cy="335951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4103309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ЛЕЙКОЦИТОЗ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Збільшення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лейкоцитів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600" i="1" dirty="0" smtClean="0">
                <a:latin typeface="Times New Roman" pitchFamily="18" charset="0"/>
                <a:cs typeface="Times New Roman" pitchFamily="18" charset="0"/>
              </a:rPr>
              <a:t>лейкоцитозом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:\Дистанційний курс\Заняття 3. Лейкоцити. Імунітет\496a6b2d1fe54bcacc30c991cb8a43b6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8200" y="1749246"/>
            <a:ext cx="4038600" cy="325051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1016338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ЛЕЙКОПЕНІЯ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Зменшення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лейкоцитів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крові</a:t>
            </a:r>
            <a:endParaRPr lang="ru-RU" sz="3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людини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називають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sz="3600" i="1" dirty="0" err="1" smtClean="0">
                <a:latin typeface="Times New Roman" pitchFamily="18" charset="0"/>
                <a:cs typeface="Times New Roman" pitchFamily="18" charset="0"/>
              </a:rPr>
              <a:t>лейкопенією</a:t>
            </a:r>
            <a:endParaRPr lang="ru-RU" dirty="0"/>
          </a:p>
        </p:txBody>
      </p:sp>
      <p:pic>
        <p:nvPicPr>
          <p:cNvPr id="3074" name="Picture 2" descr="H:\Дистанційний курс\Заняття 3. Лейкоцити. Імунітет\leykopenya-lkuvannya-prichini-simptomi-stupenya-leykopenyi_731.jpe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24705" y="2207360"/>
            <a:ext cx="3664919" cy="335951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ФАГОЦИТОЗ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ФАГОЦИТОЗ - </a:t>
            </a:r>
            <a:endParaRPr lang="uk-UA" sz="32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активне захоплення</a:t>
            </a:r>
          </a:p>
          <a:p>
            <a:pPr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та поглинання</a:t>
            </a:r>
          </a:p>
          <a:p>
            <a:pPr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клітиною </a:t>
            </a:r>
          </a:p>
          <a:p>
            <a:pPr>
              <a:buNone/>
            </a:pPr>
            <a:r>
              <a:rPr lang="uk-UA" sz="3200" dirty="0" smtClean="0">
                <a:latin typeface="Times New Roman" pitchFamily="18" charset="0"/>
                <a:cs typeface="Times New Roman" pitchFamily="18" charset="0"/>
              </a:rPr>
              <a:t>чужорідних тіл.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ru-RU" dirty="0"/>
          </a:p>
        </p:txBody>
      </p:sp>
      <p:pic>
        <p:nvPicPr>
          <p:cNvPr id="4098" name="Picture 2" descr="H:\Дистанційний курс\Заняття 3. Лейкоцити. Імунітет\ris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77410" y="2054655"/>
            <a:ext cx="3817625" cy="366492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ВІДКРИТТЯ ІМУНІТЕТУ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Ілля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Ілліч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Мечников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Відкрив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(1882)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явище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фагоцитозу,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розробив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фагоцитарну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теорію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імунітету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Лауреат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Нобелівської</a:t>
            </a:r>
            <a:endParaRPr lang="ru-RU" sz="2400" dirty="0" smtClean="0">
              <a:latin typeface="Times New Roman" pitchFamily="18" charset="0"/>
              <a:cs typeface="Times New Roman" pitchFamily="18" charset="0"/>
              <a:hlinkClick r:id="rId2" tooltip="Нобелівська премія"/>
            </a:endParaRP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у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фізіології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 та 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медицини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за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праці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про</a:t>
            </a:r>
          </a:p>
          <a:p>
            <a:pPr>
              <a:buNone/>
            </a:pP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імунітет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2400" u="sng" dirty="0" smtClean="0">
                <a:latin typeface="Times New Roman" pitchFamily="18" charset="0"/>
                <a:cs typeface="Times New Roman" pitchFamily="18" charset="0"/>
              </a:rPr>
              <a:t>1908)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2" name="Picture 2" descr="H:\Дистанційний курс\Заняття 3. Лейкоцити. Імунітет\Ilya_Mechnikov_nobel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3000" y="1977231"/>
            <a:ext cx="2667000" cy="37719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ВІДКРИТТЯ ІМУНІТЕТУ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Пауль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b="1" dirty="0" err="1" smtClean="0">
                <a:latin typeface="Times New Roman" pitchFamily="18" charset="0"/>
                <a:cs typeface="Times New Roman" pitchFamily="18" charset="0"/>
              </a:rPr>
              <a:t>Ерліх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Німецький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науковець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Лауреат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Нобелівської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премії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фізіології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та</a:t>
            </a:r>
          </a:p>
          <a:p>
            <a:pPr algn="just">
              <a:buNone/>
            </a:pP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медицини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1908 року</a:t>
            </a:r>
          </a:p>
          <a:p>
            <a:pPr algn="just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(разом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І.Мечниковим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). </a:t>
            </a: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Гіпотези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Ерліха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лягли в</a:t>
            </a: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основу гуморальної</a:t>
            </a:r>
          </a:p>
          <a:p>
            <a:pPr algn="just">
              <a:buNone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теорії імунітету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6" name="Picture 2" descr="H:\Дистанційний курс\Заняття 3. Лейкоцити. Імунітет\Ehrlichпауль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670" y="1901950"/>
            <a:ext cx="3054100" cy="38176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ВИДИ ІМУНІТЕТУ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1670" y="1749245"/>
            <a:ext cx="7787955" cy="45811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H:\Дистанційний курс\Заняття 1. Внутрішнє середовище організму. Кров, її склад та функції\slide_2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75520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1823</TotalTime>
  <Words>74</Words>
  <Application>Microsoft Office PowerPoint</Application>
  <PresentationFormat>Экран (4:3)</PresentationFormat>
  <Paragraphs>50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Office Theme</vt:lpstr>
      <vt:lpstr>ЛЕЙКОЦИТИ. ІМУНІТЕТ</vt:lpstr>
      <vt:lpstr>ЛЕЙКОЦИТИ</vt:lpstr>
      <vt:lpstr>ЛЕЙКОЦИТОЗ</vt:lpstr>
      <vt:lpstr>ЛЕЙКОПЕНІЯ</vt:lpstr>
      <vt:lpstr>ФАГОЦИТОЗ</vt:lpstr>
      <vt:lpstr>ВІДКРИТТЯ ІМУНІТЕТУ</vt:lpstr>
      <vt:lpstr>ВІДКРИТТЯ ІМУНІТЕТУ</vt:lpstr>
      <vt:lpstr>ВИДИ ІМУНІТЕТУ</vt:lpstr>
      <vt:lpstr>Слайд 9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Galina</cp:lastModifiedBy>
  <cp:revision>41</cp:revision>
  <dcterms:created xsi:type="dcterms:W3CDTF">2013-08-21T19:17:07Z</dcterms:created>
  <dcterms:modified xsi:type="dcterms:W3CDTF">2019-02-25T15:08:38Z</dcterms:modified>
</cp:coreProperties>
</file>