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771900" y="-1562100"/>
            <a:ext cx="46482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Титульний слайд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4703122" cy="437456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484" y="6021300"/>
            <a:ext cx="5680687" cy="99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 cap="flat" cmpd="sng">
            <a:solidFill>
              <a:srgbClr val="1942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 descr="2"/>
          <p:cNvSpPr/>
          <p:nvPr/>
        </p:nvSpPr>
        <p:spPr>
          <a:xfrm>
            <a:off x="376245" y="2147896"/>
            <a:ext cx="2103437" cy="3032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60314"/>
                </a:moveTo>
                <a:lnTo>
                  <a:pt x="37494" y="0"/>
                </a:lnTo>
                <a:cubicBezTo>
                  <a:pt x="21554" y="10178"/>
                  <a:pt x="0" y="35811"/>
                  <a:pt x="2445" y="63706"/>
                </a:cubicBezTo>
                <a:cubicBezTo>
                  <a:pt x="4800" y="91602"/>
                  <a:pt x="21101" y="109821"/>
                  <a:pt x="36407" y="120000"/>
                </a:cubicBezTo>
                <a:lnTo>
                  <a:pt x="119999" y="6031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 descr="4"/>
          <p:cNvSpPr/>
          <p:nvPr/>
        </p:nvSpPr>
        <p:spPr>
          <a:xfrm>
            <a:off x="2625727" y="2119317"/>
            <a:ext cx="2139950" cy="3116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658" y="120000"/>
                </a:moveTo>
                <a:cubicBezTo>
                  <a:pt x="110741" y="103250"/>
                  <a:pt x="120000" y="80876"/>
                  <a:pt x="119109" y="59724"/>
                </a:cubicBezTo>
                <a:cubicBezTo>
                  <a:pt x="118308" y="38451"/>
                  <a:pt x="100771" y="13815"/>
                  <a:pt x="80563" y="0"/>
                </a:cubicBezTo>
                <a:lnTo>
                  <a:pt x="0" y="60336"/>
                </a:lnTo>
                <a:lnTo>
                  <a:pt x="84658" y="12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 descr="1"/>
          <p:cNvSpPr/>
          <p:nvPr/>
        </p:nvSpPr>
        <p:spPr>
          <a:xfrm>
            <a:off x="1130307" y="1416060"/>
            <a:ext cx="2873375" cy="2182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999"/>
                </a:moveTo>
                <a:lnTo>
                  <a:pt x="120000" y="34472"/>
                </a:lnTo>
                <a:cubicBezTo>
                  <a:pt x="106872" y="15359"/>
                  <a:pt x="86187" y="0"/>
                  <a:pt x="58077" y="2094"/>
                </a:cubicBezTo>
                <a:cubicBezTo>
                  <a:pt x="29966" y="4189"/>
                  <a:pt x="16707" y="13003"/>
                  <a:pt x="0" y="34560"/>
                </a:cubicBezTo>
                <a:lnTo>
                  <a:pt x="60000" y="11999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 descr="55282"/>
          <p:cNvSpPr/>
          <p:nvPr/>
        </p:nvSpPr>
        <p:spPr>
          <a:xfrm>
            <a:off x="1085855" y="3730636"/>
            <a:ext cx="2962275" cy="221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14" y="0"/>
                </a:moveTo>
                <a:lnTo>
                  <a:pt x="0" y="83690"/>
                </a:lnTo>
                <a:cubicBezTo>
                  <a:pt x="13054" y="103347"/>
                  <a:pt x="39035" y="119999"/>
                  <a:pt x="64051" y="119055"/>
                </a:cubicBezTo>
                <a:cubicBezTo>
                  <a:pt x="89067" y="118025"/>
                  <a:pt x="109774" y="99484"/>
                  <a:pt x="120000" y="85493"/>
                </a:cubicBezTo>
                <a:lnTo>
                  <a:pt x="5961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sz="4400" b="1" i="0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і вміст">
  <p:cSld name="1_Заголовок і вміст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1" name="Google Shape;101;p14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658" y="120000"/>
                  </a:moveTo>
                  <a:cubicBezTo>
                    <a:pt x="110741" y="103250"/>
                    <a:pt x="120000" y="80876"/>
                    <a:pt x="119109" y="59724"/>
                  </a:cubicBezTo>
                  <a:cubicBezTo>
                    <a:pt x="118308" y="38451"/>
                    <a:pt x="100771" y="13815"/>
                    <a:pt x="80563" y="0"/>
                  </a:cubicBezTo>
                  <a:lnTo>
                    <a:pt x="0" y="60336"/>
                  </a:lnTo>
                  <a:lnTo>
                    <a:pt x="84658" y="1200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120000" y="35273"/>
                  </a:lnTo>
                  <a:cubicBezTo>
                    <a:pt x="106872" y="16340"/>
                    <a:pt x="84331" y="0"/>
                    <a:pt x="57944" y="3458"/>
                  </a:cubicBezTo>
                  <a:cubicBezTo>
                    <a:pt x="35867" y="4495"/>
                    <a:pt x="16707" y="14005"/>
                    <a:pt x="0" y="35360"/>
                  </a:cubicBezTo>
                  <a:lnTo>
                    <a:pt x="60000" y="120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314"/>
                  </a:moveTo>
                  <a:lnTo>
                    <a:pt x="37494" y="0"/>
                  </a:lnTo>
                  <a:cubicBezTo>
                    <a:pt x="21554" y="10178"/>
                    <a:pt x="0" y="35811"/>
                    <a:pt x="2445" y="63706"/>
                  </a:cubicBezTo>
                  <a:cubicBezTo>
                    <a:pt x="4800" y="91602"/>
                    <a:pt x="21101" y="109821"/>
                    <a:pt x="36407" y="120000"/>
                  </a:cubicBezTo>
                  <a:lnTo>
                    <a:pt x="119999" y="60314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614" y="0"/>
                  </a:moveTo>
                  <a:lnTo>
                    <a:pt x="0" y="83690"/>
                  </a:lnTo>
                  <a:cubicBezTo>
                    <a:pt x="13054" y="103347"/>
                    <a:pt x="39035" y="119999"/>
                    <a:pt x="64051" y="119055"/>
                  </a:cubicBezTo>
                  <a:cubicBezTo>
                    <a:pt x="89067" y="118025"/>
                    <a:pt x="109774" y="99484"/>
                    <a:pt x="120000" y="85493"/>
                  </a:cubicBezTo>
                  <a:lnTo>
                    <a:pt x="59614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1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400" b="1" i="1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4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110" name="Google Shape;110;p14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30" cy="321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4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        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міст">
  <p:cSld name="Заголовок і вміст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15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18" name="Google Shape;118;p15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 descr="4"/>
            <p:cNvSpPr/>
            <p:nvPr/>
          </p:nvSpPr>
          <p:spPr>
            <a:xfrm>
              <a:off x="5077" y="281"/>
              <a:ext cx="426" cy="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658" y="120000"/>
                  </a:moveTo>
                  <a:cubicBezTo>
                    <a:pt x="110741" y="103250"/>
                    <a:pt x="120000" y="80876"/>
                    <a:pt x="119109" y="59724"/>
                  </a:cubicBezTo>
                  <a:cubicBezTo>
                    <a:pt x="118308" y="38451"/>
                    <a:pt x="100771" y="13815"/>
                    <a:pt x="80563" y="0"/>
                  </a:cubicBezTo>
                  <a:lnTo>
                    <a:pt x="0" y="60336"/>
                  </a:lnTo>
                  <a:lnTo>
                    <a:pt x="84658" y="1200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 descr="1"/>
            <p:cNvSpPr/>
            <p:nvPr/>
          </p:nvSpPr>
          <p:spPr>
            <a:xfrm>
              <a:off x="4779" y="144"/>
              <a:ext cx="572" cy="4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120000" y="35273"/>
                  </a:lnTo>
                  <a:cubicBezTo>
                    <a:pt x="106872" y="16340"/>
                    <a:pt x="84331" y="0"/>
                    <a:pt x="57944" y="3458"/>
                  </a:cubicBezTo>
                  <a:cubicBezTo>
                    <a:pt x="35867" y="4495"/>
                    <a:pt x="16707" y="14005"/>
                    <a:pt x="0" y="35360"/>
                  </a:cubicBezTo>
                  <a:lnTo>
                    <a:pt x="60000" y="12000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 descr="2"/>
            <p:cNvSpPr/>
            <p:nvPr/>
          </p:nvSpPr>
          <p:spPr>
            <a:xfrm>
              <a:off x="4629" y="286"/>
              <a:ext cx="419" cy="5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314"/>
                  </a:moveTo>
                  <a:lnTo>
                    <a:pt x="37494" y="0"/>
                  </a:lnTo>
                  <a:cubicBezTo>
                    <a:pt x="21554" y="10178"/>
                    <a:pt x="0" y="35811"/>
                    <a:pt x="2445" y="63706"/>
                  </a:cubicBezTo>
                  <a:cubicBezTo>
                    <a:pt x="4800" y="91602"/>
                    <a:pt x="21101" y="109821"/>
                    <a:pt x="36407" y="120000"/>
                  </a:cubicBezTo>
                  <a:lnTo>
                    <a:pt x="119999" y="60314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 descr="55282"/>
            <p:cNvSpPr/>
            <p:nvPr/>
          </p:nvSpPr>
          <p:spPr>
            <a:xfrm>
              <a:off x="4770" y="585"/>
              <a:ext cx="590" cy="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614" y="0"/>
                  </a:moveTo>
                  <a:lnTo>
                    <a:pt x="0" y="83690"/>
                  </a:lnTo>
                  <a:cubicBezTo>
                    <a:pt x="13054" y="103347"/>
                    <a:pt x="39035" y="119999"/>
                    <a:pt x="64051" y="119055"/>
                  </a:cubicBezTo>
                  <a:cubicBezTo>
                    <a:pt x="89067" y="118025"/>
                    <a:pt x="109774" y="99484"/>
                    <a:pt x="120000" y="85493"/>
                  </a:cubicBezTo>
                  <a:lnTo>
                    <a:pt x="59614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5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127" name="Google Shape;127;p15" descr="E:\Робота\Вчитель Інформатики\~~~Сайт~~~\teach-inf.at.ua\FTP\krfb_64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26296" y="6485698"/>
              <a:ext cx="321530" cy="321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5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0" i="1" u="none" strike="noStrike" cap="non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        </a:t>
              </a:r>
              <a:endParaRPr sz="1400" b="1" i="1" u="none" strike="noStrike" cap="non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3084" y="3938588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63084" y="2438401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C0C0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4200"/>
              <a:buFont typeface="Arial"/>
              <a:buNone/>
            </a:pPr>
            <a:r>
              <a:rPr lang="uk-UA" sz="42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Особливості</a:t>
            </a:r>
            <a:br>
              <a:rPr lang="uk-UA" sz="42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42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побудови й опрацювання векторних зображень</a:t>
            </a:r>
            <a:endParaRPr/>
          </a:p>
        </p:txBody>
      </p:sp>
      <p:pic>
        <p:nvPicPr>
          <p:cNvPr id="136" name="Google Shape;136;p16" descr="Результат пошуку зображень за запитом &quot;Inkscape logo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748" y="3516090"/>
            <a:ext cx="2652624" cy="26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computer, creative, design, graphics, pen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078" y="3732429"/>
            <a:ext cx="2503021" cy="243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217" name="Google Shape;217;p2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виділити декілька об'єктів, розміщених поряд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слід:</a:t>
            </a:r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247202" y="227806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AutoNum type="arabicParenR"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поставити стрілку ліворуч і вище від групи;</a:t>
            </a:r>
            <a:endParaRPr/>
          </a:p>
        </p:txBody>
      </p:sp>
      <p:sp>
        <p:nvSpPr>
          <p:cNvPr id="219" name="Google Shape;219;p25"/>
          <p:cNvSpPr txBox="1"/>
          <p:nvPr/>
        </p:nvSpPr>
        <p:spPr>
          <a:xfrm>
            <a:off x="247202" y="2928478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AutoNum type="arabicParenR" startAt="2"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натиснути ліву кнопку миші і, не відпускаючи, перетягнути стрілку праворуч і нижче від групи;</a:t>
            </a:r>
            <a:endParaRPr/>
          </a:p>
        </p:txBody>
      </p:sp>
      <p:sp>
        <p:nvSpPr>
          <p:cNvPr id="220" name="Google Shape;220;p25"/>
          <p:cNvSpPr txBox="1"/>
          <p:nvPr/>
        </p:nvSpPr>
        <p:spPr>
          <a:xfrm>
            <a:off x="247202" y="4009779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AutoNum type="arabicParenR" startAt="3"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відпустити кнопку.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72008" y="4671559"/>
            <a:ext cx="101526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 ході роботи буде видно прямокутник, який охоплює виділені об'єкти.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72008" y="5752860"/>
            <a:ext cx="101526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вилучити виділені об'єкти, слід натиснути клавішу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750" y="4671559"/>
            <a:ext cx="1801319" cy="203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229" name="Google Shape;229;p2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Над виділеними об'єктами можна виконати такі операції.</a:t>
            </a:r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72008" y="2238736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Переміщення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72008" y="284680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перемістити об'єкт, слід навести вказівник на стрілку й перетягнути мишею. Щоб одночасно перетягнути кілька об'єктів їх треба перед тим виділити.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72008" y="4316645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Масштабування (змінення розмірів)</a:t>
            </a: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72008" y="4924712"/>
            <a:ext cx="94052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змінити розміри об'єкта, треба перетягнути відповідні стрілки. Кутовими стрілками змінюють одночасно довжину і ширину, а бічними — лише один із розмірів.</a:t>
            </a:r>
            <a:endParaRPr/>
          </a:p>
        </p:txBody>
      </p:sp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6954" y="4924712"/>
            <a:ext cx="2564169" cy="181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666712" y="14285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240" name="Google Shape;240;p27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Обертання</a:t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72007" y="1816278"/>
            <a:ext cx="816742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Якщо клацнути на об'єкті — стрілки змінять вигляд і з'явиться хрестик, що позначає центр обертання. Під час перетягування кутових стрілок об'єкт буде обертатись. Центр також можна перетягти в інше місце.</a:t>
            </a:r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5909" y="1892084"/>
            <a:ext cx="3675261" cy="2412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3" name="Google Shape;243;p27"/>
          <p:cNvSpPr txBox="1"/>
          <p:nvPr/>
        </p:nvSpPr>
        <p:spPr>
          <a:xfrm>
            <a:off x="72007" y="4575778"/>
            <a:ext cx="96324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Швидко обернути об'єкт на 90' за чи проти ходу годинникової стрілки дозволяють кнопки, розташовані на панелі параметрів інструмента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Стрілка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4">
            <a:alphaModFix/>
          </a:blip>
          <a:srcRect l="11542"/>
          <a:stretch/>
        </p:blipFill>
        <p:spPr>
          <a:xfrm>
            <a:off x="9792929" y="4683933"/>
            <a:ext cx="2328988" cy="15603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250" name="Google Shape;250;p2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Нахиляння</a:t>
            </a: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72007" y="1816278"/>
            <a:ext cx="923914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Стрілками біля сторін прямокутника зсовують одні частини об'єкта відносно інших. Центр залишається нерухомим, як і під час обертання.</a:t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4272" y="1764210"/>
            <a:ext cx="2368550" cy="19092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3" name="Google Shape;253;p28"/>
          <p:cNvSpPr txBox="1"/>
          <p:nvPr/>
        </p:nvSpPr>
        <p:spPr>
          <a:xfrm>
            <a:off x="72008" y="3719067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Відображення</a:t>
            </a:r>
            <a:endParaRPr/>
          </a:p>
        </p:txBody>
      </p:sp>
      <p:sp>
        <p:nvSpPr>
          <p:cNvPr id="254" name="Google Shape;254;p28"/>
          <p:cNvSpPr txBox="1"/>
          <p:nvPr/>
        </p:nvSpPr>
        <p:spPr>
          <a:xfrm>
            <a:off x="72007" y="4338582"/>
            <a:ext cx="923914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Кнопки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Віддзеркалити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розташовані на панелі параметрів інструмента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Стрілка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дозволяють відобразити об'єкт відносно горизонтальної або вертикальної осі, яка проходить через центр обертання.</a:t>
            </a:r>
            <a:endParaRPr/>
          </a:p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1445" y="4879058"/>
            <a:ext cx="2680662" cy="1165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Інструменти для малювання ліній</a:t>
            </a:r>
            <a:endParaRPr sz="4800"/>
          </a:p>
        </p:txBody>
      </p:sp>
      <p:sp>
        <p:nvSpPr>
          <p:cNvPr id="261" name="Google Shape;261;p29"/>
          <p:cNvSpPr txBox="1"/>
          <p:nvPr/>
        </p:nvSpPr>
        <p:spPr>
          <a:xfrm>
            <a:off x="72008" y="1196763"/>
            <a:ext cx="692856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Більшість малюнків у книжках, комп'ютерних іграх тощо складаються не лише з простих геометричних фігур, про які йшлося раніше, а й зі складних за формою криволінійних елементів. 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72008" y="4441408"/>
            <a:ext cx="692856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Панель інструментів містить декілька інструментів, якими малюють лінії.</a:t>
            </a:r>
            <a:endParaRPr/>
          </a:p>
        </p:txBody>
      </p:sp>
      <p:pic>
        <p:nvPicPr>
          <p:cNvPr id="263" name="Google Shape;263;p29" descr="Результат пошуку зображень за запитом &quot;leaf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568" y="1196762"/>
            <a:ext cx="5065327" cy="506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Інструменти для малювання ліній</a:t>
            </a:r>
            <a:endParaRPr sz="4800"/>
          </a:p>
        </p:txBody>
      </p:sp>
      <p:sp>
        <p:nvSpPr>
          <p:cNvPr id="269" name="Google Shape;269;p30"/>
          <p:cNvSpPr txBox="1"/>
          <p:nvPr/>
        </p:nvSpPr>
        <p:spPr>
          <a:xfrm>
            <a:off x="72008" y="1196763"/>
            <a:ext cx="90129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Побудуємо вітрило човника. Інструментом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Перо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слід клацнути по черзі у вершинах чотирикутника</a:t>
            </a:r>
            <a:endParaRPr/>
          </a:p>
        </p:txBody>
      </p:sp>
      <p:sp>
        <p:nvSpPr>
          <p:cNvPr id="270" name="Google Shape;270;p30"/>
          <p:cNvSpPr txBox="1"/>
          <p:nvPr/>
        </p:nvSpPr>
        <p:spPr>
          <a:xfrm>
            <a:off x="72008" y="2699400"/>
            <a:ext cx="90129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Першу вершину в кінці побудови слід клацнути ще раз, щоб контур був замкненим.</a:t>
            </a:r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7123" y="1196762"/>
            <a:ext cx="2574834" cy="292201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 txBox="1"/>
          <p:nvPr/>
        </p:nvSpPr>
        <p:spPr>
          <a:xfrm>
            <a:off x="72008" y="42020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Інструментом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Вузол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треба вибрати чотирикутник, а потім, утримуючи Shift, — усі чотири його вузли.</a:t>
            </a:r>
            <a:endParaRPr/>
          </a:p>
        </p:txBody>
      </p:sp>
      <p:pic>
        <p:nvPicPr>
          <p:cNvPr id="273" name="Google Shape;273;p30"/>
          <p:cNvPicPr preferRelativeResize="0"/>
          <p:nvPr/>
        </p:nvPicPr>
        <p:blipFill rotWithShape="1">
          <a:blip r:embed="rId4">
            <a:alphaModFix/>
          </a:blip>
          <a:srcRect t="13470" b="64132"/>
          <a:stretch/>
        </p:blipFill>
        <p:spPr>
          <a:xfrm>
            <a:off x="316409" y="5273786"/>
            <a:ext cx="11533786" cy="1202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4" name="Google Shape;274;p30"/>
          <p:cNvSpPr/>
          <p:nvPr/>
        </p:nvSpPr>
        <p:spPr>
          <a:xfrm>
            <a:off x="331649" y="6082198"/>
            <a:ext cx="404951" cy="396240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/>
          <p:nvPr/>
        </p:nvSpPr>
        <p:spPr>
          <a:xfrm rot="-2700000">
            <a:off x="484531" y="5447174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Інструменти для малювання ліній</a:t>
            </a:r>
            <a:endParaRPr/>
          </a:p>
        </p:txBody>
      </p:sp>
      <p:sp>
        <p:nvSpPr>
          <p:cNvPr id="281" name="Google Shape;281;p31"/>
          <p:cNvSpPr txBox="1"/>
          <p:nvPr/>
        </p:nvSpPr>
        <p:spPr>
          <a:xfrm>
            <a:off x="72008" y="1196763"/>
            <a:ext cx="858037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Клацнувши  кнопку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Зробити позначені сегменти кривими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треба зробити всі сегменти криволінійними: з'являться маркери контрольних точок. </a:t>
            </a:r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3578943" y="3112367"/>
            <a:ext cx="507344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отримати бажану форму контуру, слід перетягнути маркери.</a:t>
            </a:r>
            <a:endParaRPr/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0375" y="1196761"/>
            <a:ext cx="3448173" cy="373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8" y="3112367"/>
            <a:ext cx="3328954" cy="352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Інструменти для малювання ліній</a:t>
            </a:r>
            <a:endParaRPr sz="4800"/>
          </a:p>
        </p:txBody>
      </p:sp>
      <p:sp>
        <p:nvSpPr>
          <p:cNvPr id="290" name="Google Shape;290;p32"/>
          <p:cNvSpPr txBox="1"/>
          <p:nvPr/>
        </p:nvSpPr>
        <p:spPr>
          <a:xfrm>
            <a:off x="72008" y="1196763"/>
            <a:ext cx="700721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Відкривши   кнопкою           вікно  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Заповнення та штрих слід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підібрати колір (блакитний), а потім вид заповнення (лінійний градієнт).</a:t>
            </a:r>
            <a:endParaRPr/>
          </a:p>
        </p:txBody>
      </p:sp>
      <p:pic>
        <p:nvPicPr>
          <p:cNvPr id="291" name="Google Shape;2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865" y="1196763"/>
            <a:ext cx="4760476" cy="52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 rotWithShape="1">
          <a:blip r:embed="rId4">
            <a:alphaModFix/>
          </a:blip>
          <a:srcRect b="45434"/>
          <a:stretch/>
        </p:blipFill>
        <p:spPr>
          <a:xfrm>
            <a:off x="1482044" y="3527937"/>
            <a:ext cx="4174654" cy="28087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54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Робота з файлами в </a:t>
            </a:r>
            <a:r>
              <a:rPr lang="uk-UA" sz="5400" b="1" i="0" u="none" strike="noStrike" cap="none" dirty="0" err="1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Inkscape</a:t>
            </a:r>
            <a:endParaRPr sz="5400" b="1" i="0" u="none" strike="noStrike" cap="none">
              <a:solidFill>
                <a:srgbClr val="E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 і багато інших програм,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Inkscape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дозволяє зберігати й відкривати для опрацювання файли різних форматів. Проте, якщо робота з малюнком не закінчена, то під час збереження слід вибрати тип файла:</a:t>
            </a:r>
            <a:endParaRPr sz="28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72008" y="3133718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Inkscape SVG</a:t>
            </a:r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02" y="4209397"/>
            <a:ext cx="10377787" cy="10761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54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uk-UA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новою програмою</a:t>
            </a:r>
            <a:endParaRPr/>
          </a:p>
        </p:txBody>
      </p:sp>
      <p:pic>
        <p:nvPicPr>
          <p:cNvPr id="324" name="Google Shape;324;p36" descr="Результат пошуку зображень за запитом &quot;Inkscape logo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5026" y="3312891"/>
            <a:ext cx="2652624" cy="26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 descr="computer, creative, design, graphics, pen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8699" y="3829736"/>
            <a:ext cx="2503021" cy="243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3200"/>
              <a:buFont typeface="Arial"/>
              <a:buNone/>
            </a:pPr>
            <a:r>
              <a:rPr lang="uk-UA" sz="3200" b="1" i="0" u="none" strike="noStrike" cap="none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Особливості побудови й опрацювання векторних зображен</a:t>
            </a:r>
            <a:endParaRPr sz="3200" b="1" i="0" u="none" strike="noStrike" cap="none">
              <a:solidFill>
                <a:srgbClr val="E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0" y="142873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малювання довільних контурів, як і в растровому графічному редакторі </a:t>
            </a:r>
            <a:r>
              <a:rPr lang="uk-UA" sz="2800" b="1" i="1" u="none" strike="noStrike" cap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Paint</a:t>
            </a:r>
            <a:r>
              <a:rPr lang="uk-UA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можна скористатися інструментом </a:t>
            </a:r>
            <a:r>
              <a:rPr lang="uk-UA" sz="2800" b="1" i="1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Малювання довільних контурів </a:t>
            </a:r>
            <a:r>
              <a:rPr lang="uk-UA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дія якого нагадує малювання звичайним олівцем від руки.</a:t>
            </a:r>
            <a:endParaRPr/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t="19653"/>
          <a:stretch/>
        </p:blipFill>
        <p:spPr>
          <a:xfrm>
            <a:off x="1262677" y="3210340"/>
            <a:ext cx="9659135" cy="32549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5" name="Google Shape;145;p17"/>
          <p:cNvSpPr/>
          <p:nvPr/>
        </p:nvSpPr>
        <p:spPr>
          <a:xfrm>
            <a:off x="1262677" y="5868145"/>
            <a:ext cx="307043" cy="293573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 rot="-2700000">
            <a:off x="1327907" y="5201215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Інструменти для малювання ліній</a:t>
            </a:r>
            <a:endParaRPr sz="4800"/>
          </a:p>
        </p:txBody>
      </p:sp>
      <p:sp>
        <p:nvSpPr>
          <p:cNvPr id="152" name="Google Shape;152;p1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</a:t>
            </a:r>
            <a:r>
              <a:rPr lang="uk-UA" sz="2800" b="1" i="1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намалювати криву лінію</a:t>
            </a:r>
            <a:r>
              <a:rPr lang="uk-UA" sz="2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потрібно: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247202" y="1808636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AutoNum type="arabicParenR"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вибрати інструмент;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247202" y="2476815"/>
            <a:ext cx="1187494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AutoNum type="arabicParenR" startAt="2"/>
            </a:pPr>
            <a:r>
              <a:rPr lang="uk-UA" sz="2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натиснути ліву кнопку миші та, не відпускаючи, рухом миші малювати лінію. Якщо початок і кінець кривої збігаються, вона стає замкненою;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247202" y="4006769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AutoNum type="arabicParenR" startAt="3"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закінчити малювання кривої, слід відпустити кнопку миші.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72008" y="510583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Якщо   ж   після   вибору   інструмента   клацнути   мишею   послідовно в початковій і кінцевій точках, то отримаємо прямолінійний відрізок.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4000"/>
              <a:buFont typeface="Arial"/>
              <a:buNone/>
            </a:pPr>
            <a:r>
              <a:rPr lang="uk-UA" sz="36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Як створювати малюнки з кривих і ламаних?</a:t>
            </a:r>
            <a:endParaRPr sz="4800"/>
          </a:p>
        </p:txBody>
      </p:sp>
      <p:sp>
        <p:nvSpPr>
          <p:cNvPr id="162" name="Google Shape;162;p19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відміну від інших графічних редакторів,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Inkscape</a:t>
            </a:r>
            <a:r>
              <a:rPr lang="uk-UA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не містить окремого інструмента для малювання прямих ліній. Малювати прямі та криві лінії можна за допомогою інструмента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Малювання кривих Безьє чи прямих ліній</a:t>
            </a:r>
            <a:r>
              <a:rPr lang="uk-UA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t="21949"/>
          <a:stretch/>
        </p:blipFill>
        <p:spPr>
          <a:xfrm>
            <a:off x="1262677" y="3538330"/>
            <a:ext cx="9659135" cy="31619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4" name="Google Shape;164;p19"/>
          <p:cNvSpPr/>
          <p:nvPr/>
        </p:nvSpPr>
        <p:spPr>
          <a:xfrm>
            <a:off x="1262677" y="6344243"/>
            <a:ext cx="307043" cy="293573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/>
          <p:nvPr/>
        </p:nvSpPr>
        <p:spPr>
          <a:xfrm rot="-2700000">
            <a:off x="1327907" y="5677313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Інструменти для малювання ліній</a:t>
            </a:r>
            <a:endParaRPr sz="4800"/>
          </a:p>
        </p:txBody>
      </p:sp>
      <p:sp>
        <p:nvSpPr>
          <p:cNvPr id="171" name="Google Shape;171;p20"/>
          <p:cNvSpPr txBox="1"/>
          <p:nvPr/>
        </p:nvSpPr>
        <p:spPr>
          <a:xfrm>
            <a:off x="72008" y="1196763"/>
            <a:ext cx="784296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Якщо, вибравши інструмент, клацати мишею (без перетягування), то отримаємо ламану з прямолінійних відрізків. У разі перетягування з натиснутою лівою кнопкою миші з'являтимуться криві Безьє. Щоб закінчити малювання, треба: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72008" y="4872905"/>
            <a:ext cx="5972332" cy="14885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Двічі клацнути</a:t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6149820" y="4872905"/>
            <a:ext cx="5972332" cy="14885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Клацнувши початкову точку, зробити контур замкненим</a:t>
            </a:r>
            <a:endParaRPr/>
          </a:p>
        </p:txBody>
      </p:sp>
      <p:pic>
        <p:nvPicPr>
          <p:cNvPr id="174" name="Google Shape;174;p20" descr="chart, lin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612" y="1016370"/>
            <a:ext cx="3732565" cy="373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4000"/>
              <a:buFont typeface="Arial"/>
              <a:buNone/>
            </a:pPr>
            <a:r>
              <a:rPr lang="uk-UA" sz="36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Як створювати малюнки з кривих і ламаних?</a:t>
            </a:r>
            <a:endParaRPr sz="4800"/>
          </a:p>
        </p:txBody>
      </p:sp>
      <p:sp>
        <p:nvSpPr>
          <p:cNvPr id="180" name="Google Shape;180;p21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Форму кривої в подальшому можна змінити за допомогою інструмента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Редагування контурів та вузлів</a:t>
            </a:r>
            <a:r>
              <a:rPr lang="uk-UA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Після вибору цього інструмента вздовж кривої будуть відображені вузли, які можна переміщувати, щоб отримати криву необхідної форми.</a:t>
            </a:r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46015"/>
          <a:stretch/>
        </p:blipFill>
        <p:spPr>
          <a:xfrm>
            <a:off x="316409" y="3556259"/>
            <a:ext cx="11533786" cy="28988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2" name="Google Shape;182;p21"/>
          <p:cNvSpPr/>
          <p:nvPr/>
        </p:nvSpPr>
        <p:spPr>
          <a:xfrm>
            <a:off x="331649" y="5089138"/>
            <a:ext cx="404951" cy="396240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/>
          <p:nvPr/>
        </p:nvSpPr>
        <p:spPr>
          <a:xfrm rot="-2700000">
            <a:off x="484531" y="4454114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189" name="Google Shape;189;p22"/>
          <p:cNvSpPr txBox="1"/>
          <p:nvPr/>
        </p:nvSpPr>
        <p:spPr>
          <a:xfrm>
            <a:off x="72008" y="1196763"/>
            <a:ext cx="667292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Форму і розміри об'єкта можна змінити, перетягуючи маркери — білі квадратики або кружечки. </a:t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574" y="1196762"/>
            <a:ext cx="5178720" cy="532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0052" y="3108514"/>
            <a:ext cx="2029037" cy="341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/>
          <p:nvPr/>
        </p:nvSpPr>
        <p:spPr>
          <a:xfrm>
            <a:off x="72008" y="3132179"/>
            <a:ext cx="4243329" cy="1077218"/>
          </a:xfrm>
          <a:prstGeom prst="wedgeRectCallout">
            <a:avLst>
              <a:gd name="adj1" fmla="val 56352"/>
              <a:gd name="adj2" fmla="val -13630"/>
            </a:avLst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Натиснути та перетягувати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198" name="Google Shape;198;p23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Перш ніж виконувати над об'єктами різні операції, їх слід виділити, скориставшись інструментом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Стрілка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b="26454"/>
          <a:stretch/>
        </p:blipFill>
        <p:spPr>
          <a:xfrm>
            <a:off x="316409" y="2278065"/>
            <a:ext cx="11533786" cy="39492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0" name="Google Shape;200;p23"/>
          <p:cNvSpPr/>
          <p:nvPr/>
        </p:nvSpPr>
        <p:spPr>
          <a:xfrm>
            <a:off x="316409" y="3462021"/>
            <a:ext cx="404951" cy="396240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3"/>
          <p:cNvSpPr/>
          <p:nvPr/>
        </p:nvSpPr>
        <p:spPr>
          <a:xfrm rot="-2700000">
            <a:off x="469291" y="2826997"/>
            <a:ext cx="1152128" cy="648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Pts val="5400"/>
              <a:buFont typeface="Arial"/>
              <a:buNone/>
            </a:pPr>
            <a:r>
              <a:rPr lang="uk-UA" sz="4800" b="1" i="0" u="none" strike="noStrike" cap="none" dirty="0">
                <a:solidFill>
                  <a:srgbClr val="E60000"/>
                </a:solidFill>
                <a:latin typeface="Arial"/>
                <a:ea typeface="Arial"/>
                <a:cs typeface="Arial"/>
                <a:sym typeface="Arial"/>
              </a:rPr>
              <a:t>Побудова графічних примітивів</a:t>
            </a:r>
            <a:endParaRPr sz="4800"/>
          </a:p>
        </p:txBody>
      </p:sp>
      <p:sp>
        <p:nvSpPr>
          <p:cNvPr id="207" name="Google Shape;207;p2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Виділити увесь малюнок або його частину</a:t>
            </a:r>
            <a:endParaRPr/>
          </a:p>
        </p:txBody>
      </p:sp>
      <p:sp>
        <p:nvSpPr>
          <p:cNvPr id="208" name="Google Shape;208;p24"/>
          <p:cNvSpPr txBox="1"/>
          <p:nvPr/>
        </p:nvSpPr>
        <p:spPr>
          <a:xfrm>
            <a:off x="72007" y="1816278"/>
            <a:ext cx="1003555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виділити окремий об'єкт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на ньому слід клацнути. Навколо об'єкта з'явиться штрихова прямокутна рамка, а біля неї — стрілки для зміни розмірів.</a:t>
            </a:r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752" y="1801824"/>
            <a:ext cx="1929531" cy="1829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72008" y="3743399"/>
            <a:ext cx="641728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45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Щоб виділити декілька об'єктів, слід клацнути їх по черзі, утримуючи натиснутою клавішу </a:t>
            </a:r>
            <a:r>
              <a:rPr lang="uk-UA" sz="28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Shift</a:t>
            </a:r>
            <a:r>
              <a:rPr lang="uk-UA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7864" y="3743399"/>
            <a:ext cx="5507531" cy="286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PresentationFormat>Произвольный</PresentationFormat>
  <Paragraphs>65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Тема5</vt:lpstr>
      <vt:lpstr>Особливості побудови й опрацювання векторних зображень</vt:lpstr>
      <vt:lpstr>Особливості побудови й опрацювання векторних зображен</vt:lpstr>
      <vt:lpstr>Інструменти для малювання ліній</vt:lpstr>
      <vt:lpstr>Як створювати малюнки з кривих і ламаних?</vt:lpstr>
      <vt:lpstr>Інструменти для малювання ліній</vt:lpstr>
      <vt:lpstr>Як створювати малюнки з кривих і ламаних?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Робота з файлами в Inkscape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побудови й опрацювання векторних зображень</dc:title>
  <cp:lastModifiedBy>Виктория</cp:lastModifiedBy>
  <cp:revision>1</cp:revision>
  <dcterms:modified xsi:type="dcterms:W3CDTF">2021-08-05T16:31:39Z</dcterms:modified>
</cp:coreProperties>
</file>