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41" r:id="rId2"/>
    <p:sldMasterId id="2147483728" r:id="rId3"/>
  </p:sldMasterIdLst>
  <p:notesMasterIdLst>
    <p:notesMasterId r:id="rId16"/>
  </p:notesMasterIdLst>
  <p:sldIdLst>
    <p:sldId id="256" r:id="rId4"/>
    <p:sldId id="271" r:id="rId5"/>
    <p:sldId id="302" r:id="rId6"/>
    <p:sldId id="310" r:id="rId7"/>
    <p:sldId id="304" r:id="rId8"/>
    <p:sldId id="299" r:id="rId9"/>
    <p:sldId id="308" r:id="rId10"/>
    <p:sldId id="309" r:id="rId11"/>
    <p:sldId id="311" r:id="rId12"/>
    <p:sldId id="312" r:id="rId13"/>
    <p:sldId id="298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103" autoAdjust="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A0AA3-CF1C-4AF5-B540-74BE55162B16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BDC62-BFDD-4CE4-8A64-E745BEA5A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3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 містить гіперпосилання</a:t>
            </a:r>
            <a:r>
              <a:rPr lang="uk-UA" baseline="0" dirty="0" smtClean="0"/>
              <a:t> на </a:t>
            </a:r>
            <a:r>
              <a:rPr lang="uk-UA" baseline="0" dirty="0" err="1" smtClean="0"/>
              <a:t>руханку</a:t>
            </a:r>
            <a:r>
              <a:rPr lang="uk-UA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998F-4D62-4F22-99CB-7AF1BA82F8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Слайд містить гіперпосилання</a:t>
            </a:r>
            <a:r>
              <a:rPr lang="uk-UA" baseline="0" dirty="0" smtClean="0"/>
              <a:t> на </a:t>
            </a:r>
            <a:r>
              <a:rPr lang="uk-UA" baseline="0" dirty="0" err="1" smtClean="0"/>
              <a:t>руханку</a:t>
            </a:r>
            <a:r>
              <a:rPr lang="uk-UA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998F-4D62-4F22-99CB-7AF1BA82F8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7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8188" y="147919"/>
            <a:ext cx="10018765" cy="1313328"/>
          </a:xfrm>
        </p:spPr>
        <p:txBody>
          <a:bodyPr anchor="b">
            <a:normAutofit/>
          </a:bodyPr>
          <a:lstStyle>
            <a:lvl1pPr algn="ctr">
              <a:defRPr sz="5400" b="1" baseline="0"/>
            </a:lvl1pPr>
          </a:lstStyle>
          <a:p>
            <a:r>
              <a:rPr lang="uk-UA" dirty="0" smtClean="0"/>
              <a:t>Іменник як частина мови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3072" y="2249332"/>
            <a:ext cx="8915399" cy="1126283"/>
          </a:xfrm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147919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41" y="354650"/>
            <a:ext cx="1159179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ru-RU" dirty="0" smtClean="0"/>
              <a:t>Урок № 1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70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2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71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94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0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56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6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6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8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1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2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36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38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72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43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86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65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00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58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56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2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24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80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84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75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08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1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759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71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27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70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8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4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4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8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1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1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32D6-2652-4E75-88DC-16A6D6B8000F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84746E-2FAA-41A3-AF18-E3A140A11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0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0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5B880-FC77-4937-94F7-0FE919025170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38A5B-E9B9-4F67-AA81-C006D5067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3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9CF9-E72B-4C04-A33E-5061224B3482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20BB0-E30E-4588-92F8-1DA8CBEE3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5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online.hneu.edu.ua/mod/url/view.php?id=2464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N0ywjO22suM" TargetMode="External"/><Relationship Id="rId5" Type="http://schemas.openxmlformats.org/officeDocument/2006/relationships/hyperlink" Target="https://online.hneu.edu.ua/mod/url/view.php?id=24631" TargetMode="External"/><Relationship Id="rId4" Type="http://schemas.openxmlformats.org/officeDocument/2006/relationships/hyperlink" Target="https://youtu.be/ZUx3qKOvPY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Ux3qKOvPY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online.hneu.edu.ua/mod/url/view.php?id=24631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0ywjO22su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online.hneu.edu.ua/mod/url/view.php?id=24642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2649" r="1419" b="3631"/>
          <a:stretch/>
        </p:blipFill>
        <p:spPr>
          <a:xfrm>
            <a:off x="2044946" y="342879"/>
            <a:ext cx="8354729" cy="5216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1857" y="1212168"/>
            <a:ext cx="7900909" cy="156349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Відмінювання іменників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sz="1600" dirty="0" smtClean="0">
                <a:solidFill>
                  <a:schemeClr val="bg1"/>
                </a:solidFill>
              </a:rPr>
              <a:t>(Відмінювання </a:t>
            </a:r>
            <a:r>
              <a:rPr lang="uk-UA" sz="1600" smtClean="0">
                <a:solidFill>
                  <a:schemeClr val="bg1"/>
                </a:solidFill>
              </a:rPr>
              <a:t>іменників  </a:t>
            </a:r>
            <a:r>
              <a:rPr lang="uk-UA" sz="1600" smtClean="0">
                <a:solidFill>
                  <a:schemeClr val="bg1"/>
                </a:solidFill>
              </a:rPr>
              <a:t> </a:t>
            </a:r>
            <a:r>
              <a:rPr lang="uk-UA" sz="1600" dirty="0" smtClean="0">
                <a:solidFill>
                  <a:schemeClr val="bg1"/>
                </a:solidFill>
              </a:rPr>
              <a:t>чоловічого роду </a:t>
            </a:r>
            <a:br>
              <a:rPr lang="uk-UA" sz="1600" dirty="0" smtClean="0">
                <a:solidFill>
                  <a:schemeClr val="bg1"/>
                </a:solidFill>
              </a:rPr>
            </a:br>
            <a:r>
              <a:rPr lang="uk-UA" sz="1600" dirty="0" smtClean="0">
                <a:solidFill>
                  <a:schemeClr val="bg1"/>
                </a:solidFill>
              </a:rPr>
              <a:t>в давальному та місцевому відмінках)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90" y="2775662"/>
            <a:ext cx="4020152" cy="39912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2812" y="510138"/>
            <a:ext cx="17604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Заняття</a:t>
            </a:r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№ 7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31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399773"/>
            <a:ext cx="6103731" cy="15714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12901" y="217751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Перевіримо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8100" y="1295781"/>
            <a:ext cx="1031828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2060"/>
                </a:solidFill>
              </a:rPr>
              <a:t>Давальний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відмінок</a:t>
            </a:r>
            <a:r>
              <a:rPr lang="ru-RU" sz="2800" b="1" dirty="0" smtClean="0">
                <a:solidFill>
                  <a:srgbClr val="002060"/>
                </a:solidFill>
              </a:rPr>
              <a:t> (кому?)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Директор</a:t>
            </a:r>
            <a:r>
              <a:rPr lang="ru-RU" sz="2800" b="1" u="sng" dirty="0" smtClean="0">
                <a:solidFill>
                  <a:srgbClr val="00B050"/>
                </a:solidFill>
              </a:rPr>
              <a:t>у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b="1" u="sng" dirty="0" smtClean="0">
                <a:solidFill>
                  <a:srgbClr val="00B050"/>
                </a:solidFill>
              </a:rPr>
              <a:t>(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ові</a:t>
            </a:r>
            <a:r>
              <a:rPr lang="ru-RU" sz="2800" b="1" u="sng" dirty="0" smtClean="0">
                <a:solidFill>
                  <a:srgbClr val="00B050"/>
                </a:solidFill>
              </a:rPr>
              <a:t>)</a:t>
            </a:r>
            <a:r>
              <a:rPr lang="ru-RU" sz="2800" dirty="0" smtClean="0">
                <a:solidFill>
                  <a:srgbClr val="002060"/>
                </a:solidFill>
              </a:rPr>
              <a:t>, геро</a:t>
            </a:r>
            <a:r>
              <a:rPr lang="ru-RU" sz="2800" b="1" u="sng" dirty="0" smtClean="0">
                <a:solidFill>
                  <a:srgbClr val="00B050"/>
                </a:solidFill>
              </a:rPr>
              <a:t>ю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b="1" u="sng" dirty="0" smtClean="0">
                <a:solidFill>
                  <a:srgbClr val="00B050"/>
                </a:solidFill>
              </a:rPr>
              <a:t>(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єві</a:t>
            </a:r>
            <a:r>
              <a:rPr lang="ru-RU" sz="2800" b="1" u="sng" dirty="0" smtClean="0">
                <a:solidFill>
                  <a:srgbClr val="00B050"/>
                </a:solidFill>
              </a:rPr>
              <a:t>)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актор</a:t>
            </a:r>
            <a:r>
              <a:rPr lang="ru-RU" sz="2800" b="1" dirty="0" err="1" smtClean="0">
                <a:solidFill>
                  <a:srgbClr val="00B050"/>
                </a:solidFill>
              </a:rPr>
              <a:t>у</a:t>
            </a:r>
            <a:r>
              <a:rPr lang="ru-RU" sz="2800" b="1" dirty="0" smtClean="0">
                <a:solidFill>
                  <a:srgbClr val="00B050"/>
                </a:solidFill>
              </a:rPr>
              <a:t> (</a:t>
            </a:r>
            <a:r>
              <a:rPr lang="ru-RU" sz="2800" b="1" dirty="0" err="1" smtClean="0">
                <a:solidFill>
                  <a:srgbClr val="00B050"/>
                </a:solidFill>
              </a:rPr>
              <a:t>ові</a:t>
            </a:r>
            <a:r>
              <a:rPr lang="ru-RU" sz="2800" b="1" u="sng" dirty="0" smtClean="0">
                <a:solidFill>
                  <a:srgbClr val="00B050"/>
                </a:solidFill>
              </a:rPr>
              <a:t>)</a:t>
            </a:r>
            <a:r>
              <a:rPr lang="ru-RU" sz="2800" dirty="0" smtClean="0">
                <a:solidFill>
                  <a:srgbClr val="002060"/>
                </a:solidFill>
              </a:rPr>
              <a:t>, господар</a:t>
            </a:r>
            <a:r>
              <a:rPr lang="ru-RU" sz="2800" b="1" dirty="0" smtClean="0">
                <a:solidFill>
                  <a:srgbClr val="00B050"/>
                </a:solidFill>
              </a:rPr>
              <a:t>ю (</a:t>
            </a:r>
            <a:r>
              <a:rPr lang="ru-RU" sz="2800" b="1" dirty="0" err="1" smtClean="0">
                <a:solidFill>
                  <a:srgbClr val="00B050"/>
                </a:solidFill>
              </a:rPr>
              <a:t>реві</a:t>
            </a:r>
            <a:r>
              <a:rPr lang="ru-RU" sz="2800" b="1" u="sng" dirty="0" smtClean="0">
                <a:solidFill>
                  <a:srgbClr val="00B050"/>
                </a:solidFill>
              </a:rPr>
              <a:t>)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товариш</a:t>
            </a:r>
            <a:r>
              <a:rPr lang="ru-RU" sz="2800" b="1" dirty="0" err="1" smtClean="0">
                <a:solidFill>
                  <a:srgbClr val="00B050"/>
                </a:solidFill>
              </a:rPr>
              <a:t>у</a:t>
            </a:r>
            <a:r>
              <a:rPr lang="ru-RU" sz="2800" b="1" dirty="0" smtClean="0">
                <a:solidFill>
                  <a:srgbClr val="00B050"/>
                </a:solidFill>
              </a:rPr>
              <a:t> (</a:t>
            </a:r>
            <a:r>
              <a:rPr lang="ru-RU" sz="2800" b="1" dirty="0" err="1" smtClean="0">
                <a:solidFill>
                  <a:srgbClr val="00B050"/>
                </a:solidFill>
              </a:rPr>
              <a:t>еві</a:t>
            </a:r>
            <a:r>
              <a:rPr lang="ru-RU" sz="2800" b="1" u="sng" dirty="0" smtClean="0">
                <a:solidFill>
                  <a:srgbClr val="00B050"/>
                </a:solidFill>
              </a:rPr>
              <a:t>)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сусід</a:t>
            </a:r>
            <a:r>
              <a:rPr lang="ru-RU" sz="2800" b="1" dirty="0" err="1" smtClean="0">
                <a:solidFill>
                  <a:srgbClr val="00B050"/>
                </a:solidFill>
              </a:rPr>
              <a:t>у</a:t>
            </a:r>
            <a:r>
              <a:rPr lang="ru-RU" sz="2800" b="1" dirty="0" smtClean="0">
                <a:solidFill>
                  <a:srgbClr val="00B050"/>
                </a:solidFill>
              </a:rPr>
              <a:t> (</a:t>
            </a:r>
            <a:r>
              <a:rPr lang="ru-RU" sz="2800" b="1" dirty="0" err="1" smtClean="0">
                <a:solidFill>
                  <a:srgbClr val="00B050"/>
                </a:solidFill>
              </a:rPr>
              <a:t>ові</a:t>
            </a:r>
            <a:r>
              <a:rPr lang="ru-RU" sz="2800" b="1" u="sng" dirty="0" smtClean="0">
                <a:solidFill>
                  <a:srgbClr val="00B050"/>
                </a:solidFill>
              </a:rPr>
              <a:t>)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музикант</a:t>
            </a:r>
            <a:r>
              <a:rPr lang="ru-RU" sz="2800" b="1" dirty="0" err="1" smtClean="0">
                <a:solidFill>
                  <a:srgbClr val="00B050"/>
                </a:solidFill>
              </a:rPr>
              <a:t>у</a:t>
            </a:r>
            <a:r>
              <a:rPr lang="ru-RU" sz="2800" b="1" dirty="0" smtClean="0">
                <a:solidFill>
                  <a:srgbClr val="00B050"/>
                </a:solidFill>
              </a:rPr>
              <a:t> (</a:t>
            </a:r>
            <a:r>
              <a:rPr lang="ru-RU" sz="2800" b="1" dirty="0" err="1" smtClean="0">
                <a:solidFill>
                  <a:srgbClr val="00B050"/>
                </a:solidFill>
              </a:rPr>
              <a:t>ові</a:t>
            </a:r>
            <a:r>
              <a:rPr lang="ru-RU" sz="2800" b="1" u="sng" dirty="0" smtClean="0">
                <a:solidFill>
                  <a:srgbClr val="00B050"/>
                </a:solidFill>
              </a:rPr>
              <a:t>)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Анатолі</a:t>
            </a:r>
            <a:r>
              <a:rPr lang="ru-RU" sz="2800" b="1" dirty="0" err="1" smtClean="0">
                <a:solidFill>
                  <a:srgbClr val="00B050"/>
                </a:solidFill>
              </a:rPr>
              <a:t>ю</a:t>
            </a:r>
            <a:r>
              <a:rPr lang="ru-RU" sz="2800" b="1" dirty="0" smtClean="0">
                <a:solidFill>
                  <a:srgbClr val="00B050"/>
                </a:solidFill>
              </a:rPr>
              <a:t> (</a:t>
            </a:r>
            <a:r>
              <a:rPr lang="ru-RU" sz="2800" b="1" dirty="0" err="1" smtClean="0">
                <a:solidFill>
                  <a:srgbClr val="00B050"/>
                </a:solidFill>
              </a:rPr>
              <a:t>єві</a:t>
            </a:r>
            <a:r>
              <a:rPr lang="ru-RU" sz="2800" b="1" u="sng" dirty="0" smtClean="0">
                <a:solidFill>
                  <a:srgbClr val="00B050"/>
                </a:solidFill>
              </a:rPr>
              <a:t>)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Валері</a:t>
            </a:r>
            <a:r>
              <a:rPr lang="ru-RU" sz="2800" b="1" dirty="0" err="1" smtClean="0">
                <a:solidFill>
                  <a:srgbClr val="00B050"/>
                </a:solidFill>
              </a:rPr>
              <a:t>ю</a:t>
            </a:r>
            <a:r>
              <a:rPr lang="ru-RU" sz="2800" b="1" dirty="0" smtClean="0">
                <a:solidFill>
                  <a:srgbClr val="00B050"/>
                </a:solidFill>
              </a:rPr>
              <a:t> (</a:t>
            </a:r>
            <a:r>
              <a:rPr lang="ru-RU" sz="2800" b="1" dirty="0" err="1" smtClean="0">
                <a:solidFill>
                  <a:srgbClr val="00B050"/>
                </a:solidFill>
              </a:rPr>
              <a:t>єві</a:t>
            </a:r>
            <a:r>
              <a:rPr lang="ru-RU" sz="2800" b="1" u="sng" dirty="0" smtClean="0">
                <a:solidFill>
                  <a:srgbClr val="00B050"/>
                </a:solidFill>
              </a:rPr>
              <a:t>)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белая и черная ручка изолированы на белом фоне макет вектор - Векторная графика Ручка для письма роялти-фр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0" b="21220"/>
          <a:stretch/>
        </p:blipFill>
        <p:spPr bwMode="auto">
          <a:xfrm>
            <a:off x="8904955" y="217751"/>
            <a:ext cx="3027112" cy="10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8897" y="3153004"/>
            <a:ext cx="9760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002060"/>
                </a:solidFill>
              </a:rPr>
              <a:t>Місцевий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відмінок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(на кому</a:t>
            </a:r>
            <a:r>
              <a:rPr lang="ru-RU" sz="2800" b="1" dirty="0">
                <a:solidFill>
                  <a:srgbClr val="002060"/>
                </a:solidFill>
              </a:rPr>
              <a:t>?)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</a:rPr>
              <a:t>На директор</a:t>
            </a:r>
            <a:r>
              <a:rPr lang="ru-RU" sz="2800" b="1" u="sng" dirty="0" smtClean="0">
                <a:solidFill>
                  <a:srgbClr val="00B050"/>
                </a:solidFill>
              </a:rPr>
              <a:t>у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b="1" u="sng" dirty="0">
                <a:solidFill>
                  <a:srgbClr val="00B050"/>
                </a:solidFill>
              </a:rPr>
              <a:t>(</a:t>
            </a:r>
            <a:r>
              <a:rPr lang="ru-RU" sz="2800" b="1" u="sng" dirty="0" err="1">
                <a:solidFill>
                  <a:srgbClr val="00B050"/>
                </a:solidFill>
              </a:rPr>
              <a:t>ові</a:t>
            </a:r>
            <a:r>
              <a:rPr lang="ru-RU" sz="2800" b="1" u="sng" dirty="0">
                <a:solidFill>
                  <a:srgbClr val="00B050"/>
                </a:solidFill>
              </a:rPr>
              <a:t>)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smtClean="0">
                <a:solidFill>
                  <a:srgbClr val="002060"/>
                </a:solidFill>
              </a:rPr>
              <a:t>на геро</a:t>
            </a:r>
            <a:r>
              <a:rPr lang="ru-RU" sz="2800" b="1" u="sng" dirty="0" smtClean="0">
                <a:solidFill>
                  <a:srgbClr val="00B050"/>
                </a:solidFill>
              </a:rPr>
              <a:t>ю</a:t>
            </a:r>
            <a:r>
              <a:rPr lang="ru-RU" sz="2800" dirty="0" smtClean="0">
                <a:solidFill>
                  <a:srgbClr val="00B050"/>
                </a:solidFill>
              </a:rPr>
              <a:t> </a:t>
            </a:r>
            <a:r>
              <a:rPr lang="ru-RU" sz="2800" b="1" u="sng" dirty="0">
                <a:solidFill>
                  <a:srgbClr val="00B050"/>
                </a:solidFill>
              </a:rPr>
              <a:t>(</a:t>
            </a:r>
            <a:r>
              <a:rPr lang="ru-RU" sz="2800" b="1" u="sng" dirty="0" err="1">
                <a:solidFill>
                  <a:srgbClr val="00B050"/>
                </a:solidFill>
              </a:rPr>
              <a:t>єві</a:t>
            </a:r>
            <a:r>
              <a:rPr lang="ru-RU" sz="2800" b="1" u="sng" dirty="0" smtClean="0">
                <a:solidFill>
                  <a:srgbClr val="00B050"/>
                </a:solidFill>
              </a:rPr>
              <a:t>)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>
                <a:solidFill>
                  <a:srgbClr val="002060"/>
                </a:solidFill>
              </a:rPr>
              <a:t>на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актор</a:t>
            </a:r>
            <a:r>
              <a:rPr lang="ru-RU" sz="2800" b="1" dirty="0" err="1">
                <a:solidFill>
                  <a:srgbClr val="00B050"/>
                </a:solidFill>
              </a:rPr>
              <a:t>у</a:t>
            </a:r>
            <a:r>
              <a:rPr lang="ru-RU" sz="2800" b="1" dirty="0">
                <a:solidFill>
                  <a:srgbClr val="00B050"/>
                </a:solidFill>
              </a:rPr>
              <a:t> (</a:t>
            </a:r>
            <a:r>
              <a:rPr lang="ru-RU" sz="2800" b="1" dirty="0" err="1">
                <a:solidFill>
                  <a:srgbClr val="00B050"/>
                </a:solidFill>
              </a:rPr>
              <a:t>ові</a:t>
            </a:r>
            <a:r>
              <a:rPr lang="ru-RU" sz="2800" b="1" u="sng" dirty="0">
                <a:solidFill>
                  <a:srgbClr val="00B050"/>
                </a:solidFill>
              </a:rPr>
              <a:t>)</a:t>
            </a:r>
            <a:r>
              <a:rPr lang="ru-RU" sz="2800" dirty="0">
                <a:solidFill>
                  <a:srgbClr val="002060"/>
                </a:solidFill>
              </a:rPr>
              <a:t>, на </a:t>
            </a:r>
            <a:r>
              <a:rPr lang="ru-RU" sz="2800" dirty="0" smtClean="0">
                <a:solidFill>
                  <a:srgbClr val="002060"/>
                </a:solidFill>
              </a:rPr>
              <a:t>господар</a:t>
            </a:r>
            <a:r>
              <a:rPr lang="ru-RU" sz="2800" b="1" dirty="0" smtClean="0">
                <a:solidFill>
                  <a:srgbClr val="00B050"/>
                </a:solidFill>
              </a:rPr>
              <a:t>ю (</a:t>
            </a:r>
            <a:r>
              <a:rPr lang="ru-RU" sz="2800" b="1" dirty="0" err="1" smtClean="0">
                <a:solidFill>
                  <a:srgbClr val="00B050"/>
                </a:solidFill>
              </a:rPr>
              <a:t>еві</a:t>
            </a:r>
            <a:r>
              <a:rPr lang="ru-RU" sz="2800" b="1" u="sng" dirty="0" smtClean="0">
                <a:solidFill>
                  <a:srgbClr val="00B050"/>
                </a:solidFill>
              </a:rPr>
              <a:t>)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r>
              <a:rPr lang="ru-RU" sz="2800" dirty="0">
                <a:solidFill>
                  <a:srgbClr val="002060"/>
                </a:solidFill>
              </a:rPr>
              <a:t>на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товариш</a:t>
            </a:r>
            <a:r>
              <a:rPr lang="ru-RU" sz="2800" b="1" dirty="0" err="1">
                <a:solidFill>
                  <a:srgbClr val="00B050"/>
                </a:solidFill>
              </a:rPr>
              <a:t>у</a:t>
            </a:r>
            <a:r>
              <a:rPr lang="ru-RU" sz="2800" b="1" dirty="0">
                <a:solidFill>
                  <a:srgbClr val="00B050"/>
                </a:solidFill>
              </a:rPr>
              <a:t> (</a:t>
            </a:r>
            <a:r>
              <a:rPr lang="ru-RU" sz="2800" b="1" dirty="0" err="1">
                <a:solidFill>
                  <a:srgbClr val="00B050"/>
                </a:solidFill>
              </a:rPr>
              <a:t>еві</a:t>
            </a:r>
            <a:r>
              <a:rPr lang="ru-RU" sz="2800" b="1" u="sng" dirty="0">
                <a:solidFill>
                  <a:srgbClr val="00B050"/>
                </a:solidFill>
              </a:rPr>
              <a:t>)</a:t>
            </a:r>
            <a:r>
              <a:rPr lang="ru-RU" sz="2800" dirty="0">
                <a:solidFill>
                  <a:srgbClr val="002060"/>
                </a:solidFill>
              </a:rPr>
              <a:t>, на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сусід</a:t>
            </a:r>
            <a:r>
              <a:rPr lang="ru-RU" sz="2800" b="1" dirty="0" err="1" smtClean="0">
                <a:solidFill>
                  <a:srgbClr val="00B050"/>
                </a:solidFill>
              </a:rPr>
              <a:t>у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(</a:t>
            </a:r>
            <a:r>
              <a:rPr lang="ru-RU" sz="2800" b="1" dirty="0" err="1">
                <a:solidFill>
                  <a:srgbClr val="00B050"/>
                </a:solidFill>
              </a:rPr>
              <a:t>ові</a:t>
            </a:r>
            <a:r>
              <a:rPr lang="ru-RU" sz="2800" b="1" u="sng" dirty="0">
                <a:solidFill>
                  <a:srgbClr val="00B050"/>
                </a:solidFill>
              </a:rPr>
              <a:t>)</a:t>
            </a:r>
            <a:r>
              <a:rPr lang="ru-RU" sz="2800" dirty="0">
                <a:solidFill>
                  <a:srgbClr val="002060"/>
                </a:solidFill>
              </a:rPr>
              <a:t>, на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музикант</a:t>
            </a:r>
            <a:r>
              <a:rPr lang="ru-RU" sz="2800" b="1" dirty="0" err="1" smtClean="0">
                <a:solidFill>
                  <a:srgbClr val="00B050"/>
                </a:solidFill>
              </a:rPr>
              <a:t>у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(</a:t>
            </a:r>
            <a:r>
              <a:rPr lang="ru-RU" sz="2800" b="1" dirty="0" err="1">
                <a:solidFill>
                  <a:srgbClr val="00B050"/>
                </a:solidFill>
              </a:rPr>
              <a:t>ові</a:t>
            </a:r>
            <a:r>
              <a:rPr lang="ru-RU" sz="2800" b="1" u="sng" dirty="0">
                <a:solidFill>
                  <a:srgbClr val="00B050"/>
                </a:solidFill>
              </a:rPr>
              <a:t>)</a:t>
            </a:r>
            <a:r>
              <a:rPr lang="ru-RU" sz="2800" dirty="0">
                <a:solidFill>
                  <a:srgbClr val="002060"/>
                </a:solidFill>
              </a:rPr>
              <a:t>, на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Анатолі</a:t>
            </a:r>
            <a:r>
              <a:rPr lang="ru-RU" sz="2800" b="1" dirty="0" err="1" smtClean="0">
                <a:solidFill>
                  <a:srgbClr val="00B050"/>
                </a:solidFill>
              </a:rPr>
              <a:t>ю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(</a:t>
            </a:r>
            <a:r>
              <a:rPr lang="ru-RU" sz="2800" b="1" dirty="0" err="1">
                <a:solidFill>
                  <a:srgbClr val="00B050"/>
                </a:solidFill>
              </a:rPr>
              <a:t>єві</a:t>
            </a:r>
            <a:r>
              <a:rPr lang="ru-RU" sz="2800" b="1" u="sng" dirty="0">
                <a:solidFill>
                  <a:srgbClr val="00B050"/>
                </a:solidFill>
              </a:rPr>
              <a:t>)</a:t>
            </a:r>
            <a:r>
              <a:rPr lang="ru-RU" sz="2800" dirty="0">
                <a:solidFill>
                  <a:srgbClr val="002060"/>
                </a:solidFill>
              </a:rPr>
              <a:t>, на 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Валері</a:t>
            </a:r>
            <a:r>
              <a:rPr lang="ru-RU" sz="2800" b="1" dirty="0" err="1" smtClean="0">
                <a:solidFill>
                  <a:srgbClr val="00B050"/>
                </a:solidFill>
              </a:rPr>
              <a:t>ю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(</a:t>
            </a:r>
            <a:r>
              <a:rPr lang="ru-RU" sz="2800" b="1" dirty="0" err="1">
                <a:solidFill>
                  <a:srgbClr val="00B050"/>
                </a:solidFill>
              </a:rPr>
              <a:t>єві</a:t>
            </a:r>
            <a:r>
              <a:rPr lang="ru-RU" sz="2800" b="1" u="sng" dirty="0">
                <a:solidFill>
                  <a:srgbClr val="00B050"/>
                </a:solidFill>
              </a:rPr>
              <a:t>)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01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dirty="0" smtClean="0">
                <a:ln/>
                <a:solidFill>
                  <a:srgbClr val="0070C0"/>
                </a:solidFill>
              </a:rPr>
              <a:t>Просто</a:t>
            </a:r>
          </a:p>
          <a:p>
            <a:pPr algn="ctr"/>
            <a:r>
              <a:rPr lang="ru-RU" sz="1600" b="1" i="1" dirty="0" smtClean="0">
                <a:ln/>
                <a:solidFill>
                  <a:srgbClr val="0070C0"/>
                </a:solidFill>
              </a:rPr>
              <a:t> про складне</a:t>
            </a:r>
            <a:endParaRPr lang="ru-RU" sz="1600" b="1" i="1" dirty="0">
              <a:ln/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77" y="5168766"/>
            <a:ext cx="5801896" cy="1737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42082" y="233626"/>
            <a:ext cx="3980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Молодець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6618" y="1185119"/>
            <a:ext cx="10835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Тепер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готовий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приступити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</a:p>
          <a:p>
            <a:pPr algn="ctr"/>
            <a:r>
              <a:rPr lang="ru-RU" sz="5400" b="1" dirty="0" smtClean="0">
                <a:ln/>
                <a:solidFill>
                  <a:srgbClr val="75BDA7"/>
                </a:solidFill>
              </a:rPr>
              <a:t>до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практичних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завдань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уроку!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04087" y="3128660"/>
            <a:ext cx="5256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Бажаю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успіху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46205" y="4019025"/>
            <a:ext cx="9682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/>
                <a:solidFill>
                  <a:srgbClr val="75BDA7"/>
                </a:solidFill>
              </a:rPr>
              <a:t>Ти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обов’язково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 </a:t>
            </a:r>
            <a:r>
              <a:rPr lang="ru-RU" sz="5400" b="1" dirty="0" err="1" smtClean="0">
                <a:ln/>
                <a:solidFill>
                  <a:srgbClr val="75BDA7"/>
                </a:solidFill>
              </a:rPr>
              <a:t>впораєшся</a:t>
            </a:r>
            <a:r>
              <a:rPr lang="ru-RU" sz="5400" b="1" dirty="0" smtClean="0">
                <a:ln/>
                <a:solidFill>
                  <a:srgbClr val="75BDA7"/>
                </a:solidFill>
              </a:rPr>
              <a:t>!</a:t>
            </a:r>
            <a:endParaRPr lang="ru-RU" sz="5400" b="1" dirty="0">
              <a:ln/>
              <a:solidFill>
                <a:srgbClr val="75BD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6879" y="110703"/>
            <a:ext cx="799449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Використані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ресурси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Інтернету</a:t>
            </a:r>
            <a:endParaRPr lang="ru-RU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137" y="3927071"/>
            <a:ext cx="6187976" cy="22740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9561" y="1781294"/>
            <a:ext cx="371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youtu.be/ZUx3qKOvPYc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0364" y="2342052"/>
            <a:ext cx="7735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online.hneu.edu.ua/mod/url/view.php?id=24631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0744" y="2887452"/>
            <a:ext cx="3728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6"/>
              </a:rPr>
              <a:t>https://</a:t>
            </a:r>
            <a:r>
              <a:rPr lang="ru-RU" dirty="0" smtClean="0">
                <a:hlinkClick r:id="rId6"/>
              </a:rPr>
              <a:t>youtu.be/N0ywjO22suM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07907" y="3305462"/>
            <a:ext cx="7520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</a:t>
            </a:r>
            <a:r>
              <a:rPr lang="ru-RU" dirty="0" smtClean="0">
                <a:hlinkClick r:id="rId7"/>
              </a:rPr>
              <a:t>online.hneu.edu.ua/mod/url/view.php?id=24642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4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04" y="981349"/>
            <a:ext cx="10162844" cy="5982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0103" y="-36953"/>
            <a:ext cx="5726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Пригадаймо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відмінки</a:t>
            </a:r>
            <a:endParaRPr lang="ru-RU" sz="4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української</a:t>
            </a:r>
            <a:r>
              <a:rPr lang="ru-RU" sz="40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000" b="1" cap="none" spc="0" dirty="0" err="1" smtClean="0">
                <a:ln/>
                <a:solidFill>
                  <a:schemeClr val="accent3"/>
                </a:solidFill>
                <a:effectLst/>
              </a:rPr>
              <a:t>мови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109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2494" y="597386"/>
            <a:ext cx="3962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8665" y="217751"/>
            <a:ext cx="995340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</a:rPr>
              <a:t>Форми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</a:rPr>
              <a:t>іменників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</a:rPr>
              <a:t>чоловічого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 роду в </a:t>
            </a:r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</a:rPr>
              <a:t>давальному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  <a:hlinkClick r:id="rId3"/>
              </a:rPr>
              <a:t>відмінку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  <a:latin typeface="YouTube Sans"/>
              </a:rPr>
              <a:t>однини</a:t>
            </a:r>
            <a:r>
              <a:rPr lang="ru-RU" sz="3600" b="1" dirty="0">
                <a:ln/>
                <a:solidFill>
                  <a:schemeClr val="accent3"/>
                </a:solidFill>
                <a:latin typeface="YouTube Sans"/>
              </a:rPr>
              <a:t>.</a:t>
            </a:r>
            <a:endParaRPr lang="ru-RU" sz="3600" b="1" dirty="0">
              <a:ln/>
              <a:solidFill>
                <a:schemeClr val="accent3"/>
              </a:solidFill>
            </a:endParaRPr>
          </a:p>
          <a:p>
            <a:pPr algn="ctr"/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571" y="1972077"/>
            <a:ext cx="771210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125" y="5168766"/>
            <a:ext cx="5801896" cy="1737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1212" y="545953"/>
            <a:ext cx="8925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Настав час </a:t>
            </a:r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/>
                <a:hlinkClick r:id="rId5"/>
              </a:rPr>
              <a:t>відпочити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  <a:hlinkClick r:id="rId5"/>
              </a:rPr>
              <a:t>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8" name="Picture 4" descr="Дети танцую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95" y="1827343"/>
            <a:ext cx="7730276" cy="31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9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02494" y="597386"/>
            <a:ext cx="3962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8665" y="217751"/>
            <a:ext cx="995340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Форми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іменників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чоловічого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роду в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місцевому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  <a:hlinkClick r:id="rId3"/>
              </a:rPr>
              <a:t>відмінку</a:t>
            </a:r>
            <a:r>
              <a:rPr lang="ru-RU" sz="3600" b="1" dirty="0">
                <a:ln/>
                <a:solidFill>
                  <a:schemeClr val="accent3"/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3"/>
                </a:solidFill>
              </a:rPr>
              <a:t>однини</a:t>
            </a:r>
            <a:r>
              <a:rPr lang="ru-RU" sz="3600" b="1" dirty="0">
                <a:ln/>
                <a:solidFill>
                  <a:schemeClr val="accent3"/>
                </a:solidFill>
              </a:rPr>
              <a:t>.</a:t>
            </a:r>
          </a:p>
          <a:p>
            <a:endParaRPr lang="ru-RU" sz="3600" b="1" dirty="0">
              <a:ln/>
              <a:solidFill>
                <a:schemeClr val="accent3"/>
              </a:solidFill>
            </a:endParaRPr>
          </a:p>
          <a:p>
            <a:pPr algn="ctr"/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946" y="1744514"/>
            <a:ext cx="771210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57" y="5678905"/>
            <a:ext cx="1051910" cy="10443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11063" y="253566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9125" y="1827343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125" y="5168766"/>
            <a:ext cx="5801896" cy="1737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1212" y="545953"/>
            <a:ext cx="89258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Настав час </a:t>
            </a:r>
            <a:r>
              <a:rPr lang="ru-RU" sz="6000" b="1" cap="none" spc="0" dirty="0" err="1" smtClean="0">
                <a:ln/>
                <a:solidFill>
                  <a:schemeClr val="accent3"/>
                </a:solidFill>
                <a:effectLst/>
                <a:hlinkClick r:id="rId5"/>
              </a:rPr>
              <a:t>відпочити</a:t>
            </a:r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  <a:hlinkClick r:id="rId5"/>
              </a:rPr>
              <a:t>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8" name="Picture 4" descr="Дети танцуют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95" y="1827343"/>
            <a:ext cx="7730276" cy="31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9463" y="217751"/>
            <a:ext cx="4416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Запам’ятай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862" y="217751"/>
            <a:ext cx="2152650" cy="148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390147"/>
            <a:ext cx="6103731" cy="1467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693" y="1320394"/>
            <a:ext cx="7362825" cy="1819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238" y="3498732"/>
            <a:ext cx="7696200" cy="1362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634" y="4270588"/>
            <a:ext cx="2470433" cy="24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13563" y="217751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Потренуймося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264" y="2003302"/>
            <a:ext cx="2913300" cy="2913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93006" y="1110630"/>
            <a:ext cx="6708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dirty="0"/>
              <a:t>Запиши </a:t>
            </a:r>
            <a:r>
              <a:rPr lang="ru-RU" sz="2000" b="1" dirty="0" err="1"/>
              <a:t>подані</a:t>
            </a:r>
            <a:r>
              <a:rPr lang="ru-RU" sz="2000" b="1" dirty="0"/>
              <a:t> </a:t>
            </a:r>
            <a:r>
              <a:rPr lang="ru-RU" sz="2000" b="1" dirty="0" err="1"/>
              <a:t>іменники</a:t>
            </a:r>
            <a:r>
              <a:rPr lang="ru-RU" sz="2000" b="1" dirty="0"/>
              <a:t> у </a:t>
            </a:r>
            <a:r>
              <a:rPr lang="ru-RU" sz="2000" b="1" dirty="0" err="1"/>
              <a:t>формі</a:t>
            </a:r>
            <a:r>
              <a:rPr lang="ru-RU" sz="2000" b="1" dirty="0"/>
              <a:t> Д. в. (кому?). </a:t>
            </a:r>
            <a:endParaRPr lang="ru-RU" sz="2000" b="1" dirty="0" smtClean="0"/>
          </a:p>
          <a:p>
            <a:r>
              <a:rPr lang="ru-RU" sz="2000" b="1" dirty="0" smtClean="0"/>
              <a:t>Запиши </a:t>
            </a:r>
            <a:r>
              <a:rPr lang="ru-RU" sz="2000" b="1" dirty="0" err="1"/>
              <a:t>подані</a:t>
            </a:r>
            <a:r>
              <a:rPr lang="ru-RU" sz="2000" b="1" dirty="0"/>
              <a:t> </a:t>
            </a:r>
            <a:r>
              <a:rPr lang="ru-RU" sz="2000" b="1" dirty="0" err="1"/>
              <a:t>іменники</a:t>
            </a:r>
            <a:r>
              <a:rPr lang="ru-RU" sz="2000" b="1" dirty="0"/>
              <a:t> у </a:t>
            </a:r>
            <a:r>
              <a:rPr lang="ru-RU" sz="2000" b="1" dirty="0" err="1"/>
              <a:t>формі</a:t>
            </a:r>
            <a:r>
              <a:rPr lang="ru-RU" sz="2000" b="1" dirty="0"/>
              <a:t> М. в. (на кому?)</a:t>
            </a:r>
            <a:r>
              <a:rPr lang="ru-RU" sz="2000" b="1" dirty="0" smtClean="0"/>
              <a:t> 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6435" y="2450165"/>
            <a:ext cx="95116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Директор, герой, </a:t>
            </a:r>
            <a:r>
              <a:rPr lang="ru-RU" sz="2800" dirty="0" err="1">
                <a:solidFill>
                  <a:srgbClr val="002060"/>
                </a:solidFill>
              </a:rPr>
              <a:t>актор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господар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товариш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сусід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музикант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Анатолій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Валерій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4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18" y="4605048"/>
            <a:ext cx="2133549" cy="21182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80360" y="217751"/>
            <a:ext cx="15696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Просто</a:t>
            </a:r>
          </a:p>
          <a:p>
            <a:pPr algn="ctr"/>
            <a:r>
              <a:rPr lang="ru-RU" sz="1600" b="1" i="1" cap="none" spc="0" dirty="0" smtClean="0">
                <a:ln/>
                <a:solidFill>
                  <a:srgbClr val="0070C0"/>
                </a:solidFill>
                <a:effectLst/>
              </a:rPr>
              <a:t> про складне</a:t>
            </a:r>
            <a:endParaRPr lang="ru-RU" sz="1600" b="1" i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586" y="5101388"/>
            <a:ext cx="6103731" cy="18698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13563" y="217751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Потренуймося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264" y="2003302"/>
            <a:ext cx="2913300" cy="2913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93006" y="1110630"/>
            <a:ext cx="67088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dirty="0"/>
              <a:t>Запиши </a:t>
            </a:r>
            <a:r>
              <a:rPr lang="ru-RU" sz="2000" b="1" dirty="0" err="1"/>
              <a:t>подані</a:t>
            </a:r>
            <a:r>
              <a:rPr lang="ru-RU" sz="2000" b="1" dirty="0"/>
              <a:t> </a:t>
            </a:r>
            <a:r>
              <a:rPr lang="ru-RU" sz="2000" b="1" dirty="0" err="1"/>
              <a:t>іменники</a:t>
            </a:r>
            <a:r>
              <a:rPr lang="ru-RU" sz="2000" b="1" dirty="0"/>
              <a:t> у </a:t>
            </a:r>
            <a:r>
              <a:rPr lang="ru-RU" sz="2000" b="1" dirty="0" err="1"/>
              <a:t>формі</a:t>
            </a:r>
            <a:r>
              <a:rPr lang="ru-RU" sz="2000" b="1" dirty="0"/>
              <a:t> Д. в. (кому?). </a:t>
            </a:r>
            <a:endParaRPr lang="ru-RU" sz="2000" b="1" dirty="0" smtClean="0"/>
          </a:p>
          <a:p>
            <a:r>
              <a:rPr lang="ru-RU" sz="2000" b="1" dirty="0" smtClean="0"/>
              <a:t>Запиши </a:t>
            </a:r>
            <a:r>
              <a:rPr lang="ru-RU" sz="2000" b="1" dirty="0" err="1"/>
              <a:t>подані</a:t>
            </a:r>
            <a:r>
              <a:rPr lang="ru-RU" sz="2000" b="1" dirty="0"/>
              <a:t> </a:t>
            </a:r>
            <a:r>
              <a:rPr lang="ru-RU" sz="2000" b="1" dirty="0" err="1"/>
              <a:t>іменники</a:t>
            </a:r>
            <a:r>
              <a:rPr lang="ru-RU" sz="2000" b="1" dirty="0"/>
              <a:t> у </a:t>
            </a:r>
            <a:r>
              <a:rPr lang="ru-RU" sz="2000" b="1" dirty="0" err="1"/>
              <a:t>формі</a:t>
            </a:r>
            <a:r>
              <a:rPr lang="ru-RU" sz="2000" b="1" dirty="0"/>
              <a:t> М. в. (на кому?)</a:t>
            </a:r>
            <a:r>
              <a:rPr lang="ru-RU" sz="2000" b="1" dirty="0" smtClean="0"/>
              <a:t> 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6435" y="2450165"/>
            <a:ext cx="951167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Директор, герой, </a:t>
            </a:r>
            <a:r>
              <a:rPr lang="ru-RU" sz="2800" dirty="0" err="1">
                <a:solidFill>
                  <a:srgbClr val="002060"/>
                </a:solidFill>
              </a:rPr>
              <a:t>актор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господар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товариш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сусід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музикант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Анатолій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Валерій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ru-RU" sz="28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3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1145</TotalTime>
  <Words>320</Words>
  <Application>Microsoft Office PowerPoint</Application>
  <PresentationFormat>Широкоэкранный</PresentationFormat>
  <Paragraphs>66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Wingdings 3</vt:lpstr>
      <vt:lpstr>YouTube Sans</vt:lpstr>
      <vt:lpstr>Легкий дым</vt:lpstr>
      <vt:lpstr>1_Специальное оформление</vt:lpstr>
      <vt:lpstr>Специальное оформление</vt:lpstr>
      <vt:lpstr>Відмінювання іменників (Відмінювання іменників   чоловічого роду  в давальному та місцевому відмінках)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78</cp:revision>
  <dcterms:created xsi:type="dcterms:W3CDTF">2023-06-14T07:23:34Z</dcterms:created>
  <dcterms:modified xsi:type="dcterms:W3CDTF">2023-06-25T08:51:22Z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