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0" r:id="rId3"/>
    <p:sldId id="288" r:id="rId4"/>
    <p:sldId id="291" r:id="rId5"/>
    <p:sldId id="292" r:id="rId6"/>
    <p:sldId id="297" r:id="rId7"/>
    <p:sldId id="298" r:id="rId8"/>
    <p:sldId id="301" r:id="rId9"/>
    <p:sldId id="303" r:id="rId10"/>
    <p:sldId id="296" r:id="rId11"/>
    <p:sldId id="304" r:id="rId12"/>
    <p:sldId id="305" r:id="rId13"/>
    <p:sldId id="307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8" r:id="rId22"/>
    <p:sldId id="338" r:id="rId23"/>
    <p:sldId id="317" r:id="rId24"/>
    <p:sldId id="268" r:id="rId25"/>
    <p:sldId id="269" r:id="rId26"/>
    <p:sldId id="270" r:id="rId27"/>
    <p:sldId id="321" r:id="rId28"/>
    <p:sldId id="320" r:id="rId29"/>
    <p:sldId id="264" r:id="rId30"/>
    <p:sldId id="322" r:id="rId31"/>
    <p:sldId id="324" r:id="rId32"/>
    <p:sldId id="323" r:id="rId33"/>
    <p:sldId id="334" r:id="rId34"/>
    <p:sldId id="336" r:id="rId35"/>
    <p:sldId id="337" r:id="rId36"/>
    <p:sldId id="329" r:id="rId37"/>
    <p:sldId id="283" r:id="rId38"/>
    <p:sldId id="339" r:id="rId39"/>
    <p:sldId id="328" r:id="rId40"/>
    <p:sldId id="325" r:id="rId41"/>
    <p:sldId id="326" r:id="rId42"/>
    <p:sldId id="284" r:id="rId43"/>
    <p:sldId id="330" r:id="rId44"/>
    <p:sldId id="331" r:id="rId45"/>
    <p:sldId id="332" r:id="rId46"/>
    <p:sldId id="333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3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ordwall.net/play/57990/784/837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6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3.wdp"/><Relationship Id="rId12" Type="http://schemas.openxmlformats.org/officeDocument/2006/relationships/image" Target="../media/image52.png"/><Relationship Id="rId17" Type="http://schemas.microsoft.com/office/2007/relationships/hdphoto" Target="../media/hdphoto28.wdp"/><Relationship Id="rId2" Type="http://schemas.openxmlformats.org/officeDocument/2006/relationships/audio" Target="../media/media6.m4a"/><Relationship Id="rId16" Type="http://schemas.openxmlformats.org/officeDocument/2006/relationships/image" Target="../media/image54.png"/><Relationship Id="rId1" Type="http://schemas.microsoft.com/office/2007/relationships/media" Target="../media/media6.m4a"/><Relationship Id="rId6" Type="http://schemas.openxmlformats.org/officeDocument/2006/relationships/image" Target="../media/image49.png"/><Relationship Id="rId11" Type="http://schemas.microsoft.com/office/2007/relationships/hdphoto" Target="../media/hdphoto25.wdp"/><Relationship Id="rId5" Type="http://schemas.openxmlformats.org/officeDocument/2006/relationships/image" Target="../media/image2.png"/><Relationship Id="rId15" Type="http://schemas.microsoft.com/office/2007/relationships/hdphoto" Target="../media/hdphoto27.wdp"/><Relationship Id="rId10" Type="http://schemas.openxmlformats.org/officeDocument/2006/relationships/image" Target="../media/image51.png"/><Relationship Id="rId4" Type="http://schemas.openxmlformats.org/officeDocument/2006/relationships/image" Target="../media/image18.jpg"/><Relationship Id="rId9" Type="http://schemas.microsoft.com/office/2007/relationships/hdphoto" Target="../media/hdphoto24.wdp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10" Type="http://schemas.openxmlformats.org/officeDocument/2006/relationships/image" Target="../media/image17.png"/><Relationship Id="rId4" Type="http://schemas.openxmlformats.org/officeDocument/2006/relationships/image" Target="../media/image18.jpg"/><Relationship Id="rId9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microsoft.com/office/2007/relationships/hdphoto" Target="../media/hdphoto33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microsoft.com/office/2007/relationships/hdphoto" Target="../media/hdphoto32.wdp"/><Relationship Id="rId4" Type="http://schemas.openxmlformats.org/officeDocument/2006/relationships/image" Target="../media/image59.jp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1.wdp"/><Relationship Id="rId12" Type="http://schemas.microsoft.com/office/2007/relationships/hdphoto" Target="../media/hdphoto33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2.png"/><Relationship Id="rId4" Type="http://schemas.openxmlformats.org/officeDocument/2006/relationships/image" Target="../media/image59.jpg"/><Relationship Id="rId9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microsoft.com/office/2007/relationships/hdphoto" Target="../media/hdphoto36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3.wdp"/><Relationship Id="rId11" Type="http://schemas.openxmlformats.org/officeDocument/2006/relationships/image" Target="../media/image67.png"/><Relationship Id="rId5" Type="http://schemas.openxmlformats.org/officeDocument/2006/relationships/image" Target="../media/image4.png"/><Relationship Id="rId10" Type="http://schemas.microsoft.com/office/2007/relationships/hdphoto" Target="../media/hdphoto35.wdp"/><Relationship Id="rId4" Type="http://schemas.openxmlformats.org/officeDocument/2006/relationships/image" Target="../media/image18.jp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65.png"/><Relationship Id="rId10" Type="http://schemas.microsoft.com/office/2007/relationships/hdphoto" Target="../media/hdphoto35.wdp"/><Relationship Id="rId4" Type="http://schemas.microsoft.com/office/2007/relationships/hdphoto" Target="../media/hdphoto3.wdp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microsoft.com/office/2007/relationships/hdphoto" Target="../media/hdphoto31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30.wdp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microsoft.com/office/2007/relationships/hdphoto" Target="../media/hdphoto33.wdp"/><Relationship Id="rId4" Type="http://schemas.openxmlformats.org/officeDocument/2006/relationships/image" Target="../media/image18.jp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microsoft.com/office/2007/relationships/hdphoto" Target="../media/hdphoto8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2.png"/><Relationship Id="rId9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ordwall.net/play/57676/578/585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8.jp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microsoft.com/office/2007/relationships/hdphoto" Target="../media/hdphoto38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2.wdp"/><Relationship Id="rId11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image" Target="../media/image74.png"/><Relationship Id="rId4" Type="http://schemas.openxmlformats.org/officeDocument/2006/relationships/image" Target="../media/image18.jpg"/><Relationship Id="rId9" Type="http://schemas.openxmlformats.org/officeDocument/2006/relationships/image" Target="../media/image73.png"/><Relationship Id="rId1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microsoft.com/office/2007/relationships/hdphoto" Target="../media/hdphoto4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3.wdp"/><Relationship Id="rId11" Type="http://schemas.openxmlformats.org/officeDocument/2006/relationships/image" Target="../media/image80.png"/><Relationship Id="rId5" Type="http://schemas.openxmlformats.org/officeDocument/2006/relationships/image" Target="../media/image4.png"/><Relationship Id="rId10" Type="http://schemas.openxmlformats.org/officeDocument/2006/relationships/image" Target="../media/image79.png"/><Relationship Id="rId4" Type="http://schemas.openxmlformats.org/officeDocument/2006/relationships/image" Target="../media/image18.jpg"/><Relationship Id="rId9" Type="http://schemas.openxmlformats.org/officeDocument/2006/relationships/image" Target="../media/image78.png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44.wdp"/><Relationship Id="rId7" Type="http://schemas.openxmlformats.org/officeDocument/2006/relationships/image" Target="../media/image68.png"/><Relationship Id="rId12" Type="http://schemas.openxmlformats.org/officeDocument/2006/relationships/image" Target="../media/image6.png"/><Relationship Id="rId17" Type="http://schemas.openxmlformats.org/officeDocument/2006/relationships/image" Target="../media/image87.png"/><Relationship Id="rId25" Type="http://schemas.openxmlformats.org/officeDocument/2006/relationships/image" Target="../media/image17.png"/><Relationship Id="rId2" Type="http://schemas.openxmlformats.org/officeDocument/2006/relationships/audio" Target="../media/media20.m4a"/><Relationship Id="rId16" Type="http://schemas.microsoft.com/office/2007/relationships/hdphoto" Target="../media/hdphoto42.wdp"/><Relationship Id="rId20" Type="http://schemas.openxmlformats.org/officeDocument/2006/relationships/image" Target="../media/image89.png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24" Type="http://schemas.microsoft.com/office/2007/relationships/hdphoto" Target="../media/hdphoto45.wdp"/><Relationship Id="rId5" Type="http://schemas.openxmlformats.org/officeDocument/2006/relationships/image" Target="../media/image18.jpg"/><Relationship Id="rId15" Type="http://schemas.openxmlformats.org/officeDocument/2006/relationships/image" Target="../media/image86.png"/><Relationship Id="rId23" Type="http://schemas.openxmlformats.org/officeDocument/2006/relationships/image" Target="../media/image91.png"/><Relationship Id="rId10" Type="http://schemas.openxmlformats.org/officeDocument/2006/relationships/image" Target="../media/image84.png"/><Relationship Id="rId19" Type="http://schemas.microsoft.com/office/2007/relationships/hdphoto" Target="../media/hdphoto43.wdp"/><Relationship Id="rId4" Type="http://schemas.openxmlformats.org/officeDocument/2006/relationships/audio" Target="../media/audio1.wav"/><Relationship Id="rId9" Type="http://schemas.openxmlformats.org/officeDocument/2006/relationships/image" Target="../media/image83.png"/><Relationship Id="rId14" Type="http://schemas.microsoft.com/office/2007/relationships/hdphoto" Target="../media/hdphoto41.wdp"/><Relationship Id="rId22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ordwall.net/play/57685/630/581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6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50.wdp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17" Type="http://schemas.openxmlformats.org/officeDocument/2006/relationships/image" Target="../media/image102.png"/><Relationship Id="rId2" Type="http://schemas.openxmlformats.org/officeDocument/2006/relationships/image" Target="../media/image18.jpg"/><Relationship Id="rId16" Type="http://schemas.microsoft.com/office/2007/relationships/hdphoto" Target="../media/hdphoto5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11" Type="http://schemas.microsoft.com/office/2007/relationships/hdphoto" Target="../media/hdphoto49.wdp"/><Relationship Id="rId5" Type="http://schemas.openxmlformats.org/officeDocument/2006/relationships/image" Target="../media/image94.png"/><Relationship Id="rId15" Type="http://schemas.openxmlformats.org/officeDocument/2006/relationships/image" Target="../media/image101.png"/><Relationship Id="rId10" Type="http://schemas.openxmlformats.org/officeDocument/2006/relationships/image" Target="../media/image98.png"/><Relationship Id="rId4" Type="http://schemas.microsoft.com/office/2007/relationships/hdphoto" Target="../media/hdphoto47.wdp"/><Relationship Id="rId9" Type="http://schemas.openxmlformats.org/officeDocument/2006/relationships/image" Target="../media/image97.png"/><Relationship Id="rId1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2.wdp"/><Relationship Id="rId12" Type="http://schemas.openxmlformats.org/officeDocument/2006/relationships/image" Target="../media/image10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3.png"/><Relationship Id="rId11" Type="http://schemas.microsoft.com/office/2007/relationships/hdphoto" Target="../media/hdphoto54.wdp"/><Relationship Id="rId5" Type="http://schemas.openxmlformats.org/officeDocument/2006/relationships/image" Target="../media/image65.png"/><Relationship Id="rId10" Type="http://schemas.openxmlformats.org/officeDocument/2006/relationships/image" Target="../media/image105.png"/><Relationship Id="rId4" Type="http://schemas.openxmlformats.org/officeDocument/2006/relationships/image" Target="../media/image18.jpg"/><Relationship Id="rId9" Type="http://schemas.microsoft.com/office/2007/relationships/hdphoto" Target="../media/hdphoto5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5.png"/><Relationship Id="rId7" Type="http://schemas.microsoft.com/office/2007/relationships/hdphoto" Target="../media/hdphoto53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microsoft.com/office/2007/relationships/hdphoto" Target="../media/hdphoto52.wdp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microsoft.com/office/2007/relationships/hdphoto" Target="../media/hdphoto5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5.png"/><Relationship Id="rId7" Type="http://schemas.microsoft.com/office/2007/relationships/hdphoto" Target="../media/hdphoto53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microsoft.com/office/2007/relationships/hdphoto" Target="../media/hdphoto52.wdp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microsoft.com/office/2007/relationships/hdphoto" Target="../media/hdphoto54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youtu.be/0X-JqNAKRDQ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09.jpeg"/><Relationship Id="rId4" Type="http://schemas.openxmlformats.org/officeDocument/2006/relationships/image" Target="../media/image18.jpg"/><Relationship Id="rId9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media2.m4a"/><Relationship Id="rId16" Type="http://schemas.openxmlformats.org/officeDocument/2006/relationships/image" Target="../media/image30.png"/><Relationship Id="rId20" Type="http://schemas.microsoft.com/office/2007/relationships/hdphoto" Target="../media/hdphoto12.wdp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17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5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microsoft.com/office/2007/relationships/hdphoto" Target="../media/hdphoto1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11" Type="http://schemas.microsoft.com/office/2007/relationships/hdphoto" Target="../media/hdphoto4.wdp"/><Relationship Id="rId5" Type="http://schemas.openxmlformats.org/officeDocument/2006/relationships/image" Target="../media/image113.png"/><Relationship Id="rId10" Type="http://schemas.openxmlformats.org/officeDocument/2006/relationships/image" Target="../media/image5.png"/><Relationship Id="rId4" Type="http://schemas.microsoft.com/office/2007/relationships/hdphoto" Target="../media/hdphoto56.wdp"/><Relationship Id="rId9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vsc_0goxyrA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62.wdp"/><Relationship Id="rId18" Type="http://schemas.openxmlformats.org/officeDocument/2006/relationships/image" Target="../media/image26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65.wdp"/><Relationship Id="rId7" Type="http://schemas.microsoft.com/office/2007/relationships/hdphoto" Target="../media/hdphoto59.wdp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2" Type="http://schemas.openxmlformats.org/officeDocument/2006/relationships/audio" Target="../media/media28.m4a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microsoft.com/office/2007/relationships/hdphoto" Target="../media/hdphoto68.wdp"/><Relationship Id="rId1" Type="http://schemas.microsoft.com/office/2007/relationships/media" Target="../media/media28.m4a"/><Relationship Id="rId6" Type="http://schemas.openxmlformats.org/officeDocument/2006/relationships/image" Target="../media/image116.png"/><Relationship Id="rId11" Type="http://schemas.microsoft.com/office/2007/relationships/hdphoto" Target="../media/hdphoto61.wdp"/><Relationship Id="rId24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microsoft.com/office/2007/relationships/hdphoto" Target="../media/hdphoto63.wdp"/><Relationship Id="rId23" Type="http://schemas.microsoft.com/office/2007/relationships/hdphoto" Target="../media/hdphoto66.wdp"/><Relationship Id="rId28" Type="http://schemas.openxmlformats.org/officeDocument/2006/relationships/image" Target="../media/image20.png"/><Relationship Id="rId10" Type="http://schemas.openxmlformats.org/officeDocument/2006/relationships/image" Target="../media/image28.png"/><Relationship Id="rId19" Type="http://schemas.microsoft.com/office/2007/relationships/hdphoto" Target="../media/hdphoto64.wdp"/><Relationship Id="rId4" Type="http://schemas.openxmlformats.org/officeDocument/2006/relationships/image" Target="../media/image18.jpg"/><Relationship Id="rId9" Type="http://schemas.microsoft.com/office/2007/relationships/hdphoto" Target="../media/hdphoto60.wdp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microsoft.com/office/2007/relationships/hdphoto" Target="../media/hdphoto67.wdp"/><Relationship Id="rId30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18.jpg"/><Relationship Id="rId9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" Type="http://schemas.openxmlformats.org/officeDocument/2006/relationships/audio" Target="../media/media3.m4a"/><Relationship Id="rId16" Type="http://schemas.openxmlformats.org/officeDocument/2006/relationships/image" Target="../media/image31.png"/><Relationship Id="rId20" Type="http://schemas.microsoft.com/office/2007/relationships/hdphoto" Target="../media/hdphoto12.wdp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17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23" Type="http://schemas.openxmlformats.org/officeDocument/2006/relationships/image" Target="../media/image20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1.jpeg"/><Relationship Id="rId18" Type="http://schemas.microsoft.com/office/2007/relationships/hdphoto" Target="../media/hdphoto19.wdp"/><Relationship Id="rId3" Type="http://schemas.openxmlformats.org/officeDocument/2006/relationships/image" Target="../media/image37.png"/><Relationship Id="rId21" Type="http://schemas.openxmlformats.org/officeDocument/2006/relationships/image" Target="../media/image45.png"/><Relationship Id="rId7" Type="http://schemas.openxmlformats.org/officeDocument/2006/relationships/image" Target="../media/image38.png"/><Relationship Id="rId12" Type="http://schemas.microsoft.com/office/2007/relationships/hdphoto" Target="../media/hdphoto18.wdp"/><Relationship Id="rId17" Type="http://schemas.openxmlformats.org/officeDocument/2006/relationships/image" Target="../media/image43.png"/><Relationship Id="rId2" Type="http://schemas.openxmlformats.org/officeDocument/2006/relationships/image" Target="../media/image18.jpg"/><Relationship Id="rId16" Type="http://schemas.openxmlformats.org/officeDocument/2006/relationships/image" Target="../media/image42.jpeg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10" Type="http://schemas.microsoft.com/office/2007/relationships/hdphoto" Target="../media/hdphoto17.wdp"/><Relationship Id="rId19" Type="http://schemas.openxmlformats.org/officeDocument/2006/relationships/image" Target="../media/image44.png"/><Relationship Id="rId4" Type="http://schemas.microsoft.com/office/2007/relationships/hdphoto" Target="../media/hdphoto15.wdp"/><Relationship Id="rId9" Type="http://schemas.openxmlformats.org/officeDocument/2006/relationships/image" Target="../media/image39.png"/><Relationship Id="rId14" Type="http://schemas.openxmlformats.org/officeDocument/2006/relationships/image" Target="../media/image36.png"/><Relationship Id="rId22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14.wdp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microsoft.com/office/2007/relationships/hdphoto" Target="../media/hdphoto15.wdp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15.wdp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91313" y="2878699"/>
            <a:ext cx="87512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и, </a:t>
            </a:r>
            <a:r>
              <a:rPr lang="ru-RU" sz="8000" b="1" dirty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8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97" y="3960602"/>
            <a:ext cx="2257753" cy="26479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60" y="84290"/>
            <a:ext cx="2939828" cy="29398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18" y="333125"/>
            <a:ext cx="2734981" cy="23711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4936" y1="28656" x2="58512" y2="36632"/>
                        <a14:foregroundMark x1="59657" y1="28065" x2="65522" y2="31610"/>
                        <a14:foregroundMark x1="60086" y1="29394" x2="60086" y2="35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99" y="4376602"/>
            <a:ext cx="1922774" cy="18622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643" l="714" r="96786">
                        <a14:foregroundMark x1="26429" y1="40000" x2="30000" y2="4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49" y="443991"/>
            <a:ext cx="2434708" cy="24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5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045522" y="227624"/>
            <a:ext cx="9799996" cy="2037120"/>
            <a:chOff x="-355405" y="-248728"/>
            <a:chExt cx="5414962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355405" y="-248728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289961" y="244696"/>
              <a:ext cx="5349518" cy="33136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Сьогодні, дітки, ми познайомимся із звуком-чарівником. Він може перетворити один предмет на багато. Переконайтеся самі.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Picture 2" descr="Картинки стола - 70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" b="9500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26" y="3049001"/>
            <a:ext cx="1898071" cy="18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стола - 70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" b="9500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33" y="3058309"/>
            <a:ext cx="1898071" cy="18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стола - 70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" b="9500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85" y="3143985"/>
            <a:ext cx="1898071" cy="18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орзин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8833" l="621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83" y="4561290"/>
            <a:ext cx="1525160" cy="18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орзин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8833" l="621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310" y="4117936"/>
            <a:ext cx="1525160" cy="18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орзин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8833" l="621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954">
            <a:off x="5457267" y="3939564"/>
            <a:ext cx="1525160" cy="18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орзина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8833" l="621" r="97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08" y="4639149"/>
            <a:ext cx="1525160" cy="18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Александр Куприн. Слон. Читать полностью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8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42" y="24821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Загадки про слона для детей (с ответами), загадки слонов слонах для самых  маленьких ребят малышей ребенка школьника 1 2 3 4 5 6 лет класс детсад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6" b="92699" l="10000" r="91571">
                        <a14:backgroundMark x1="13714" y1="27434" x2="23571" y2="75000"/>
                        <a14:backgroundMark x1="32143" y1="43805" x2="27571" y2="72345"/>
                        <a14:backgroundMark x1="49000" y1="62389" x2="53000" y2="70133"/>
                        <a14:backgroundMark x1="35714" y1="45133" x2="33857" y2="53540"/>
                        <a14:backgroundMark x1="88000" y1="60841" x2="87571" y2="64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04" y="2214913"/>
            <a:ext cx="4084292" cy="26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⬇ Скачать картинки Мульт тигр, стоковые фото Мульт тигр в хорошем качестве  | Depositphoto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46" b="89941" l="989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1" y="4116036"/>
            <a:ext cx="2116396" cy="28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Стих Тигр читать для детей онлайн из коллекции про животных ~ Skazki.land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4" b="96714" l="160" r="96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46" y="4815409"/>
            <a:ext cx="2746853" cy="18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9786" y="504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6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[ и ]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305" y="379641"/>
            <a:ext cx="8732066" cy="58881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вимовою</a:t>
            </a:r>
            <a:r>
              <a:rPr lang="ru-RU" sz="2800" b="1" dirty="0">
                <a:solidFill>
                  <a:schemeClr val="bg1"/>
                </a:solidFill>
              </a:rPr>
              <a:t> звука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5785074" y="4792948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7074621" y="470419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114305" y="824899"/>
            <a:ext cx="5800970" cy="5077124"/>
            <a:chOff x="0" y="168857"/>
            <a:chExt cx="5447881" cy="4794764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8363" y="225866"/>
              <a:ext cx="5349518" cy="47377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Отже!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 вимові звука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и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повітря спокійно виходить,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 зустрічаючи перешкод.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и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– голосний.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Його позначаємо кружечком.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Колір його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червоний.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 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089941" y="2377553"/>
            <a:ext cx="3216034" cy="4157408"/>
            <a:chOff x="4667249" y="3380691"/>
            <a:chExt cx="2140287" cy="310208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5545342" y="4423901"/>
              <a:ext cx="407734" cy="7578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2" name="Рисунок 21" descr="https://i.pinimg.com/originals/49/ef/84/49ef848c53627e28cee7d3c5c7bd1fa7.jpg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570" b="50662" l="2000" r="33143">
                        <a14:foregroundMark x1="7429" y1="45033" x2="25714" y2="45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39327" r="66672" b="48831"/>
          <a:stretch/>
        </p:blipFill>
        <p:spPr bwMode="auto">
          <a:xfrm>
            <a:off x="7973047" y="726076"/>
            <a:ext cx="2770721" cy="228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950" y="681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послухайте вірш і спіймайте (плесніть у долоньки) всі слова, в яких є звук 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[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и</a:t>
              </a:r>
              <a:r>
                <a:rPr lang="en-US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].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667249" y="3380691"/>
            <a:ext cx="2140287" cy="3102085"/>
            <a:chOff x="4667249" y="3380691"/>
            <a:chExt cx="2140287" cy="310208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597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728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280988"/>
            <a:ext cx="11617325" cy="6340938"/>
          </a:xfrm>
          <a:prstGeom prst="rect">
            <a:avLst/>
          </a:prstGeom>
        </p:spPr>
      </p:pic>
      <p:pic>
        <p:nvPicPr>
          <p:cNvPr id="1026" name="Picture 2" descr="Українська абетка. Вчити літери. Літера 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1325241"/>
            <a:ext cx="4014786" cy="461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41" y="1429565"/>
            <a:ext cx="3670769" cy="519236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775068" y="-536933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5444" y="1288074"/>
              <a:ext cx="5349518" cy="243143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 лисички, три сестрички</a:t>
              </a:r>
              <a:b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Миють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лапки,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миють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личка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b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виводить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тато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-лис</a:t>
              </a:r>
              <a:b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Їх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немитими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32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ліс</a:t>
              </a:r>
              <a:r>
                <a:rPr lang="ru-RU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ctr"/>
              <a:r>
                <a:rPr lang="ru-RU" sz="2400" i="1" dirty="0" smtClean="0">
                  <a:solidFill>
                    <a:srgbClr val="0070C0"/>
                  </a:solidFill>
                </a:rPr>
                <a:t>                    Петро </a:t>
              </a:r>
              <a:r>
                <a:rPr lang="ru-RU" sz="2400" i="1" dirty="0">
                  <a:solidFill>
                    <a:srgbClr val="0070C0"/>
                  </a:solidFill>
                </a:rPr>
                <a:t>Король</a:t>
              </a:r>
              <a:endParaRPr lang="ru-RU" sz="4000" i="1" cap="none" spc="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3" name="Picture 4" descr="Лисенок рисунок для детей - 82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0" b="90000" l="2450" r="98350">
                        <a14:foregroundMark x1="18050" y1="29700" x2="48550" y2="67050"/>
                        <a14:foregroundMark x1="39000" y1="47700" x2="44850" y2="44500"/>
                        <a14:foregroundMark x1="25200" y1="46100" x2="30800" y2="49300"/>
                        <a14:foregroundMark x1="10100" y1="65450" x2="10900" y2="71800"/>
                        <a14:foregroundMark x1="5850" y1="64650" x2="6650" y2="7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71" y="2945683"/>
            <a:ext cx="4405312" cy="44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artist-oil.ru/800/600/https/i.ytimg.com/vi/s5ypK_Uiu3U/maxresdefaul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5833" l="23359" r="76172">
                        <a14:foregroundMark x1="29219" y1="32222" x2="32734" y2="33889"/>
                        <a14:foregroundMark x1="39141" y1="34444" x2="41953" y2="35278"/>
                        <a14:backgroundMark x1="24766" y1="66111" x2="33984" y2="53472"/>
                        <a14:backgroundMark x1="56875" y1="88194" x2="76406" y2="90139"/>
                        <a14:backgroundMark x1="54531" y1="5556" x2="76094" y2="14722"/>
                        <a14:backgroundMark x1="54531" y1="19722" x2="49688" y2="58056"/>
                        <a14:backgroundMark x1="58750" y1="61806" x2="60859" y2="73194"/>
                        <a14:backgroundMark x1="72109" y1="36944" x2="75625" y2="56528"/>
                        <a14:backgroundMark x1="75469" y1="25139" x2="75625" y2="27361"/>
                        <a14:backgroundMark x1="25234" y1="4722" x2="23828" y2="14028"/>
                        <a14:backgroundMark x1="32578" y1="10139" x2="52422" y2="6111"/>
                        <a14:backgroundMark x1="23906" y1="25278" x2="24063" y2="31806"/>
                        <a14:backgroundMark x1="24063" y1="33056" x2="23672" y2="36389"/>
                        <a14:backgroundMark x1="39141" y1="77222" x2="39609" y2="81944"/>
                        <a14:backgroundMark x1="48750" y1="76389" x2="44922" y2="9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3820" r="23463" b="3889"/>
          <a:stretch/>
        </p:blipFill>
        <p:spPr bwMode="auto">
          <a:xfrm flipH="1">
            <a:off x="4810765" y="3992621"/>
            <a:ext cx="2379265" cy="23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Гриб лисичка рисунок для детей - 57 фот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0000" l="1852" r="100000">
                        <a14:foregroundMark x1="8426" y1="57963" x2="22870" y2="7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35" y="4210212"/>
            <a:ext cx="2570649" cy="257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5535" y="411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049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4" y="280988"/>
            <a:ext cx="11617325" cy="6340938"/>
          </a:xfrm>
          <a:prstGeom prst="rect">
            <a:avLst/>
          </a:prstGeom>
        </p:spPr>
      </p:pic>
      <p:pic>
        <p:nvPicPr>
          <p:cNvPr id="1026" name="Picture 2" descr="Українська абетка. Вчити літери. Літера 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1325241"/>
            <a:ext cx="4014786" cy="461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исенок рисунок для детей - 82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00" b="90000" l="2450" r="98350">
                        <a14:foregroundMark x1="18050" y1="29700" x2="48550" y2="67050"/>
                        <a14:foregroundMark x1="39000" y1="47700" x2="44850" y2="44500"/>
                        <a14:foregroundMark x1="25200" y1="46100" x2="30800" y2="49300"/>
                        <a14:foregroundMark x1="10100" y1="65450" x2="10900" y2="71800"/>
                        <a14:foregroundMark x1="5850" y1="64650" x2="6650" y2="7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71" y="2945683"/>
            <a:ext cx="4405312" cy="44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rtist-oil.ru/800/600/https/i.ytimg.com/vi/s5ypK_Uiu3U/maxresdefaul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95833" l="23359" r="76172">
                        <a14:foregroundMark x1="29219" y1="32222" x2="32734" y2="33889"/>
                        <a14:foregroundMark x1="39141" y1="34444" x2="41953" y2="35278"/>
                        <a14:backgroundMark x1="24766" y1="66111" x2="33984" y2="53472"/>
                        <a14:backgroundMark x1="56875" y1="88194" x2="76406" y2="90139"/>
                        <a14:backgroundMark x1="54531" y1="5556" x2="76094" y2="14722"/>
                        <a14:backgroundMark x1="54531" y1="19722" x2="49688" y2="58056"/>
                        <a14:backgroundMark x1="58750" y1="61806" x2="60859" y2="73194"/>
                        <a14:backgroundMark x1="72109" y1="36944" x2="75625" y2="56528"/>
                        <a14:backgroundMark x1="75469" y1="25139" x2="75625" y2="27361"/>
                        <a14:backgroundMark x1="25234" y1="4722" x2="23828" y2="14028"/>
                        <a14:backgroundMark x1="32578" y1="10139" x2="52422" y2="6111"/>
                        <a14:backgroundMark x1="23906" y1="25278" x2="24063" y2="31806"/>
                        <a14:backgroundMark x1="24063" y1="33056" x2="23672" y2="36389"/>
                        <a14:backgroundMark x1="39141" y1="77222" x2="39609" y2="81944"/>
                        <a14:backgroundMark x1="48750" y1="76389" x2="44922" y2="9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3820" r="23463" b="3889"/>
          <a:stretch/>
        </p:blipFill>
        <p:spPr bwMode="auto">
          <a:xfrm flipH="1">
            <a:off x="4810765" y="3992621"/>
            <a:ext cx="2379265" cy="231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41" y="1429565"/>
            <a:ext cx="3670769" cy="519236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775068" y="-536933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947700"/>
              <a:ext cx="5349518" cy="26776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28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Дітки</a:t>
              </a:r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про кого </a:t>
              </a:r>
              <a:r>
                <a:rPr lang="ru-RU" sz="28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цей</a:t>
              </a:r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8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віршик</a:t>
              </a:r>
              <a:r>
                <a:rPr lang="ru-RU" sz="28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ви знаєте, що у слова лисички є ще одне значення?</a:t>
              </a:r>
            </a:p>
            <a:p>
              <a:pPr algn="ctr"/>
              <a:r>
                <a:rPr lang="uk-UA" sz="2800" b="1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Подивіться на малюнок і знайдіть предмети, які називають таким словом.</a:t>
              </a:r>
              <a:endParaRPr lang="ru-RU" sz="3600" cap="none" spc="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0" name="Picture 2" descr="Гриб лисичка рисунок для детей - 57 фот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0000" l="1852" r="100000">
                        <a14:foregroundMark x1="8426" y1="57963" x2="22870" y2="7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835" y="4210212"/>
            <a:ext cx="2570649" cy="257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029" y="39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 і схемою.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920" y="3513016"/>
            <a:ext cx="3192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/>
              <a:t>і           –  </a:t>
            </a:r>
            <a:endParaRPr lang="ru-RU" sz="5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58524" y="3725215"/>
            <a:ext cx="2469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_______ </a:t>
            </a:r>
            <a:r>
              <a:rPr lang="uk-UA" sz="4000" dirty="0"/>
              <a:t>.</a:t>
            </a:r>
            <a:endParaRPr lang="ru-RU" sz="4000" dirty="0"/>
          </a:p>
        </p:txBody>
      </p:sp>
      <p:pic>
        <p:nvPicPr>
          <p:cNvPr id="17" name="Picture 4" descr="Лисенок рисунок для детей - 82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00" b="90000" l="2450" r="98350">
                        <a14:foregroundMark x1="18050" y1="29700" x2="48550" y2="67050"/>
                        <a14:foregroundMark x1="39000" y1="47700" x2="44850" y2="44500"/>
                        <a14:foregroundMark x1="25200" y1="46100" x2="30800" y2="49300"/>
                        <a14:foregroundMark x1="10100" y1="65450" x2="10900" y2="71800"/>
                        <a14:foregroundMark x1="5850" y1="64650" x2="6650" y2="7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89" y="2933636"/>
            <a:ext cx="1975743" cy="19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Гриб лисичка рисунок для детей - 57 фот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0000" l="1852" r="100000">
                        <a14:foregroundMark x1="8426" y1="57963" x2="22870" y2="7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6" y="3343232"/>
            <a:ext cx="1276911" cy="12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5789" y="410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15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 і схемою.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4685" y="4228512"/>
            <a:ext cx="3254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 _____ </a:t>
            </a:r>
            <a:r>
              <a:rPr lang="uk-UA" sz="4000" dirty="0"/>
              <a:t>.</a:t>
            </a:r>
            <a:endParaRPr lang="ru-RU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76812" y="4310319"/>
            <a:ext cx="360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 _____ </a:t>
            </a:r>
            <a:r>
              <a:rPr lang="uk-UA" sz="4000" dirty="0"/>
              <a:t>, а</a:t>
            </a:r>
            <a:endParaRPr lang="ru-RU" sz="40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552298" y="4524721"/>
            <a:ext cx="14748" cy="3539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Гриб лисичка рисунок для детей - 57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000" l="1852" r="100000">
                        <a14:foregroundMark x1="8426" y1="57963" x2="22870" y2="7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47" y="3671863"/>
            <a:ext cx="1276911" cy="12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Лисенок рисунок для детей - 82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00" b="90000" l="2450" r="98350">
                        <a14:foregroundMark x1="18050" y1="29700" x2="48550" y2="67050"/>
                        <a14:foregroundMark x1="39000" y1="47700" x2="44850" y2="44500"/>
                        <a14:foregroundMark x1="25200" y1="46100" x2="30800" y2="49300"/>
                        <a14:foregroundMark x1="10100" y1="65450" x2="10900" y2="71800"/>
                        <a14:foregroundMark x1="5850" y1="64650" x2="6650" y2="7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01" y="3339763"/>
            <a:ext cx="1975743" cy="19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3" y="229403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765573" y="3342922"/>
            <a:ext cx="2140287" cy="3102085"/>
            <a:chOff x="4667249" y="3380691"/>
            <a:chExt cx="2140287" cy="31020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396389" y="4423901"/>
              <a:ext cx="70564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7" y="1864022"/>
            <a:ext cx="3211039" cy="454206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196959" y="294770"/>
            <a:ext cx="5414962" cy="2960420"/>
            <a:chOff x="0" y="168857"/>
            <a:chExt cx="5414962" cy="2960420"/>
          </a:xfrm>
        </p:grpSpPr>
        <p:sp>
          <p:nvSpPr>
            <p:cNvPr id="16" name="Облако 1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5444" y="76555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Складіть звукову схему слова ЛИСИЧКИ.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Сову, щоб перевірити себе.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21" name="Рисунок 20" descr="Счастливый школьный мультфильм сова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277455"/>
            <a:ext cx="1653939" cy="244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5724934" y="2405695"/>
            <a:ext cx="5232253" cy="2171420"/>
            <a:chOff x="5683396" y="2298519"/>
            <a:chExt cx="5232253" cy="2171420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5683396" y="2298519"/>
              <a:ext cx="5232253" cy="2171420"/>
              <a:chOff x="-22742" y="758225"/>
              <a:chExt cx="5492890" cy="2960420"/>
            </a:xfrm>
          </p:grpSpPr>
          <p:sp>
            <p:nvSpPr>
              <p:cNvPr id="23" name="Облако 22"/>
              <p:cNvSpPr/>
              <p:nvPr/>
            </p:nvSpPr>
            <p:spPr>
              <a:xfrm>
                <a:off x="-22742" y="758225"/>
                <a:ext cx="5414962" cy="2960420"/>
              </a:xfrm>
              <a:prstGeom prst="cloud">
                <a:avLst/>
              </a:prstGeom>
              <a:solidFill>
                <a:schemeClr val="bg1">
                  <a:alpha val="81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20630" y="1241907"/>
                <a:ext cx="5349518" cy="79725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endParaRPr lang="ru-RU" sz="3200" b="1" cap="none" spc="0" dirty="0">
                  <a:ln/>
                  <a:solidFill>
                    <a:schemeClr val="accent4"/>
                  </a:solidFill>
                  <a:effectLst/>
                </a:endParaRPr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6149963" y="2985515"/>
              <a:ext cx="1191287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853760" y="3147627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239626" y="3251782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56587" y="2344177"/>
              <a:ext cx="730688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500" dirty="0"/>
                <a:t>´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482843" y="2979586"/>
              <a:ext cx="1191287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8186640" y="3141698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572506" y="3245853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8810699" y="2984703"/>
              <a:ext cx="1817385" cy="716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143579" y="3129741"/>
              <a:ext cx="410699" cy="3818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8882941" y="3255190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539077" y="3255190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2" name="Picture 2" descr="Гриб лисичка рисунок для детей - 57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0000" l="1852" r="100000">
                        <a14:foregroundMark x1="8426" y1="57963" x2="22870" y2="7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203" y="4217210"/>
            <a:ext cx="2313424" cy="231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Лисенок рисунок для детей - 82 фот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00" b="90000" l="2450" r="98350">
                        <a14:foregroundMark x1="18050" y1="29700" x2="48550" y2="67050"/>
                        <a14:foregroundMark x1="39000" y1="47700" x2="44850" y2="44500"/>
                        <a14:foregroundMark x1="25200" y1="46100" x2="30800" y2="49300"/>
                        <a14:foregroundMark x1="10100" y1="65450" x2="10900" y2="71800"/>
                        <a14:foregroundMark x1="5850" y1="64650" x2="6650" y2="72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98" y="3741536"/>
            <a:ext cx="3283787" cy="32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5955" y="457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438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31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990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40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укви И, и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1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047173" y="1037524"/>
            <a:ext cx="5911089" cy="506323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брусочок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третій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клав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упору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навскоси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хвіртку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змайстрував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ж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дивлюся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 буква 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— слова не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И у нас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пишуть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середині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кінці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sz="2800" b="1" dirty="0" smtClean="0"/>
              <a:t>                                  </a:t>
            </a:r>
            <a:r>
              <a:rPr lang="ru-RU" sz="2800" i="1" dirty="0" err="1"/>
              <a:t>Віктор</a:t>
            </a:r>
            <a:r>
              <a:rPr lang="ru-RU" sz="2800" i="1" dirty="0"/>
              <a:t> Дзюба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1415143"/>
            <a:ext cx="3395804" cy="50876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14826" y="329512"/>
            <a:ext cx="9975781" cy="865361"/>
            <a:chOff x="954155" y="600075"/>
            <a:chExt cx="9975781" cy="865361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 flipH="1">
              <a:off x="954155" y="600076"/>
              <a:ext cx="9975781" cy="865360"/>
            </a:xfrm>
            <a:prstGeom prst="wedgeRoundRectCallout">
              <a:avLst>
                <a:gd name="adj1" fmla="val -19150"/>
                <a:gd name="adj2" fmla="val 92262"/>
                <a:gd name="adj3" fmla="val 1666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72818" y="600075"/>
              <a:ext cx="954156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3200" b="1" dirty="0" smtClean="0">
                  <a:ln w="0"/>
                  <a:solidFill>
                    <a:schemeClr val="bg1"/>
                  </a:solidFill>
                </a:rPr>
                <a:t>Знайомимось з буквою И.</a:t>
              </a:r>
              <a:endParaRPr lang="ru-RU" sz="3200" b="1" cap="none" spc="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85107" y="258552"/>
            <a:ext cx="323838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cap="none" spc="0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600" b="1" cap="none" spc="0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16600" b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378142" y="4262511"/>
            <a:ext cx="4205239" cy="2929183"/>
            <a:chOff x="1670710" y="1203545"/>
            <a:chExt cx="5334000" cy="3962401"/>
          </a:xfrm>
        </p:grpSpPr>
        <p:pic>
          <p:nvPicPr>
            <p:cNvPr id="11" name="Picture 2" descr="Dřevěná vrátka | Chatař Chalupář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33" b="89904" l="892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0710" y="1203545"/>
              <a:ext cx="5334000" cy="3962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143250" y="1600200"/>
              <a:ext cx="242888" cy="2571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195888" y="1600200"/>
              <a:ext cx="242888" cy="2571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 rot="2575680">
              <a:off x="4132477" y="1274575"/>
              <a:ext cx="302142" cy="32003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4432674"/>
            <a:ext cx="1816612" cy="2130556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29134" y="585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0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130" y="3097247"/>
            <a:ext cx="2763805" cy="390944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схожа буква И?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Картинки про букву И детям — учим русский алфави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6" y="1027269"/>
            <a:ext cx="2163710" cy="292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r="77749"/>
          <a:stretch/>
        </p:blipFill>
        <p:spPr>
          <a:xfrm>
            <a:off x="3713852" y="3979779"/>
            <a:ext cx="2396001" cy="2868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l="36792" r="35499"/>
          <a:stretch/>
        </p:blipFill>
        <p:spPr>
          <a:xfrm>
            <a:off x="3347430" y="1284443"/>
            <a:ext cx="3016578" cy="2898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r="68632"/>
          <a:stretch/>
        </p:blipFill>
        <p:spPr>
          <a:xfrm>
            <a:off x="913404" y="3790387"/>
            <a:ext cx="2255306" cy="256167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1" b="100000" l="51404" r="76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64" t="186" r="24661" b="-520"/>
          <a:stretch/>
        </p:blipFill>
        <p:spPr bwMode="auto">
          <a:xfrm>
            <a:off x="6476275" y="3104101"/>
            <a:ext cx="1865871" cy="27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6" b="89865" l="76989" r="97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25" t="-334"/>
          <a:stretch/>
        </p:blipFill>
        <p:spPr bwMode="auto">
          <a:xfrm>
            <a:off x="9222002" y="664967"/>
            <a:ext cx="1865871" cy="271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7475" y="382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8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8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8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8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 букву 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51" y="1769287"/>
            <a:ext cx="3174513" cy="475614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" b="97653" l="73889" r="98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85" t="-3" r="1562" b="3045"/>
          <a:stretch/>
        </p:blipFill>
        <p:spPr bwMode="auto">
          <a:xfrm>
            <a:off x="5834286" y="1125541"/>
            <a:ext cx="1878422" cy="251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53" l="47381" r="73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0" t="1080" r="26468" b="1420"/>
          <a:stretch/>
        </p:blipFill>
        <p:spPr bwMode="auto">
          <a:xfrm>
            <a:off x="4041524" y="3889255"/>
            <a:ext cx="1962827" cy="253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" b="98357" l="24365" r="4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6" t="-1087" r="51740" b="1962"/>
          <a:stretch/>
        </p:blipFill>
        <p:spPr bwMode="auto">
          <a:xfrm>
            <a:off x="3017537" y="1042537"/>
            <a:ext cx="1836218" cy="257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81" b="1421"/>
          <a:stretch/>
        </p:blipFill>
        <p:spPr bwMode="auto">
          <a:xfrm>
            <a:off x="6459885" y="3826768"/>
            <a:ext cx="1906557" cy="256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" b="98860" l="1214" r="98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7" y="2503432"/>
            <a:ext cx="2615756" cy="3898238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385" y="331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73" y="1624461"/>
            <a:ext cx="3174513" cy="475614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474473" y="418489"/>
            <a:ext cx="8792402" cy="45656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Порахуйте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скільки</a:t>
            </a:r>
            <a:r>
              <a:rPr lang="ru-RU" sz="2800" b="1" dirty="0" smtClean="0">
                <a:solidFill>
                  <a:schemeClr val="bg1"/>
                </a:solidFill>
              </a:rPr>
              <a:t> букв И </a:t>
            </a:r>
            <a:r>
              <a:rPr lang="ru-RU" sz="2800" b="1" dirty="0" err="1" smtClean="0">
                <a:solidFill>
                  <a:schemeClr val="bg1"/>
                </a:solidFill>
              </a:rPr>
              <a:t>зібралися</a:t>
            </a:r>
            <a:r>
              <a:rPr 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</a:rPr>
              <a:t>галявинці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Счастливый школьный мультфильм сова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46" y="2909258"/>
            <a:ext cx="1805354" cy="1565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18" y="4842591"/>
            <a:ext cx="2468888" cy="1648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4936" y1="28656" x2="58512" y2="36632"/>
                        <a14:foregroundMark x1="59657" y1="28065" x2="65522" y2="31610"/>
                        <a14:foregroundMark x1="60086" y1="29394" x2="60086" y2="35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50" y="5098814"/>
            <a:ext cx="1326930" cy="1285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53" y="4300606"/>
            <a:ext cx="1970245" cy="23107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45" b="92941" l="6356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511" y="4506335"/>
            <a:ext cx="1801332" cy="19463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250" r="99688">
                        <a14:foregroundMark x1="76563" y1="94118" x2="90000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98" y="4499578"/>
            <a:ext cx="1295507" cy="9635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74" y="1457660"/>
            <a:ext cx="1666880" cy="16668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845" l="222" r="99778">
                        <a14:foregroundMark x1="78000" y1="55889" x2="86444" y2="54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30" y="3159772"/>
            <a:ext cx="1737868" cy="16722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7" y="1876073"/>
            <a:ext cx="2614282" cy="32678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13" y="2714672"/>
            <a:ext cx="2133604" cy="18684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286" l="172" r="98967">
                        <a14:foregroundMark x1="19105" y1="26286" x2="30465" y2="32571"/>
                        <a14:foregroundMark x1="40103" y1="28857" x2="50086" y2="32000"/>
                        <a14:foregroundMark x1="40964" y1="32000" x2="43718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9" y="3362851"/>
            <a:ext cx="1349740" cy="162619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693490" y="1082755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4057" y="320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3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98" y="4017587"/>
            <a:ext cx="3338465" cy="2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482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2967769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прочитайте букви, які несуть бджілки.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835" y="2593187"/>
            <a:ext cx="2928938" cy="4143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4" y="1328039"/>
            <a:ext cx="3174513" cy="4756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98" y="4017587"/>
            <a:ext cx="3338465" cy="22285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8800" y="318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15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496944" cy="72008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47528" y="1196752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65"/>
            <a:ext cx="12192000" cy="6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168857"/>
            <a:ext cx="5414962" cy="4300538"/>
            <a:chOff x="0" y="168857"/>
            <a:chExt cx="5414962" cy="4300538"/>
          </a:xfrm>
        </p:grpSpPr>
        <p:sp>
          <p:nvSpPr>
            <p:cNvPr id="2" name="Облако 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Добрий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ми з вами продовжуємо  подорож у чарівну Країну Звуків і Букв 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401" y="19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4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623005" y="1819793"/>
            <a:ext cx="2676352" cy="2653671"/>
            <a:chOff x="4640934" y="1855652"/>
            <a:chExt cx="2676352" cy="265367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256735" y="3182488"/>
              <a:ext cx="9637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044346" y="459348"/>
            <a:ext cx="2676352" cy="2653671"/>
            <a:chOff x="4640934" y="1855652"/>
            <a:chExt cx="2676352" cy="265367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5282383" y="3182488"/>
              <a:ext cx="91242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238806" y="1998290"/>
            <a:ext cx="2676352" cy="2653671"/>
            <a:chOff x="4640934" y="1855652"/>
            <a:chExt cx="2676352" cy="265367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441882" y="3182488"/>
              <a:ext cx="59343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954948" y="1314663"/>
            <a:ext cx="2676352" cy="2653671"/>
            <a:chOff x="4640934" y="1855652"/>
            <a:chExt cx="2676352" cy="265367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5220668" y="3182488"/>
              <a:ext cx="103586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775405" y="1972193"/>
            <a:ext cx="2676352" cy="2653671"/>
            <a:chOff x="4640934" y="1855652"/>
            <a:chExt cx="2676352" cy="265367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5314443" y="3182488"/>
              <a:ext cx="84830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044317" y="240393"/>
            <a:ext cx="2676352" cy="2653671"/>
            <a:chOff x="4640934" y="1855652"/>
            <a:chExt cx="2676352" cy="265367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5282383" y="3182488"/>
              <a:ext cx="91242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927805" y="2124593"/>
            <a:ext cx="2676352" cy="2653671"/>
            <a:chOff x="4640934" y="1855652"/>
            <a:chExt cx="2676352" cy="265367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5430661" y="3182488"/>
              <a:ext cx="61587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044346" y="809533"/>
            <a:ext cx="2676352" cy="2653671"/>
            <a:chOff x="4640934" y="1855652"/>
            <a:chExt cx="2676352" cy="265367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5" b="100000" l="0" r="99576">
                          <a14:foregroundMark x1="5932" y1="52137" x2="73305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34" y="1855652"/>
              <a:ext cx="2676352" cy="2653671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5292001" y="3182488"/>
              <a:ext cx="89319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4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xit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000"/>
                            </p:stCondLst>
                            <p:childTnLst>
                              <p:par>
                                <p:cTn id="66" presetID="2" presetClass="exit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5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2967769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2745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читайте букви на квіточках, на  які сідає метелик.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835" y="2593187"/>
            <a:ext cx="2928938" cy="4143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4" y="1328039"/>
            <a:ext cx="3174513" cy="4756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98" y="4017587"/>
            <a:ext cx="3338465" cy="22285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000" y="497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45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3252867" y="3296763"/>
            <a:ext cx="1162313" cy="1200329"/>
            <a:chOff x="3252867" y="3296763"/>
            <a:chExt cx="1162313" cy="120032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259" b="89444" l="49734" r="96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7" t="44444" r="1737" b="10519"/>
            <a:stretch/>
          </p:blipFill>
          <p:spPr>
            <a:xfrm>
              <a:off x="3252867" y="3388392"/>
              <a:ext cx="1162313" cy="1017072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3493494" y="3296763"/>
              <a:ext cx="74411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974083" y="3454360"/>
            <a:ext cx="1543870" cy="1366796"/>
            <a:chOff x="7974083" y="3454360"/>
            <a:chExt cx="1543870" cy="136679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5" b="47251" l="51064" r="97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1" t="170" r="334" b="50605"/>
            <a:stretch/>
          </p:blipFill>
          <p:spPr>
            <a:xfrm>
              <a:off x="7974083" y="3454360"/>
              <a:ext cx="1543870" cy="1366796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8388329" y="3525308"/>
              <a:ext cx="6030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505417" y="3673673"/>
            <a:ext cx="1426046" cy="1262486"/>
            <a:chOff x="5505417" y="3673673"/>
            <a:chExt cx="1426046" cy="126248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862" b="98982" l="5106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5" t="50775"/>
            <a:stretch/>
          </p:blipFill>
          <p:spPr>
            <a:xfrm>
              <a:off x="5505417" y="3673673"/>
              <a:ext cx="1426046" cy="1262486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5759354" y="3741034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75072" y="4618469"/>
            <a:ext cx="2130939" cy="1864659"/>
            <a:chOff x="575072" y="4618469"/>
            <a:chExt cx="2130939" cy="18646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04" b="88519" l="3020" r="516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8" t="43921" r="47876" b="11042"/>
            <a:stretch/>
          </p:blipFill>
          <p:spPr>
            <a:xfrm>
              <a:off x="575072" y="4618469"/>
              <a:ext cx="2130939" cy="1864659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1053361" y="4858871"/>
              <a:ext cx="8787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78541" y="3445352"/>
            <a:ext cx="1524000" cy="1413519"/>
            <a:chOff x="878541" y="3445352"/>
            <a:chExt cx="1524000" cy="141351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11" b="45556" l="1066" r="486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34" b="54963"/>
            <a:stretch/>
          </p:blipFill>
          <p:spPr>
            <a:xfrm>
              <a:off x="878541" y="3525308"/>
              <a:ext cx="1524000" cy="1333563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1325795" y="3445352"/>
              <a:ext cx="69923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72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651279" y="4192089"/>
            <a:ext cx="1708340" cy="1766181"/>
            <a:chOff x="6651279" y="4192089"/>
            <a:chExt cx="1708340" cy="176618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7127" b="98871" l="1064" r="498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13" r="48873"/>
            <a:stretch/>
          </p:blipFill>
          <p:spPr>
            <a:xfrm>
              <a:off x="6651279" y="4405464"/>
              <a:ext cx="1708340" cy="1552806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7103332" y="4192089"/>
              <a:ext cx="87075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96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671605" y="4202699"/>
            <a:ext cx="2664432" cy="2300894"/>
            <a:chOff x="8671605" y="4202699"/>
            <a:chExt cx="2664432" cy="230089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6223" b="99734" l="3369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49" r="48198"/>
            <a:stretch/>
          </p:blipFill>
          <p:spPr>
            <a:xfrm>
              <a:off x="8671605" y="4202699"/>
              <a:ext cx="2664432" cy="2300894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9884321" y="4645681"/>
              <a:ext cx="43633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402541" y="4192089"/>
            <a:ext cx="1700653" cy="1488141"/>
            <a:chOff x="2402541" y="4192089"/>
            <a:chExt cx="1700653" cy="148814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67" b="43704" l="50977" r="987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2" t="-523" r="232" b="55486"/>
            <a:stretch/>
          </p:blipFill>
          <p:spPr>
            <a:xfrm>
              <a:off x="2402541" y="4192089"/>
              <a:ext cx="1700653" cy="1488141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3023409" y="4219980"/>
              <a:ext cx="458780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37" b="33333" l="65071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73" b="68163"/>
          <a:stretch/>
        </p:blipFill>
        <p:spPr>
          <a:xfrm rot="20307523">
            <a:off x="8030479" y="450790"/>
            <a:ext cx="1672835" cy="15248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14" b="34929" l="3546" r="38830">
                        <a14:foregroundMark x1="34397" y1="14362" x2="33511" y2="18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49" b="66536"/>
          <a:stretch/>
        </p:blipFill>
        <p:spPr>
          <a:xfrm>
            <a:off x="829216" y="344585"/>
            <a:ext cx="1876795" cy="16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278 L -3.54167E-6 0.00301 C -0.00351 -0.00231 -0.00651 -0.00856 -0.01015 -0.0125 C -0.01289 -0.01551 -0.01862 -0.01829 -0.01862 -0.01805 C -0.02864 -0.01759 -0.0388 -0.01782 -0.04882 -0.01551 C -0.05169 -0.01481 -0.05729 -0.00949 -0.05729 -0.00926 C -0.06015 -0.00324 -0.0625 0.00394 -0.06588 0.0088 C -0.07096 0.01597 -0.07135 0.01551 -0.07578 0.02709 C -0.08463 0.04861 -0.07083 0.02014 -0.08151 0.0544 L -0.0845 0.06343 C -0.08489 0.06644 -0.08528 0.06945 -0.0858 0.07246 C -0.08737 0.08079 -0.08906 0.08843 -0.0901 0.09699 C -0.09388 0.12616 -0.09062 0.11366 -0.09583 0.13033 C -0.09687 0.13843 -0.09765 0.14676 -0.09869 0.1544 C -0.10052 0.1669 -0.10247 0.17894 -0.10442 0.19097 C -0.10494 0.19398 -0.10533 0.19722 -0.10586 0.20023 L -0.10872 0.21528 C -0.10924 0.22338 -0.1095 0.23171 -0.11015 0.23959 C -0.11106 0.24954 -0.1125 0.25926 -0.11302 0.26991 C -0.11471 0.3044 -0.11328 0.29028 -0.11575 0.31227 C -0.11549 0.34259 -0.11523 0.37338 -0.11445 0.40347 C -0.11289 0.46111 -0.11302 0.40926 -0.11302 0.425 L -0.11302 0.42523 L -0.11302 0.425 " pathEditMode="relative" rAng="0" ptsTypes="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4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302 0.425 L -0.11302 0.425 C -0.11679 0.41435 -0.1207 0.40486 -0.12344 0.39352 C -0.12396 0.39097 -0.12422 0.3882 -0.12487 0.38565 C -0.12565 0.38287 -0.12695 0.38056 -0.12773 0.37778 C -0.13385 0.35625 -0.12383 0.38472 -0.13216 0.36227 C -0.13607 0.34121 -0.13021 0.36574 -0.13802 0.35162 C -0.13919 0.34977 -0.13867 0.34607 -0.13958 0.34375 C -0.14075 0.34074 -0.14258 0.33889 -0.14401 0.33611 C -0.14505 0.33357 -0.14596 0.33079 -0.14687 0.32824 C -0.14739 0.32477 -0.14752 0.32107 -0.14844 0.31783 C -0.14909 0.31482 -0.15521 0.3007 -0.15573 0.29954 C -0.15937 0.27963 -0.15442 0.30394 -0.16015 0.2838 C -0.1638 0.2706 -0.1582 0.27662 -0.16745 0.26019 C -0.16901 0.25764 -0.17057 0.25533 -0.17187 0.25232 C -0.17956 0.23611 -0.16784 0.25278 -0.18372 0.23403 C -0.18515 0.23241 -0.18646 0.22986 -0.18802 0.22894 C -0.19101 0.22708 -0.19388 0.22454 -0.19687 0.22361 C -0.20911 0.21991 -0.20273 0.22176 -0.21601 0.21852 C -0.22148 0.21921 -0.23294 0.21574 -0.23802 0.22616 C -0.24036 0.23102 -0.24206 0.23681 -0.24401 0.2419 L -0.24687 0.24977 C -0.24739 0.25232 -0.24831 0.25486 -0.24831 0.25764 C -0.24831 0.26991 -0.24752 0.28195 -0.24687 0.29421 C -0.24505 0.32616 -0.24544 0.2963 -0.24544 0.32037 L -0.24544 0.32292 L -0.24401 0.32037 " pathEditMode="relative" ptsTypes="AAAAAAAAAAAAAAAAAAAAAAAAA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4401 0.32038 L -0.24401 0.32038 C -0.24414 0.32014 -0.25026 0.2963 -0.25286 0.29144 C -0.25416 0.28936 -0.25585 0.28797 -0.25729 0.28635 C -0.25833 0.28357 -0.25898 0.28056 -0.26028 0.27848 C -0.26289 0.27431 -0.26914 0.26806 -0.26914 0.26806 C -0.27005 0.26528 -0.27083 0.26251 -0.272 0.26019 C -0.2733 0.25741 -0.27526 0.25533 -0.27643 0.25232 C -0.28489 0.22963 -0.26822 0.26158 -0.28229 0.23658 C -0.28489 0.22292 -0.28203 0.23403 -0.28815 0.22107 C -0.28932 0.21852 -0.28984 0.21528 -0.29114 0.2132 C -0.29244 0.21088 -0.29414 0.20996 -0.29557 0.20788 C -0.31002 0.18658 -0.29127 0.21274 -0.30286 0.19213 C -0.30416 0.19005 -0.30585 0.18866 -0.30729 0.18704 C -0.3151 0.16621 -0.30481 0.19144 -0.31471 0.17385 C -0.32135 0.16204 -0.31341 0.16852 -0.322 0.16343 C -0.32343 0.15996 -0.3246 0.15579 -0.32643 0.15301 C -0.32812 0.15047 -0.33046 0.14977 -0.33229 0.14792 C -0.33385 0.1463 -0.33515 0.14399 -0.33671 0.1426 C -0.34101 0.13889 -0.34739 0.13866 -0.35143 0.13727 C -0.3539 0.13658 -0.35624 0.13519 -0.35885 0.13473 C -0.40442 0.12616 -0.36171 0.13658 -0.38971 0.12963 C -0.39999 0.13033 -0.41028 0.13056 -0.42057 0.13218 C -0.42213 0.13241 -0.42343 0.13426 -0.42499 0.13473 C -0.42838 0.13588 -0.44414 0.13936 -0.447 0.14005 C -0.44895 0.14075 -0.45104 0.14144 -0.45286 0.1426 C -0.45585 0.14422 -0.46171 0.14792 -0.46171 0.14792 C -0.46276 0.15047 -0.46341 0.15348 -0.46471 0.15556 C -0.46588 0.15788 -0.46796 0.15857 -0.46914 0.16088 C -0.47148 0.16551 -0.47499 0.17663 -0.47499 0.17663 C -0.47552 0.17917 -0.47578 0.18195 -0.47643 0.1845 C -0.47721 0.18727 -0.47864 0.18936 -0.47942 0.19213 C -0.48059 0.19723 -0.48137 0.20278 -0.48229 0.20788 L -0.48385 0.21575 C -0.48437 0.22292 -0.4845 0.23635 -0.48671 0.24445 C -0.48749 0.24723 -0.48867 0.24977 -0.48971 0.25232 C -0.49062 0.25764 -0.49283 0.26251 -0.49257 0.26806 C -0.49205 0.29098 -0.49257 0.31551 -0.48971 0.33866 C -0.48932 0.34121 -0.48854 0.34376 -0.48828 0.3463 C -0.48593 0.36459 -0.48776 0.35764 -0.48528 0.37246 C -0.48437 0.37778 -0.48333 0.38288 -0.48229 0.3882 L -0.48085 0.39607 C -0.48033 0.40301 -0.48007 0.40996 -0.47942 0.4169 C -0.47916 0.41968 -0.47786 0.42755 -0.47786 0.42477 C -0.47786 0.42038 -0.47903 0.41621 -0.47942 0.41181 C -0.47955 0.40996 -0.47942 0.40834 -0.47942 0.40649 L -0.47942 0.40649 " pathEditMode="relative" ptsTypes="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7942 0.40672 L -0.47942 0.40672 C -0.47643 0.40162 -0.4733 0.39676 -0.47057 0.39121 C -0.46341 0.37685 -0.47226 0.38889 -0.46328 0.37801 C -0.46002 0.36088 -0.46445 0.37778 -0.45742 0.3676 C -0.45598 0.36574 -0.45533 0.36227 -0.45442 0.35973 L -0.45143 0.34398 L -0.45 0.33635 C -0.4496 0.33172 -0.447 0.30047 -0.447 0.29699 C -0.447 0.28125 -0.44739 0.26551 -0.44856 0.25 C -0.44895 0.24445 -0.45052 0.23959 -0.45143 0.23426 L -0.45299 0.22639 C -0.45338 0.22385 -0.45312 0.22014 -0.45442 0.21852 C -0.45585 0.2169 -0.45742 0.21528 -0.45885 0.21343 C -0.46276 0.20741 -0.46302 0.20394 -0.4677 0.20023 C -0.47044 0.19792 -0.47356 0.19676 -0.47643 0.19514 L -0.48085 0.19236 C -0.48385 0.18889 -0.48632 0.18403 -0.48971 0.18195 L -0.49856 0.17685 C -0.50299 0.17755 -0.50742 0.17755 -0.51171 0.1794 C -0.51341 0.1801 -0.51458 0.1831 -0.51614 0.18449 C -0.51757 0.18588 -0.51914 0.18635 -0.52057 0.18727 C -0.5332 0.20209 -0.51718 0.18426 -0.52942 0.19514 C -0.53098 0.19653 -0.53216 0.19885 -0.53385 0.20023 C -0.53515 0.20139 -0.53671 0.20209 -0.53828 0.20278 C -0.54309 0.20533 -0.54635 0.20625 -0.55143 0.2081 C -0.58919 0.2051 -0.58567 0.20394 -0.62786 0.2081 C -0.63085 0.20834 -0.64205 0.21343 -0.64401 0.21598 L -0.64843 0.2213 C -0.64947 0.22385 -0.65013 0.22685 -0.65143 0.22894 C -0.6526 0.23125 -0.65494 0.23148 -0.65585 0.23426 C -0.66458 0.25926 -0.65325 0.24329 -0.66315 0.2551 C -0.66367 0.25787 -0.66419 0.26042 -0.66458 0.26297 C -0.66601 0.27176 -0.66666 0.28079 -0.66901 0.28912 C -0.67005 0.2926 -0.67122 0.29607 -0.672 0.29954 C -0.67265 0.30301 -0.67291 0.30672 -0.67343 0.31019 C -0.67382 0.31273 -0.67447 0.31528 -0.67487 0.31783 C -0.67447 0.33357 -0.67382 0.34931 -0.67343 0.36505 C -0.67291 0.38935 -0.67265 0.41389 -0.672 0.4382 C -0.67161 0.45047 -0.67122 0.46273 -0.67057 0.47477 C -0.67018 0.47963 -0.66848 0.4882 -0.66757 0.49306 C -0.66705 0.50185 -0.66692 0.51065 -0.66614 0.51922 C -0.66588 0.52199 -0.6651 0.52454 -0.66458 0.52709 C -0.66406 0.53056 -0.66367 0.53403 -0.66315 0.5375 C -0.66276 0.54028 -0.6621 0.54283 -0.66171 0.54537 C -0.66067 0.55232 -0.65872 0.56644 -0.65872 0.56644 L -0.65872 0.56644 " pathEditMode="relative" ptsTypes="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7.40741E-6 L 2.5E-6 7.40741E-6 C 0.00091 -0.00786 0.0013 -0.0162 0.00286 -0.0236 C 0.00495 -0.03286 0.00768 -0.03425 0.01172 -0.03935 C 0.01367 -0.04189 0.01549 -0.0449 0.01758 -0.04722 C 0.01888 -0.0486 0.02057 -0.0486 0.022 -0.04976 C 0.02357 -0.05115 0.02487 -0.05323 0.02643 -0.05485 C 0.03919 -0.05416 0.05208 -0.05601 0.06458 -0.05231 C 0.06888 -0.05115 0.07083 -0.03865 0.07344 -0.03402 C 0.07513 -0.03101 0.07773 -0.02939 0.0793 -0.02615 C 0.08164 -0.02152 0.08529 -0.01041 0.08529 -0.01041 C 0.08477 0.01737 0.08503 0.04538 0.08372 0.07315 C 0.08346 0.07871 0.08177 0.08357 0.08086 0.0889 L 0.07786 0.10464 C 0.07734 0.10718 0.07669 0.10973 0.07643 0.11251 C 0.07565 0.12015 0.07487 0.13079 0.07344 0.13866 C 0.07266 0.14306 0.07148 0.14723 0.07057 0.15163 C 0.06992 0.15417 0.06953 0.15695 0.06901 0.1595 C 0.0681 0.1639 0.06706 0.16806 0.06615 0.17246 C 0.06562 0.17524 0.06523 0.17778 0.06458 0.18033 C 0.0638 0.18403 0.06263 0.18727 0.06172 0.19075 C 0.0612 0.19515 0.06107 0.19977 0.06029 0.20394 C 0.05963 0.20695 0.05807 0.20903 0.05729 0.21181 C 0.05117 0.23334 0.06133 0.20487 0.05286 0.22755 C 0.05026 0.24121 0.05221 0.23311 0.04557 0.25093 C 0.04258 0.2588 0.04245 0.26042 0.03815 0.26667 C 0.03685 0.26876 0.03516 0.26991 0.03372 0.272 C 0.03216 0.27431 0.03099 0.27755 0.0293 0.27987 C 0.02656 0.28357 0.02057 0.29028 0.02057 0.29028 C 0.01953 0.29283 0.01875 0.29561 0.01758 0.29815 C 0.01628 0.30093 0.01432 0.30278 0.01315 0.30602 C 0.01237 0.30811 0.01237 0.31135 0.01172 0.31366 C 0.01094 0.31667 0.00977 0.31899 0.00872 0.32153 L 0.00729 0.33218 L 0.00729 0.33218 " pathEditMode="relative" ptsTypes="AAA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33241 L 0.00729 0.33264 C 0.00925 0.32361 0.01133 0.31505 0.01315 0.30625 C 0.0138 0.30278 0.01367 0.29884 0.01458 0.2956 C 0.01615 0.29005 0.01849 0.28518 0.02044 0.28009 L 0.02344 0.27222 L 0.0263 0.26435 C 0.02747 0.25833 0.03086 0.23542 0.03516 0.23287 L 0.03958 0.23032 C 0.04622 0.21273 0.03841 0.22986 0.04701 0.21991 C 0.05794 0.20671 0.04531 0.21574 0.05573 0.20949 C 0.05729 0.20764 0.05859 0.20555 0.06016 0.20417 C 0.06237 0.20231 0.06862 0.19977 0.07044 0.19907 C 0.08177 0.19977 0.0931 0.19954 0.1043 0.20162 C 0.10964 0.20255 0.11198 0.20787 0.11615 0.21204 C 0.11797 0.21389 0.12005 0.21551 0.12201 0.21736 C 0.12305 0.21991 0.12357 0.22315 0.125 0.225 C 0.12617 0.22685 0.128 0.22639 0.1293 0.22778 C 0.13242 0.23079 0.13529 0.23472 0.13815 0.23819 L 0.13815 0.23842 L 0.14701 0.25393 C 0.14844 0.25648 0.14961 0.25995 0.15143 0.2618 L 0.15729 0.2669 C 0.16693 0.29236 0.15156 0.25347 0.16615 0.28264 C 0.16979 0.29005 0.17135 0.29583 0.17357 0.30347 L 0.17357 0.3037 " pathEditMode="relative" rAng="0" ptsTypes="AAAAAAAAAAAAAAAAAAAAAAAA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7357 0.3037 L 0.17357 0.3037 C 0.17409 0.28889 0.17461 0.26713 0.17643 0.25139 C 0.17669 0.24861 0.17747 0.24607 0.17787 0.24352 C 0.17852 0.24005 0.17878 0.23657 0.17943 0.2331 C 0.17982 0.23032 0.18047 0.22801 0.18086 0.22523 C 0.18359 0.20625 0.18008 0.21736 0.18672 0.20162 C 0.18945 0.18727 0.18646 0.19907 0.19414 0.18333 C 0.19518 0.18102 0.19583 0.17778 0.19701 0.17546 C 0.19831 0.17338 0.20013 0.17245 0.20143 0.17037 C 0.203 0.16806 0.20417 0.16458 0.20586 0.1625 C 0.20716 0.16088 0.20885 0.16088 0.21029 0.15995 C 0.21224 0.15833 0.21432 0.15694 0.21615 0.15463 C 0.22578 0.14236 0.21445 0.14907 0.22787 0.14421 C 0.22943 0.14167 0.2306 0.13843 0.23229 0.13634 C 0.23359 0.13472 0.23568 0.13565 0.23672 0.1338 C 0.24024 0.12755 0.24219 0.11921 0.24557 0.11273 C 0.2526 0.09907 0.26029 0.08657 0.26758 0.07361 L 0.27344 0.06319 C 0.275 0.06065 0.27591 0.05625 0.27787 0.05532 C 0.28529 0.05208 0.2819 0.05394 0.28815 0.05 C 0.29167 0.05093 0.29505 0.05139 0.29844 0.05278 C 0.3 0.05324 0.3013 0.05532 0.30287 0.05532 C 0.31823 0.05532 0.30625 0.05278 0.31615 0.05 C 0.32096 0.04884 0.32591 0.04838 0.33086 0.04745 C 0.33438 0.04537 0.33906 0.04236 0.34258 0.04236 C 0.34844 0.04236 0.3543 0.04398 0.36029 0.04491 C 0.36458 0.05 0.3655 0.05046 0.36901 0.05787 C 0.37018 0.06042 0.37031 0.06458 0.37201 0.06574 C 0.37565 0.06829 0.37982 0.06759 0.38372 0.06829 C 0.39557 0.06759 0.40729 0.06713 0.41901 0.06574 C 0.42396 0.06528 0.42904 0.06273 0.43372 0.06065 C 0.44258 0.06134 0.45143 0.06181 0.46016 0.06319 C 0.46849 0.06458 0.46354 0.0662 0.47057 0.06829 C 0.47435 0.06968 0.47839 0.07014 0.48229 0.07107 C 0.48542 0.07292 0.48932 0.07546 0.49258 0.07616 C 0.4974 0.07755 0.50234 0.07801 0.50729 0.07894 C 0.5112 0.08056 0.5151 0.08218 0.51901 0.08403 C 0.52057 0.08472 0.52201 0.08542 0.52344 0.08657 C 0.525 0.08819 0.5263 0.09051 0.52787 0.0919 C 0.5293 0.09306 0.53086 0.09352 0.53229 0.09444 C 0.53425 0.09607 0.5362 0.09792 0.53815 0.09977 C 0.53919 0.10232 0.54024 0.10486 0.54115 0.10764 C 0.5418 0.10995 0.5418 0.11296 0.54258 0.11551 C 0.54375 0.11921 0.54544 0.12245 0.54701 0.12593 C 0.5474 0.12847 0.54753 0.13148 0.54844 0.1338 C 0.55013 0.1375 0.5569 0.1419 0.55872 0.14421 C 0.56276 0.14907 0.56641 0.15509 0.57044 0.15995 L 0.57487 0.16505 C 0.57539 0.16782 0.57565 0.17037 0.57643 0.17292 C 0.57721 0.17569 0.57865 0.17778 0.5793 0.18079 C 0.58021 0.18495 0.58021 0.18958 0.58073 0.19375 C 0.58112 0.19653 0.5819 0.19907 0.58229 0.20162 C 0.58294 0.20694 0.58281 0.21227 0.58372 0.21736 C 0.58425 0.22037 0.58568 0.22269 0.58672 0.22523 C 0.58763 0.23426 0.58828 0.24005 0.58958 0.24884 C 0.58997 0.25139 0.59063 0.25394 0.59115 0.25648 C 0.59063 0.27222 0.5905 0.28796 0.58958 0.3037 C 0.58763 0.33982 0.58815 0.28426 0.58815 0.31944 L 0.58815 0.31944 " pathEditMode="relative" ptsTypes="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8815 0.31968 L 0.58815 0.31968 C 0.59063 0.23959 0.58399 0.29329 0.59401 0.26227 C 0.5948 0.25996 0.59414 0.25602 0.59545 0.2544 C 0.59753 0.25209 0.60039 0.25301 0.60274 0.25186 C 0.6043 0.25116 0.60573 0.25 0.60717 0.24931 C 0.61732 0.22199 0.60196 0.26412 0.61315 0.23102 C 0.61485 0.22547 0.61602 0.21875 0.61901 0.21528 C 0.62045 0.21343 0.62188 0.21158 0.62344 0.20996 C 0.62526 0.20811 0.62748 0.20718 0.6293 0.20487 C 0.63295 0.2 0.63607 0.19422 0.63959 0.18912 C 0.64089 0.18727 0.64258 0.18565 0.64401 0.1838 C 0.64597 0.18125 0.64805 0.17894 0.64987 0.17616 C 0.65144 0.17362 0.65248 0.17014 0.6543 0.16829 C 0.65599 0.16644 0.65821 0.16644 0.66016 0.16551 C 0.66263 0.16459 0.66511 0.16389 0.66745 0.16297 C 0.67305 0.16088 0.67292 0.16065 0.67774 0.15787 C 0.68204 0.15834 0.7017 0.15718 0.70873 0.16551 L 0.71315 0.17084 C 0.71511 0.17616 0.71602 0.18311 0.71901 0.18658 C 0.72969 0.19931 0.71615 0.1838 0.7293 0.19699 C 0.73724 0.2051 0.72995 0.2 0.73815 0.20487 C 0.74102 0.21181 0.74532 0.21737 0.74688 0.2257 C 0.7474 0.22824 0.74779 0.23102 0.74844 0.23357 C 0.74974 0.23889 0.75157 0.24375 0.75274 0.24931 C 0.75508 0.25949 0.75677 0.27014 0.75873 0.28056 L 0.76159 0.2963 L 0.76315 0.30417 C 0.76068 0.3625 0.76394 0.32477 0.76016 0.34862 C 0.75951 0.35255 0.75834 0.36274 0.75717 0.3669 C 0.75638 0.36968 0.75508 0.37199 0.7543 0.37477 C 0.7517 0.38287 0.7517 0.38612 0.74844 0.39306 C 0.74701 0.39584 0.74532 0.39792 0.74401 0.4007 C 0.73868 0.41204 0.74284 0.40463 0.73959 0.41644 C 0.73881 0.41922 0.73763 0.42176 0.73659 0.42431 C 0.73477 0.43403 0.73581 0.42963 0.73373 0.4375 L 0.73373 0.4375 " pathEditMode="relative" ptsTypes="AAAAAAAAAAAAAAAAAAAAAAAAAAAAAAAAAAAAA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837201" y="600076"/>
            <a:ext cx="10645107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8" y="600075"/>
            <a:ext cx="103094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прочитайте речення з різною інтонацією і гучністю.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1300317"/>
            <a:ext cx="8659906" cy="55576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3537" y="3376085"/>
            <a:ext cx="49503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И-а.  И-о. И-і.</a:t>
            </a:r>
            <a:endParaRPr lang="ru-RU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9754" y="2374123"/>
            <a:ext cx="2293227" cy="2932625"/>
            <a:chOff x="5235276" y="2351709"/>
            <a:chExt cx="2293227" cy="293262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525974" y="4638003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20582" y="2368449"/>
            <a:ext cx="1572810" cy="2932625"/>
            <a:chOff x="5403737" y="2407307"/>
            <a:chExt cx="1572810" cy="29326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643360" y="4693601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357713" y="2368449"/>
            <a:ext cx="2239506" cy="3117725"/>
            <a:chOff x="5141513" y="2230310"/>
            <a:chExt cx="2239506" cy="311772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486" l="533" r="992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69" y="2230310"/>
              <a:ext cx="2239050" cy="2911163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141513" y="4701704"/>
              <a:ext cx="22365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5">
                      <a:lumMod val="75000"/>
                    </a:schemeClr>
                  </a:solidFill>
                </a:rPr>
                <a:t>Беззвучно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623" y="242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837201" y="600076"/>
            <a:ext cx="10645107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8" y="600075"/>
            <a:ext cx="103094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прочитайте речення з різною інтонацією і гучністю.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1300317"/>
            <a:ext cx="8659906" cy="55576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88999" y="3376085"/>
            <a:ext cx="50994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И-а!  И-о! И-і!</a:t>
            </a:r>
            <a:endParaRPr lang="ru-RU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9754" y="2374123"/>
            <a:ext cx="2293227" cy="2932625"/>
            <a:chOff x="5235276" y="2351709"/>
            <a:chExt cx="2293227" cy="293262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525974" y="4638003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20582" y="2368449"/>
            <a:ext cx="1572810" cy="2932625"/>
            <a:chOff x="5403737" y="2407307"/>
            <a:chExt cx="1572810" cy="29326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643360" y="4693601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357713" y="2368449"/>
            <a:ext cx="2239506" cy="3117725"/>
            <a:chOff x="5141513" y="2230310"/>
            <a:chExt cx="2239506" cy="311772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486" l="533" r="992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69" y="2230310"/>
              <a:ext cx="2239050" cy="2911163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141513" y="4701704"/>
              <a:ext cx="22365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5">
                      <a:lumMod val="75000"/>
                    </a:schemeClr>
                  </a:solidFill>
                </a:rPr>
                <a:t>Беззвучно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837201" y="600076"/>
            <a:ext cx="10645107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72818" y="600075"/>
            <a:ext cx="103094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прочитайте речення з різною інтонацією і гучністю.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1300317"/>
            <a:ext cx="8659906" cy="55576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3471" y="3376085"/>
            <a:ext cx="5450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И-а?  И-о? И-і?</a:t>
            </a:r>
            <a:endParaRPr lang="ru-RU" sz="6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9754" y="2374123"/>
            <a:ext cx="2293227" cy="2932625"/>
            <a:chOff x="5235276" y="2351709"/>
            <a:chExt cx="2293227" cy="293262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46948" y1="42222" x2="51878" y2="42889"/>
                          <a14:foregroundMark x1="44366" y1="52444" x2="52347" y2="53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76" y="2351709"/>
              <a:ext cx="2293227" cy="2422423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525974" y="4638003"/>
              <a:ext cx="187070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Голосно</a:t>
              </a:r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20582" y="2368449"/>
            <a:ext cx="1572810" cy="2932625"/>
            <a:chOff x="5403737" y="2407307"/>
            <a:chExt cx="1572810" cy="29326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931" y1="6000" x2="97931" y2="16889"/>
                          <a14:foregroundMark x1="82759" y1="28444" x2="81379" y2="3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737" y="2407307"/>
              <a:ext cx="1572810" cy="244056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643360" y="4693601"/>
              <a:ext cx="120238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smtClean="0">
                  <a:ln/>
                  <a:solidFill>
                    <a:schemeClr val="accent5">
                      <a:lumMod val="75000"/>
                    </a:schemeClr>
                  </a:solidFill>
                  <a:effectLst/>
                </a:rPr>
                <a:t>Тихо 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357713" y="2368449"/>
            <a:ext cx="2239506" cy="3117725"/>
            <a:chOff x="5141513" y="2230310"/>
            <a:chExt cx="2239506" cy="311772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486" l="533" r="992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969" y="2230310"/>
              <a:ext cx="2239050" cy="2911163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141513" y="4701704"/>
              <a:ext cx="223657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uk-UA" sz="3600" b="1" dirty="0" smtClean="0">
                  <a:ln/>
                  <a:solidFill>
                    <a:schemeClr val="accent5">
                      <a:lumMod val="75000"/>
                    </a:schemeClr>
                  </a:solidFill>
                </a:rPr>
                <a:t>Беззвучно</a:t>
              </a:r>
              <a:endParaRPr lang="ru-RU" sz="36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10683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а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тепер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будемо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вчитися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писати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навчимося писати маленьку і велику букви и, И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9" y="3658222"/>
            <a:ext cx="1972398" cy="2825705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b="9819"/>
          <a:stretch>
            <a:fillRect/>
          </a:stretch>
        </p:blipFill>
        <p:spPr bwMode="auto">
          <a:xfrm>
            <a:off x="5860187" y="2319819"/>
            <a:ext cx="4112331" cy="406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\\elbook-1\Ex_\Саше Волковой\Буквы часть 1\JPG\и(0)-05-01-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8505" r="1967" b="17111"/>
          <a:stretch/>
        </p:blipFill>
        <p:spPr bwMode="auto">
          <a:xfrm>
            <a:off x="3747247" y="4209422"/>
            <a:ext cx="2624021" cy="217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4989" y="579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377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930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240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365569" y="140779"/>
            <a:ext cx="5419043" cy="4977704"/>
            <a:chOff x="0" y="168857"/>
            <a:chExt cx="5419043" cy="4624139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9525" y="704407"/>
              <a:ext cx="5349518" cy="4088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завітаємо на город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 Чарівної Країни.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Тут сьогодні працює буква И.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Називайте овоч, </a:t>
              </a:r>
              <a:r>
                <a:rPr lang="uk-UA" sz="2800" b="1" dirty="0" err="1" smtClean="0">
                  <a:ln/>
                  <a:solidFill>
                    <a:schemeClr val="accent4"/>
                  </a:solidFill>
                </a:rPr>
                <a:t>додавайте</a:t>
              </a:r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 букву И.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Що виходить?</a:t>
              </a:r>
            </a:p>
            <a:p>
              <a:pPr algn="ctr"/>
              <a:r>
                <a:rPr lang="uk-UA" sz="2800" b="1" dirty="0">
                  <a:ln/>
                  <a:solidFill>
                    <a:schemeClr val="accent4"/>
                  </a:solidFill>
                </a:rPr>
                <a:t>Клацайте на Сову, щоб перевірити себе.</a:t>
              </a:r>
              <a:endParaRPr lang="ru-RU" sz="28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uk-UA" sz="2800" b="1" dirty="0" smtClean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 </a:t>
              </a:r>
              <a:endParaRPr lang="ru-RU" sz="28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8988" y="2714969"/>
            <a:ext cx="2928938" cy="4143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9" y="1440581"/>
            <a:ext cx="3174513" cy="4756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17" y="4136408"/>
            <a:ext cx="3351839" cy="223750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7237" y="554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584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5329" y="4111005"/>
            <a:ext cx="2480100" cy="255498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26856" y="587146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 якими буквами ми вже  познайомилися з вами?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3888960" y="4366376"/>
            <a:ext cx="1566995" cy="19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95" y="4312076"/>
            <a:ext cx="1385309" cy="2152845"/>
          </a:xfrm>
          <a:prstGeom prst="rect">
            <a:avLst/>
          </a:prstGeom>
        </p:spPr>
      </p:pic>
      <p:pic>
        <p:nvPicPr>
          <p:cNvPr id="5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5108" y="359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282388"/>
            <a:ext cx="11456894" cy="6293223"/>
          </a:xfrm>
          <a:prstGeom prst="rect">
            <a:avLst/>
          </a:prstGeom>
        </p:spPr>
      </p:pic>
      <p:pic>
        <p:nvPicPr>
          <p:cNvPr id="3074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9" y="4196723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64" y="4196723"/>
            <a:ext cx="2468888" cy="1648093"/>
          </a:xfrm>
          <a:prstGeom prst="rect">
            <a:avLst/>
          </a:prstGeom>
        </p:spPr>
      </p:pic>
      <p:pic>
        <p:nvPicPr>
          <p:cNvPr id="5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60" y="2987401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44" y="3492520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53" y="3842910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47" y="4307248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88" y="2939425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28" y="3338353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64" y="3808587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atermelon Clipart. Free Download Transparent .PNG or Vector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28" y="4296750"/>
            <a:ext cx="1573679" cy="17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Счастливый школьный мультфильм сова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282388"/>
            <a:ext cx="11456894" cy="62932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" b="993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13" y="3113171"/>
            <a:ext cx="2203339" cy="2195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" b="98407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29" y="2725271"/>
            <a:ext cx="1737626" cy="1636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9733" l="667" r="98333">
                        <a14:foregroundMark x1="20333" y1="16533" x2="36000" y2="25333"/>
                        <a14:foregroundMark x1="66833" y1="23733" x2="83833" y2="15467"/>
                        <a14:foregroundMark x1="77833" y1="52000" x2="87167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71" t="-10963" r="-5308" b="57975"/>
          <a:stretch/>
        </p:blipFill>
        <p:spPr>
          <a:xfrm>
            <a:off x="7151854" y="3428999"/>
            <a:ext cx="4026144" cy="2523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9733" l="667" r="98333">
                        <a14:foregroundMark x1="20333" y1="16533" x2="36000" y2="25333"/>
                        <a14:foregroundMark x1="66833" y1="23733" x2="83833" y2="15467"/>
                        <a14:foregroundMark x1="77833" y1="52000" x2="87167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12" r="47163"/>
          <a:stretch/>
        </p:blipFill>
        <p:spPr>
          <a:xfrm>
            <a:off x="4437791" y="2949387"/>
            <a:ext cx="4026144" cy="2523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9733" l="667" r="98333">
                        <a14:foregroundMark x1="20333" y1="16533" x2="36000" y2="25333"/>
                        <a14:foregroundMark x1="66833" y1="23733" x2="83833" y2="15467"/>
                        <a14:foregroundMark x1="77833" y1="52000" x2="87167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" t="-6070" r="45986" b="53082"/>
          <a:stretch/>
        </p:blipFill>
        <p:spPr>
          <a:xfrm>
            <a:off x="4000265" y="3651082"/>
            <a:ext cx="4026144" cy="2523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80" y="3520706"/>
            <a:ext cx="2468888" cy="1648093"/>
          </a:xfrm>
          <a:prstGeom prst="rect">
            <a:avLst/>
          </a:prstGeom>
        </p:spPr>
      </p:pic>
      <p:pic>
        <p:nvPicPr>
          <p:cNvPr id="11" name="Рисунок 10" descr="Счастливый школьный мультфильм сова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5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772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101626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сподобалась вам наша сьогоднішня подорож? 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 якою буквою ми познайомились?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493" y="515258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92" y="3950615"/>
            <a:ext cx="2143822" cy="25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77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94" y="4084394"/>
            <a:ext cx="2046892" cy="240063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152251" y="737034"/>
            <a:ext cx="5414962" cy="2212967"/>
            <a:chOff x="0" y="168857"/>
            <a:chExt cx="5414962" cy="4300538"/>
          </a:xfrm>
        </p:grpSpPr>
        <p:sp>
          <p:nvSpPr>
            <p:cNvPr id="58" name="Облако 57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мешкає літера И, як ви гадаєте?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47" y="5546224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03" y="5549815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7" y="5543336"/>
            <a:ext cx="420763" cy="367682"/>
          </a:xfrm>
          <a:prstGeom prst="rect">
            <a:avLst/>
          </a:prstGeom>
        </p:spPr>
      </p:pic>
      <p:pic>
        <p:nvPicPr>
          <p:cNvPr id="4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1840" y="329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0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нашому занятті!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81" y="3748954"/>
            <a:ext cx="2400414" cy="28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25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81" y="3748954"/>
            <a:ext cx="2400414" cy="28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70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7" y="4158590"/>
            <a:ext cx="1559561" cy="242364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2693" y="4140179"/>
            <a:ext cx="2480100" cy="2554989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17627" y="529715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вони мешкають?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3888960" y="4366376"/>
            <a:ext cx="1566995" cy="19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  <p:pic>
        <p:nvPicPr>
          <p:cNvPr id="5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1402" y="380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165905" y="320147"/>
            <a:ext cx="5989763" cy="4300538"/>
            <a:chOff x="-1307284" y="-51007"/>
            <a:chExt cx="5414962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1307284" y="-5100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857061" y="372257"/>
              <a:ext cx="4713634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Жив – був дід-буквоїд,</a:t>
              </a:r>
            </a:p>
            <a:p>
              <a:pPr algn="just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Їв він букви на обід…</a:t>
              </a:r>
            </a:p>
            <a:p>
              <a:pPr algn="just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Дід-буквоїд з’їв частинки слів. По тих буквах, які залишилися, здогадайтеся, якими могли бути слова. 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0" name="Picture 2" descr="Бідний гуцул і старий опришок - українська народна казка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50" l="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8" y="2470416"/>
            <a:ext cx="43529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020" y="525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950018" y="2584869"/>
            <a:ext cx="1235962" cy="1281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2185980" y="2584869"/>
            <a:ext cx="1235962" cy="1281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3421942" y="2584869"/>
            <a:ext cx="1235962" cy="1281430"/>
          </a:xfrm>
          <a:prstGeom prst="rect">
            <a:avLst/>
          </a:prstGeom>
        </p:spPr>
      </p:pic>
      <p:pic>
        <p:nvPicPr>
          <p:cNvPr id="8" name="Рисунок 7" descr="Счастливый школьный мультфильм сова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607432" y="2671586"/>
            <a:ext cx="3930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4" b="96582" l="586" r="96973">
                        <a14:foregroundMark x1="56055" y1="39258" x2="76953" y2="1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6" y="355088"/>
            <a:ext cx="1913145" cy="19131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19" l="0" r="100000">
                        <a14:foregroundMark x1="42872" y1="35938" x2="45661" y2="62012"/>
                        <a14:foregroundMark x1="49587" y1="56836" x2="76756" y2="51563"/>
                        <a14:foregroundMark x1="55475" y1="28516" x2="61054" y2="44531"/>
                        <a14:foregroundMark x1="32231" y1="84375" x2="68079" y2="61328"/>
                        <a14:foregroundMark x1="86983" y1="70996" x2="88946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36" y="4014791"/>
            <a:ext cx="2193734" cy="23206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95" y="4207604"/>
            <a:ext cx="3132923" cy="20886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53" y="2235964"/>
            <a:ext cx="3352814" cy="2346969"/>
          </a:xfrm>
          <a:prstGeom prst="rect">
            <a:avLst/>
          </a:prstGeom>
        </p:spPr>
      </p:pic>
      <p:pic>
        <p:nvPicPr>
          <p:cNvPr id="9" name="Picture 2" descr="Бідний гуцул і старий опришок - українська народна казка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50" l="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10" y="3623367"/>
            <a:ext cx="3268190" cy="28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91" y="390300"/>
            <a:ext cx="3550588" cy="2219118"/>
          </a:xfrm>
          <a:prstGeom prst="rect">
            <a:avLst/>
          </a:prstGeom>
        </p:spPr>
      </p:pic>
      <p:pic>
        <p:nvPicPr>
          <p:cNvPr id="4098" name="Picture 2" descr="малюнки для дітей png images | PNGWi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278" r="100000">
                        <a14:foregroundMark x1="86667" y1="91481" x2="98333" y2="94074"/>
                        <a14:backgroundMark x1="85556" y1="90000" x2="97222" y2="95556"/>
                        <a14:backgroundMark x1="97222" y1="85556" x2="97778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77" y="2192492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рисованный Вручную Яблочный Сок В Коробке Упаковки Контур В Стиле  Векторной Графики — стоковая векторная графика и другие изображения на тему  Бессмысленный рисунок - iStock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59" y="-74455"/>
            <a:ext cx="2671795" cy="267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167" l="0" r="982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68" y="4487655"/>
            <a:ext cx="1214752" cy="18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604318" y="2584869"/>
            <a:ext cx="1235962" cy="1281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1818062" y="2584869"/>
            <a:ext cx="1235962" cy="1281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3004561" y="2584869"/>
            <a:ext cx="1235962" cy="1281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4194992" y="2627338"/>
            <a:ext cx="1235962" cy="12814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83323" y="2714055"/>
            <a:ext cx="3930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 descr="Счастливый школьный мультфильм сова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2265024" y="2758303"/>
            <a:ext cx="3930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60" y="4182135"/>
            <a:ext cx="1905763" cy="18373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73" y="3806106"/>
            <a:ext cx="2790910" cy="2116440"/>
          </a:xfrm>
          <a:prstGeom prst="rect">
            <a:avLst/>
          </a:prstGeom>
        </p:spPr>
      </p:pic>
      <p:pic>
        <p:nvPicPr>
          <p:cNvPr id="11" name="Picture 2" descr="Бідний гуцул і старий опришок - українська народна казка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50" l="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10" y="3623367"/>
            <a:ext cx="3268190" cy="28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6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604318" y="2584869"/>
            <a:ext cx="1235962" cy="1281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1818062" y="2584869"/>
            <a:ext cx="1235962" cy="1281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3004561" y="2584869"/>
            <a:ext cx="1235962" cy="1281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4194992" y="2627338"/>
            <a:ext cx="1235962" cy="12814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50862" y="2671586"/>
            <a:ext cx="6399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3323" y="2714055"/>
            <a:ext cx="3930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 descr="Счастливый школьный мультфильм сова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Бідний гуцул і старий опришок - українська народна казк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50" l="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10" y="3623367"/>
            <a:ext cx="3268190" cy="28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5391189" y="2627338"/>
            <a:ext cx="1235962" cy="12814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6591311" y="2632421"/>
            <a:ext cx="1235962" cy="12814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54" b="97509" l="53617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56918" r="4247" b="2562"/>
          <a:stretch/>
        </p:blipFill>
        <p:spPr>
          <a:xfrm>
            <a:off x="7801579" y="2656602"/>
            <a:ext cx="1235962" cy="128143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007207" y="2684251"/>
            <a:ext cx="6399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Картинки помидор - 68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900" y="4225672"/>
            <a:ext cx="2080107" cy="20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9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2157</TotalTime>
  <Words>831</Words>
  <Application>Microsoft Office PowerPoint</Application>
  <PresentationFormat>Широкоэкранный</PresentationFormat>
  <Paragraphs>143</Paragraphs>
  <Slides>46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75</cp:revision>
  <dcterms:created xsi:type="dcterms:W3CDTF">2023-06-12T09:21:15Z</dcterms:created>
  <dcterms:modified xsi:type="dcterms:W3CDTF">2023-07-27T10:05:43Z</dcterms:modified>
</cp:coreProperties>
</file>