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92" r:id="rId3"/>
    <p:sldId id="293" r:id="rId4"/>
    <p:sldId id="257" r:id="rId5"/>
    <p:sldId id="258" r:id="rId6"/>
    <p:sldId id="282" r:id="rId7"/>
    <p:sldId id="288" r:id="rId8"/>
    <p:sldId id="289" r:id="rId9"/>
    <p:sldId id="283" r:id="rId10"/>
    <p:sldId id="284" r:id="rId11"/>
    <p:sldId id="285" r:id="rId12"/>
    <p:sldId id="262" r:id="rId13"/>
    <p:sldId id="263" r:id="rId14"/>
    <p:sldId id="264" r:id="rId15"/>
    <p:sldId id="265" r:id="rId16"/>
    <p:sldId id="266" r:id="rId17"/>
    <p:sldId id="268" r:id="rId18"/>
    <p:sldId id="267" r:id="rId19"/>
    <p:sldId id="273" r:id="rId20"/>
    <p:sldId id="275" r:id="rId21"/>
    <p:sldId id="274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Rafflesia_arnoldi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00808"/>
            <a:ext cx="3948053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Будова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uk-UA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тки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241700"/>
            <a:ext cx="3804037" cy="2379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8"/>
          <a:stretch/>
        </p:blipFill>
        <p:spPr bwMode="auto">
          <a:xfrm>
            <a:off x="5409190" y="1844824"/>
            <a:ext cx="3582055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6631"/>
            <a:ext cx="3816424" cy="2191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097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88640"/>
            <a:ext cx="5813059" cy="1324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Подвійна Оцвітина </a:t>
            </a:r>
            <a:r>
              <a:rPr lang="uk-UA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це віночок з пелюстками та чашечка з чашолистиків (зеленого кольору).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Scan0116"/>
          <p:cNvPicPr>
            <a:picLocks noChangeAspect="1" noChangeArrowheads="1"/>
          </p:cNvPicPr>
          <p:nvPr/>
        </p:nvPicPr>
        <p:blipFill>
          <a:blip r:embed="rId2">
            <a:lum bright="-1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348880"/>
            <a:ext cx="3574764" cy="3902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08436" y="2636912"/>
            <a:ext cx="18422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alt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іночок</a:t>
            </a:r>
            <a:r>
              <a:rPr lang="ru-RU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alt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alt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пелю</a:t>
            </a:r>
            <a:r>
              <a:rPr lang="ru-RU" alt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стки</a:t>
            </a:r>
            <a:r>
              <a:rPr lang="ru-RU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87824" y="2852936"/>
            <a:ext cx="1520612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851920" y="2924944"/>
            <a:ext cx="720080" cy="111612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995936" y="5157192"/>
            <a:ext cx="2140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Чашечка </a:t>
            </a:r>
            <a:endParaRPr lang="ru-RU" alt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чаш</a:t>
            </a:r>
            <a:r>
              <a:rPr lang="uk-UA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листки)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3347864" y="5373216"/>
            <a:ext cx="648072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utoShape 3"/>
          <p:cNvSpPr>
            <a:spLocks/>
          </p:cNvSpPr>
          <p:nvPr/>
        </p:nvSpPr>
        <p:spPr bwMode="auto">
          <a:xfrm>
            <a:off x="6300192" y="2348880"/>
            <a:ext cx="337818" cy="3384376"/>
          </a:xfrm>
          <a:prstGeom prst="rightBrace">
            <a:avLst>
              <a:gd name="adj1" fmla="val 7311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>
              <a:defRPr/>
            </a:pPr>
            <a:endParaRPr lang="en-US" altLang="ru-RU">
              <a:solidFill>
                <a:sysClr val="windowText" lastClr="00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76256" y="3810235"/>
            <a:ext cx="14854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Подв</a:t>
            </a:r>
            <a:r>
              <a:rPr lang="uk-UA" altLang="en-US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alt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йна</a:t>
            </a:r>
            <a:endParaRPr lang="ru-RU" altLang="en-US" sz="24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alt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uk-UA" altLang="en-US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цвітина</a:t>
            </a:r>
            <a:endParaRPr lang="en-US" alt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4" r="22623"/>
          <a:stretch/>
        </p:blipFill>
        <p:spPr bwMode="auto">
          <a:xfrm>
            <a:off x="6603335" y="301415"/>
            <a:ext cx="1893117" cy="350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73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859"/>
            <a:ext cx="4864968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Проста оцвітина -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771912" y="1756883"/>
            <a:ext cx="2286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en-US" dirty="0"/>
              <a:t>В</a:t>
            </a:r>
            <a:r>
              <a:rPr lang="uk-UA" altLang="en-US" dirty="0" err="1"/>
              <a:t>іночок</a:t>
            </a:r>
            <a:r>
              <a:rPr lang="ru-RU" altLang="en-US" dirty="0"/>
              <a:t>       (</a:t>
            </a:r>
            <a:r>
              <a:rPr lang="uk-UA" altLang="en-US" dirty="0" err="1"/>
              <a:t>пелю</a:t>
            </a:r>
            <a:r>
              <a:rPr lang="ru-RU" altLang="en-US" dirty="0" err="1"/>
              <a:t>стки</a:t>
            </a:r>
            <a:r>
              <a:rPr lang="ru-RU" altLang="en-US" i="1" dirty="0">
                <a:latin typeface="Arial" charset="0"/>
              </a:rPr>
              <a:t>)</a:t>
            </a:r>
            <a:endParaRPr lang="en-US" altLang="en-US" i="1" dirty="0">
              <a:latin typeface="Arial" charset="0"/>
            </a:endParaRPr>
          </a:p>
        </p:txBody>
      </p:sp>
      <p:pic>
        <p:nvPicPr>
          <p:cNvPr id="1028" name="Picture 4" descr="http://vashsad.ua/downloads/image/5172/mai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912" y="3575927"/>
            <a:ext cx="3950103" cy="2968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5796136" y="2689827"/>
            <a:ext cx="712535" cy="174728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5508104" y="2689827"/>
            <a:ext cx="288033" cy="237021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96136" y="2689827"/>
            <a:ext cx="1533354" cy="13152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737320" y="5661248"/>
            <a:ext cx="28803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altLang="en-US" dirty="0">
                <a:solidFill>
                  <a:srgbClr val="7030A0"/>
                </a:solidFill>
              </a:rPr>
              <a:t>Чашечка </a:t>
            </a:r>
            <a:r>
              <a:rPr lang="uk-UA" altLang="en-US" dirty="0">
                <a:solidFill>
                  <a:srgbClr val="7030A0"/>
                </a:solidFill>
              </a:rPr>
              <a:t>відсутня</a:t>
            </a:r>
            <a:endParaRPr lang="en-US" altLang="en-US" dirty="0">
              <a:solidFill>
                <a:srgbClr val="7030A0"/>
              </a:solidFill>
            </a:endParaRPr>
          </a:p>
        </p:txBody>
      </p:sp>
      <p:pic>
        <p:nvPicPr>
          <p:cNvPr id="1030" name="Picture 6" descr="http://stihi.ru/pics/2012/03/10/26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20" y="2204864"/>
            <a:ext cx="3116410" cy="332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90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0817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Головні частини квітки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 descr="C:\Users\Павленко\Pictures\Будова квітки\гол част квітки.jpg"/>
          <p:cNvSpPr>
            <a:spLocks noChangeArrowheads="1"/>
          </p:cNvSpPr>
          <p:nvPr/>
        </p:nvSpPr>
        <p:spPr bwMode="auto">
          <a:xfrm>
            <a:off x="3833906" y="2512994"/>
            <a:ext cx="4997173" cy="4298813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6490819" y="1336204"/>
            <a:ext cx="387966" cy="19487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95736" y="2348880"/>
            <a:ext cx="2961786" cy="156639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/>
          <p:cNvSpPr txBox="1">
            <a:spLocks/>
          </p:cNvSpPr>
          <p:nvPr/>
        </p:nvSpPr>
        <p:spPr>
          <a:xfrm>
            <a:off x="6660232" y="260648"/>
            <a:ext cx="2191391" cy="107555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Маточка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67544" y="1556792"/>
            <a:ext cx="2191391" cy="107555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Тичинки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2198613" y="2378856"/>
            <a:ext cx="2958909" cy="906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176551" y="2366673"/>
            <a:ext cx="3631361" cy="5522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541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174" y="3717032"/>
            <a:ext cx="3929517" cy="3006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C:\Users\qwerty\Desktop\Підручники\820580_160080216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3"/>
          <a:stretch/>
        </p:blipFill>
        <p:spPr bwMode="auto">
          <a:xfrm>
            <a:off x="251520" y="998788"/>
            <a:ext cx="3168352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тичинка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sz="quarter" idx="1"/>
          </p:nvPr>
        </p:nvSpPr>
        <p:spPr bwMode="auto">
          <a:xfrm>
            <a:off x="4860032" y="692696"/>
            <a:ext cx="263272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indent="0">
              <a:buNone/>
            </a:pPr>
            <a:r>
              <a:rPr lang="uk-UA" altLang="en-US" b="1" dirty="0">
                <a:solidFill>
                  <a:srgbClr val="333333"/>
                </a:solidFill>
              </a:rPr>
              <a:t>Тичинки</a:t>
            </a:r>
            <a:r>
              <a:rPr lang="uk-UA" altLang="en-US" dirty="0">
                <a:solidFill>
                  <a:srgbClr val="333333"/>
                </a:solidFill>
              </a:rPr>
              <a:t> – чоловічі репродуктивні частини квітки, у яких утворюються пилкові </a:t>
            </a:r>
            <a:r>
              <a:rPr lang="uk-UA" altLang="en-US" dirty="0" smtClean="0">
                <a:solidFill>
                  <a:srgbClr val="333333"/>
                </a:solidFill>
              </a:rPr>
              <a:t>зерна.</a:t>
            </a:r>
            <a:endParaRPr lang="ru-RU" altLang="en-US" dirty="0">
              <a:solidFill>
                <a:srgbClr val="333333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483768" y="998788"/>
            <a:ext cx="2484276" cy="21421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842554" y="1012382"/>
            <a:ext cx="1017478" cy="26774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8"/>
          <p:cNvSpPr txBox="1">
            <a:spLocks noChangeArrowheads="1"/>
          </p:cNvSpPr>
          <p:nvPr/>
        </p:nvSpPr>
        <p:spPr bwMode="auto">
          <a:xfrm>
            <a:off x="5796136" y="3501008"/>
            <a:ext cx="263272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>
            <a:spAutoFit/>
          </a:bodyPr>
          <a:lstStyle>
            <a:defPPr>
              <a:defRPr lang="ru-RU"/>
            </a:defPPr>
            <a:lvl1pPr marL="274320" indent="-274320" algn="l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indent="-274320" algn="l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indent="-182880" algn="l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indent="-182880" algn="l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indent="-182880" algn="l" rtl="0" eaLnBrk="1" fontAlgn="base" latinLnBrk="0" hangingPunct="1">
              <a:spcBef>
                <a:spcPct val="0"/>
              </a:spcBef>
              <a:spcAft>
                <a:spcPct val="0"/>
              </a:spcAft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2400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2400" kern="1200" cap="small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indent="-182880" algn="l" defTabSz="914400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2400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altLang="en-US" b="1" dirty="0" smtClean="0">
                <a:solidFill>
                  <a:srgbClr val="333333"/>
                </a:solidFill>
              </a:rPr>
              <a:t>Пилок – </a:t>
            </a:r>
            <a:r>
              <a:rPr lang="uk-UA" altLang="en-US" dirty="0" smtClean="0">
                <a:solidFill>
                  <a:srgbClr val="333333"/>
                </a:solidFill>
              </a:rPr>
              <a:t>сукупність пилкових зерен.</a:t>
            </a:r>
            <a:endParaRPr lang="ru-RU" altLang="en-US" dirty="0">
              <a:solidFill>
                <a:srgbClr val="333333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279" y="4767485"/>
            <a:ext cx="2938784" cy="19556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22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Будова тичинки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4" descr="C:\Users\Павленко\Pictures\Будова квітки\_DSC03580.jpg"/>
          <p:cNvSpPr>
            <a:spLocks noChangeArrowheads="1"/>
          </p:cNvSpPr>
          <p:nvPr/>
        </p:nvSpPr>
        <p:spPr bwMode="auto">
          <a:xfrm>
            <a:off x="539552" y="1890793"/>
            <a:ext cx="2846828" cy="3820332"/>
          </a:xfrm>
          <a:prstGeom prst="rect">
            <a:avLst/>
          </a:prstGeom>
          <a:blipFill dpi="0" rotWithShape="0">
            <a:blip r:embed="rId2"/>
            <a:srcRect/>
            <a:stretch>
              <a:fillRect t="-4974" r="-4390" b="-2733"/>
            </a:stretch>
          </a:blip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915816" y="1844824"/>
            <a:ext cx="1512168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1835696" y="3717032"/>
            <a:ext cx="2160240" cy="115212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068960"/>
            <a:ext cx="2273300" cy="168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бъект 14"/>
          <p:cNvSpPr txBox="1">
            <a:spLocks/>
          </p:cNvSpPr>
          <p:nvPr/>
        </p:nvSpPr>
        <p:spPr>
          <a:xfrm>
            <a:off x="3851920" y="3379763"/>
            <a:ext cx="1819769" cy="8423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dirty="0" smtClean="0"/>
              <a:t>Тичинкова нитка</a:t>
            </a:r>
            <a:endParaRPr lang="ru-RU" dirty="0"/>
          </a:p>
        </p:txBody>
      </p:sp>
      <p:pic>
        <p:nvPicPr>
          <p:cNvPr id="6150" name="Picture 6" descr="http://nevseoboi.com.ua/uploads/posts/2011-04/1302347343_141940_1600_1200_nevseoboi.com.u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0"/>
          <a:stretch/>
        </p:blipFill>
        <p:spPr bwMode="auto">
          <a:xfrm>
            <a:off x="5671689" y="1890793"/>
            <a:ext cx="3060554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 стрелкой 19"/>
          <p:cNvCxnSpPr/>
          <p:nvPr/>
        </p:nvCxnSpPr>
        <p:spPr>
          <a:xfrm>
            <a:off x="5580112" y="1700808"/>
            <a:ext cx="129614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5580112" y="3140968"/>
            <a:ext cx="93610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2" descr="квітколоже ц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Объект 14"/>
          <p:cNvSpPr txBox="1">
            <a:spLocks/>
          </p:cNvSpPr>
          <p:nvPr/>
        </p:nvSpPr>
        <p:spPr>
          <a:xfrm>
            <a:off x="4598509" y="1576028"/>
            <a:ext cx="1512168" cy="84239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smtClean="0"/>
              <a:t>Пиляк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65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Маточка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228184" y="1600200"/>
            <a:ext cx="2232248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altLang="en-US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Маточка – жіноча репродуктивна частина квітки.              У ній формуються насінні зачатки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41" y="1841175"/>
            <a:ext cx="4170363" cy="3192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2699792" y="1841175"/>
            <a:ext cx="3528392" cy="180384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2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ія &quot;Запилення рослин&quot;до уроку біології у 6 класі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7" t="20721" b="7430"/>
          <a:stretch/>
        </p:blipFill>
        <p:spPr bwMode="auto">
          <a:xfrm>
            <a:off x="5135113" y="1801012"/>
            <a:ext cx="3651108" cy="501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193" y="-358658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Будова маточки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709583" y="260648"/>
            <a:ext cx="2674640" cy="96470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Приймочка маточки</a:t>
            </a:r>
            <a:endParaRPr lang="ru-RU" dirty="0"/>
          </a:p>
        </p:txBody>
      </p:sp>
      <p:sp>
        <p:nvSpPr>
          <p:cNvPr id="4" name="Rectangle 4" descr="C:\Users\Павленко\Pictures\Будова квітки\Маточка.jpg"/>
          <p:cNvSpPr>
            <a:spLocks noChangeArrowheads="1"/>
          </p:cNvSpPr>
          <p:nvPr/>
        </p:nvSpPr>
        <p:spPr bwMode="auto">
          <a:xfrm>
            <a:off x="2090092" y="1867827"/>
            <a:ext cx="2402477" cy="3893138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endCxn id="4" idx="0"/>
          </p:cNvCxnSpPr>
          <p:nvPr/>
        </p:nvCxnSpPr>
        <p:spPr>
          <a:xfrm flipH="1">
            <a:off x="3291331" y="1088719"/>
            <a:ext cx="2528133" cy="77910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ъект 2"/>
          <p:cNvSpPr txBox="1">
            <a:spLocks/>
          </p:cNvSpPr>
          <p:nvPr/>
        </p:nvSpPr>
        <p:spPr>
          <a:xfrm>
            <a:off x="395536" y="1484784"/>
            <a:ext cx="2674640" cy="9647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dirty="0" smtClean="0"/>
              <a:t>Стовпчик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960092" y="2002164"/>
            <a:ext cx="2496133" cy="92967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462973" y="4443810"/>
            <a:ext cx="1828357" cy="20932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бъект 2"/>
          <p:cNvSpPr txBox="1">
            <a:spLocks/>
          </p:cNvSpPr>
          <p:nvPr/>
        </p:nvSpPr>
        <p:spPr>
          <a:xfrm>
            <a:off x="251520" y="3961458"/>
            <a:ext cx="2674640" cy="9647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dirty="0" smtClean="0"/>
              <a:t>Зав'язь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626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7" y="188640"/>
            <a:ext cx="7467600" cy="4873752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uk-UA" alt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Двостатеві</a:t>
            </a:r>
            <a:r>
              <a:rPr lang="uk-UA" altLang="en-US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– це квітки, які мають і тичинки, і маточки. </a:t>
            </a:r>
            <a:endParaRPr lang="ru-RU" dirty="0"/>
          </a:p>
        </p:txBody>
      </p:sp>
      <p:pic>
        <p:nvPicPr>
          <p:cNvPr id="9218" name="Picture 2" descr="http://img1.liveinternet.ru/images/attach/c/1/58/376/58376075_aa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17990"/>
            <a:ext cx="3816424" cy="286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yaryna.net/wp-content/gallery/05-2010-pora-tsvitinnya/img_27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26"/>
          <a:stretch/>
        </p:blipFill>
        <p:spPr bwMode="auto">
          <a:xfrm>
            <a:off x="4098711" y="1340767"/>
            <a:ext cx="4383226" cy="3010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65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476672"/>
            <a:ext cx="8280920" cy="1080120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uk-UA" altLang="en-US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Одностатеві</a:t>
            </a:r>
            <a:r>
              <a:rPr lang="uk-UA" alt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– це квітки, які мають лише тичинки або маточки. Їх називають тичинкові і маточкові.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http://content.foto.my.mail.ru/mail/serghey1961/_answers/i-19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3744416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 descr="C:\Users\Павленко\Pictures\Будова квітки\маточкова.jpg"/>
          <p:cNvSpPr>
            <a:spLocks noChangeArrowheads="1"/>
          </p:cNvSpPr>
          <p:nvPr/>
        </p:nvSpPr>
        <p:spPr bwMode="auto">
          <a:xfrm>
            <a:off x="4156977" y="1484784"/>
            <a:ext cx="4464496" cy="4176464"/>
          </a:xfrm>
          <a:prstGeom prst="rect">
            <a:avLst/>
          </a:prstGeom>
          <a:blipFill dpi="0" rotWithShape="0">
            <a:blip r:embed="rId3"/>
            <a:srcRect/>
            <a:stretch>
              <a:fillRect l="2" t="-2560" r="-4783"/>
            </a:stretch>
          </a:blip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01253" y="5775645"/>
            <a:ext cx="1575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en-US" sz="2400" b="1" dirty="0">
                <a:latin typeface="Times New Roman" pitchFamily="18" charset="0"/>
                <a:cs typeface="Times New Roman" pitchFamily="18" charset="0"/>
              </a:rPr>
              <a:t>маточкові</a:t>
            </a:r>
            <a:endParaRPr lang="ru-RU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5775646"/>
            <a:ext cx="16140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en-US" sz="2400" b="1" dirty="0" smtClean="0">
                <a:latin typeface="Times New Roman" pitchFamily="18" charset="0"/>
                <a:cs typeface="Times New Roman" pitchFamily="18" charset="0"/>
              </a:rPr>
              <a:t>тичинкові</a:t>
            </a:r>
            <a:endParaRPr lang="ru-RU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2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0353"/>
            <a:ext cx="7467600" cy="736761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Симетрія квітки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5277200"/>
          </a:xfrm>
        </p:spPr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Якщо через квітку можна провести лише одну площину симетрії – вона </a:t>
            </a:r>
            <a:r>
              <a:rPr lang="uk-UA" altLang="en-US" b="1" dirty="0">
                <a:latin typeface="Times New Roman" pitchFamily="18" charset="0"/>
                <a:cs typeface="Times New Roman" pitchFamily="18" charset="0"/>
              </a:rPr>
              <a:t>неправильна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altLang="en-US" b="1" dirty="0">
                <a:latin typeface="Times New Roman" pitchFamily="18" charset="0"/>
                <a:cs typeface="Times New Roman" pitchFamily="18" charset="0"/>
              </a:rPr>
              <a:t>зигоморфна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. Неправильні квітки у гороху, квасолі, </a:t>
            </a:r>
            <a:r>
              <a:rPr lang="uk-UA" altLang="en-US" dirty="0" smtClean="0">
                <a:latin typeface="Times New Roman" pitchFamily="18" charset="0"/>
                <a:cs typeface="Times New Roman" pitchFamily="18" charset="0"/>
              </a:rPr>
              <a:t>кропиви, акації.</a:t>
            </a:r>
            <a:endParaRPr lang="uk-UA" altLang="en-US" dirty="0"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 descr="https://subject.com.ua/biology/motuzniy/motuzniy.files/image16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1" r="45259"/>
          <a:stretch/>
        </p:blipFill>
        <p:spPr bwMode="auto">
          <a:xfrm>
            <a:off x="323528" y="3140968"/>
            <a:ext cx="2592288" cy="304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greeninfo.ru/img/work/catalog/81_34578_b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5"/>
          <a:stretch/>
        </p:blipFill>
        <p:spPr bwMode="auto">
          <a:xfrm>
            <a:off x="3076390" y="2996952"/>
            <a:ext cx="5580158" cy="360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8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78742"/>
            <a:ext cx="7467600" cy="740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200" b="1" dirty="0" smtClean="0"/>
              <a:t>Рафлезія Арнольда</a:t>
            </a:r>
            <a:endParaRPr lang="ru-RU" sz="32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5276255" cy="3936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628800"/>
            <a:ext cx="27363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Н</a:t>
            </a:r>
            <a:r>
              <a:rPr lang="ru-RU" sz="2400" dirty="0" err="1" smtClean="0"/>
              <a:t>айбільша</a:t>
            </a:r>
            <a:r>
              <a:rPr lang="ru-RU" sz="2400" dirty="0" smtClean="0"/>
              <a:t> </a:t>
            </a:r>
            <a:r>
              <a:rPr lang="ru-RU" sz="2400" dirty="0" err="1"/>
              <a:t>квітка</a:t>
            </a:r>
            <a:r>
              <a:rPr lang="ru-RU" sz="2400" dirty="0"/>
              <a:t> на </a:t>
            </a:r>
            <a:r>
              <a:rPr lang="ru-RU" sz="2400" dirty="0" err="1"/>
              <a:t>планеті</a:t>
            </a:r>
            <a:r>
              <a:rPr lang="ru-RU" sz="2400" dirty="0"/>
              <a:t> -</a:t>
            </a:r>
            <a:r>
              <a:rPr lang="en-US" sz="2400" dirty="0" err="1" smtClean="0">
                <a:hlinkClick r:id="rId3" tooltip="Rafflesia arnoldii"/>
              </a:rPr>
              <a:t>Rafflesia</a:t>
            </a:r>
            <a:r>
              <a:rPr lang="en-US" sz="2400" dirty="0" smtClean="0">
                <a:hlinkClick r:id="rId3" tooltip="Rafflesia arnoldii"/>
              </a:rPr>
              <a:t> </a:t>
            </a:r>
            <a:r>
              <a:rPr lang="en-US" sz="2400" dirty="0" err="1">
                <a:hlinkClick r:id="rId3" tooltip="Rafflesia arnoldii"/>
              </a:rPr>
              <a:t>arnoldii</a:t>
            </a:r>
            <a:r>
              <a:rPr lang="en-US" sz="2400" dirty="0" smtClean="0"/>
              <a:t>.</a:t>
            </a:r>
            <a:r>
              <a:rPr lang="ru-RU" sz="2400" dirty="0"/>
              <a:t> </a:t>
            </a:r>
          </a:p>
          <a:p>
            <a:r>
              <a:rPr lang="ru-RU" sz="2400" dirty="0" err="1" smtClean="0"/>
              <a:t>Квітки</a:t>
            </a:r>
            <a:r>
              <a:rPr lang="ru-RU" sz="2400" dirty="0" smtClean="0"/>
              <a:t> </a:t>
            </a:r>
            <a:r>
              <a:rPr lang="ru-RU" sz="2400" dirty="0" err="1" smtClean="0"/>
              <a:t>бувають</a:t>
            </a:r>
            <a:r>
              <a:rPr lang="ru-RU" sz="2400" dirty="0" smtClean="0"/>
              <a:t> до 1 м в </a:t>
            </a:r>
            <a:r>
              <a:rPr lang="ru-RU" sz="2400" dirty="0" err="1" smtClean="0"/>
              <a:t>діаметрі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вагою </a:t>
            </a:r>
            <a:r>
              <a:rPr lang="ru-RU" sz="2400" dirty="0" err="1"/>
              <a:t>більше</a:t>
            </a:r>
            <a:r>
              <a:rPr lang="ru-RU" sz="2400" dirty="0"/>
              <a:t> 10 кг.</a:t>
            </a:r>
          </a:p>
        </p:txBody>
      </p:sp>
    </p:spTree>
    <p:extLst>
      <p:ext uri="{BB962C8B-B14F-4D97-AF65-F5344CB8AC3E}">
        <p14:creationId xmlns:p14="http://schemas.microsoft.com/office/powerpoint/2010/main" val="23954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476672"/>
            <a:ext cx="7467600" cy="5277200"/>
          </a:xfrm>
        </p:spPr>
        <p:txBody>
          <a:bodyPr/>
          <a:lstStyle/>
          <a:p>
            <a:pPr marL="0" lvl="0" indent="0" fontAlgn="base">
              <a:spcBef>
                <a:spcPct val="50000"/>
              </a:spcBef>
              <a:spcAft>
                <a:spcPct val="0"/>
              </a:spcAft>
              <a:buClrTx/>
              <a:buSzTx/>
              <a:buNone/>
            </a:pP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Якщо через квітку можна провести кілька площин симетрії, її називають </a:t>
            </a:r>
            <a:r>
              <a:rPr lang="uk-UA" altLang="en-US" b="1" dirty="0">
                <a:latin typeface="Times New Roman" pitchFamily="18" charset="0"/>
                <a:cs typeface="Times New Roman" pitchFamily="18" charset="0"/>
              </a:rPr>
              <a:t>правильною або актиноморфною. </a:t>
            </a:r>
            <a:r>
              <a:rPr lang="uk-UA" altLang="en-US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Правильні квітки у вишні, тюльпана, троянди, лілії, </a:t>
            </a:r>
            <a:r>
              <a:rPr lang="uk-UA" altLang="en-US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суниці, капусти, латаття. </a:t>
            </a:r>
            <a:endParaRPr lang="uk-UA" altLang="en-US" dirty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fonstola.ru/images/201411/fonstola.ru_152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5947861" cy="4437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72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332656"/>
            <a:ext cx="7467600" cy="5349208"/>
          </a:xfrm>
        </p:spPr>
        <p:txBody>
          <a:bodyPr/>
          <a:lstStyle/>
          <a:p>
            <a:pPr marL="0" indent="0">
              <a:buNone/>
            </a:pPr>
            <a:r>
              <a:rPr lang="uk-UA" altLang="en-US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Іноді у квітці неможливо провести жодної площини симетрії, тоді квітку називають </a:t>
            </a:r>
            <a:r>
              <a:rPr lang="uk-UA" altLang="en-US" b="1" dirty="0">
                <a:latin typeface="Times New Roman" pitchFamily="18" charset="0"/>
                <a:cs typeface="Times New Roman" pitchFamily="18" charset="0"/>
              </a:rPr>
              <a:t>асиметричною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alt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altLang="en-US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Такі </a:t>
            </a:r>
            <a:r>
              <a:rPr lang="uk-UA" altLang="en-US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квітки мають гладіолуси, канни, </a:t>
            </a:r>
            <a:r>
              <a:rPr lang="uk-UA" altLang="en-US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антуріум</a:t>
            </a:r>
            <a:r>
              <a:rPr lang="uk-UA" altLang="en-US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https://vseroste.com.ua/uploads/shop/products/main/943fedf1-123c-11e8-93f5-fdd9d3a429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074758"/>
            <a:ext cx="5468840" cy="4783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97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Однодомні рослини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052736"/>
            <a:ext cx="8291264" cy="5421216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Рослини, на яких розвиваються і маточкові, і тичинкові квітки, називаються однодомними (кукурудза, огірки).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8" name="Picture 4" descr="https://upload.wikimedia.org/wikipedia/commons/a/a1/Suikermais_bloeiende_kolf_Zea_may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2212162"/>
            <a:ext cx="2461108" cy="326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grarii-razom.com.ua/sites/default/files/byr/kukurudza_zvichayna_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8" r="45906"/>
          <a:stretch/>
        </p:blipFill>
        <p:spPr bwMode="auto">
          <a:xfrm>
            <a:off x="683568" y="2060848"/>
            <a:ext cx="2363491" cy="295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2"/>
          <p:cNvSpPr txBox="1">
            <a:spLocks/>
          </p:cNvSpPr>
          <p:nvPr/>
        </p:nvSpPr>
        <p:spPr>
          <a:xfrm>
            <a:off x="611560" y="5030694"/>
            <a:ext cx="2881534" cy="5886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E8637"/>
              </a:buClr>
              <a:buNone/>
            </a:pPr>
            <a:r>
              <a:rPr lang="uk-UA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Чоловіче суцвіття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5963249" y="5552302"/>
            <a:ext cx="2065135" cy="588694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E8637"/>
              </a:buClr>
              <a:buNone/>
            </a:pPr>
            <a:r>
              <a:rPr lang="uk-UA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Жіноче суцвіття</a:t>
            </a:r>
          </a:p>
        </p:txBody>
      </p:sp>
      <p:pic>
        <p:nvPicPr>
          <p:cNvPr id="1037" name="Picture 13" descr="http://images.zakupka.com/i3/firms/27/62/62680/semena-kukuruzy-podilskiy-274-sv_0a3c81387799ecd_800x6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375360"/>
            <a:ext cx="1991866" cy="265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2699792" y="2060848"/>
            <a:ext cx="115212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4644008" y="3068960"/>
            <a:ext cx="2016224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67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849" y="-171400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Дводомні </a:t>
            </a:r>
            <a:r>
              <a:rPr lang="uk-UA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рослини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849" y="1196752"/>
            <a:ext cx="7467600" cy="1252736"/>
          </a:xfrm>
        </p:spPr>
        <p:txBody>
          <a:bodyPr/>
          <a:lstStyle/>
          <a:p>
            <a:pPr marL="0" lvl="0" indent="0">
              <a:buClr>
                <a:srgbClr val="FE8637"/>
              </a:buClr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Рослини, на яких розвиваються  лише маточкові, або  тичинкові квітки, називаються дводомними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(верба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коноплі, тополя).</a:t>
            </a:r>
          </a:p>
          <a:p>
            <a:endParaRPr lang="ru-RU" dirty="0"/>
          </a:p>
        </p:txBody>
      </p:sp>
      <p:pic>
        <p:nvPicPr>
          <p:cNvPr id="2052" name="Picture 4" descr="http://allforchildren.ru/why/illustr/why94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427984" y="2276872"/>
            <a:ext cx="4196739" cy="308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hedifference.ru/wp-content/uploads/2015/11/chem-otlichaetsya-verba-ot-ivy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9"/>
          <a:stretch/>
        </p:blipFill>
        <p:spPr bwMode="auto">
          <a:xfrm>
            <a:off x="251520" y="3621950"/>
            <a:ext cx="3960440" cy="2378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004048" y="4941168"/>
            <a:ext cx="3384376" cy="12527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E8637"/>
              </a:buClr>
            </a:pPr>
            <a:endParaRPr lang="uk-UA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Чоловічі (тичинкові) квіти</a:t>
            </a:r>
            <a:endParaRPr lang="ru-RU" sz="20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95536" y="5554730"/>
            <a:ext cx="3384376" cy="12527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E8637"/>
              </a:buClr>
            </a:pPr>
            <a:endParaRPr lang="uk-UA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Жіночі (маточкові) квіти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650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262389"/>
            <a:ext cx="7467600" cy="1143000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Arial Black" pitchFamily="34" charset="0"/>
              </a:rPr>
              <a:t>Дякую за увагу!!!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6" name="Picture 2" descr="https://avatars.mds.yandex.net/get-pdb/1552319/4ff07f49-8ba9-43e5-8786-8598858e5080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6696744" cy="502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7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96752"/>
            <a:ext cx="4412093" cy="329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27584" y="332656"/>
            <a:ext cx="7467600" cy="7406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E8637"/>
              </a:buClr>
              <a:buFont typeface="Wingdings"/>
              <a:buNone/>
            </a:pPr>
            <a:r>
              <a:rPr lang="uk-UA" sz="3600" b="1" dirty="0" err="1" smtClean="0"/>
              <a:t>Вольфія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509" y="1484784"/>
            <a:ext cx="356381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prstClr val="black"/>
                </a:solidFill>
              </a:rPr>
              <a:t>Н</a:t>
            </a:r>
            <a:r>
              <a:rPr lang="ru-RU" sz="2400" dirty="0" err="1" smtClean="0">
                <a:solidFill>
                  <a:prstClr val="black"/>
                </a:solidFill>
              </a:rPr>
              <a:t>аймініатюрніша</a:t>
            </a:r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квіткова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рослина</a:t>
            </a:r>
            <a:r>
              <a:rPr lang="ru-RU" sz="2400" dirty="0">
                <a:solidFill>
                  <a:prstClr val="black"/>
                </a:solidFill>
              </a:rPr>
              <a:t> на </a:t>
            </a:r>
            <a:r>
              <a:rPr lang="ru-RU" sz="2400" dirty="0" err="1">
                <a:solidFill>
                  <a:prstClr val="black"/>
                </a:solidFill>
              </a:rPr>
              <a:t>планеті</a:t>
            </a:r>
            <a:r>
              <a:rPr lang="ru-RU" sz="2400" dirty="0">
                <a:solidFill>
                  <a:prstClr val="black"/>
                </a:solidFill>
              </a:rPr>
              <a:t>. </a:t>
            </a:r>
            <a:r>
              <a:rPr lang="ru-RU" sz="2400" dirty="0" err="1">
                <a:solidFill>
                  <a:prstClr val="black"/>
                </a:solidFill>
              </a:rPr>
              <a:t>Її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розмір</a:t>
            </a:r>
            <a:r>
              <a:rPr lang="ru-RU" sz="2400" dirty="0">
                <a:solidFill>
                  <a:prstClr val="black"/>
                </a:solidFill>
              </a:rPr>
              <a:t> становить </a:t>
            </a:r>
            <a:r>
              <a:rPr lang="ru-RU" sz="2400" dirty="0" err="1">
                <a:solidFill>
                  <a:prstClr val="black"/>
                </a:solidFill>
              </a:rPr>
              <a:t>від</a:t>
            </a:r>
            <a:r>
              <a:rPr lang="ru-RU" sz="2400" dirty="0">
                <a:solidFill>
                  <a:prstClr val="black"/>
                </a:solidFill>
              </a:rPr>
              <a:t> 0,5 до 0,8 мм. </a:t>
            </a:r>
            <a:r>
              <a:rPr lang="ru-RU" sz="2400" dirty="0" err="1">
                <a:solidFill>
                  <a:prstClr val="black"/>
                </a:solidFill>
              </a:rPr>
              <a:t>Живуть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ці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маленькі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квіточки</a:t>
            </a:r>
            <a:r>
              <a:rPr lang="ru-RU" sz="2400" dirty="0">
                <a:solidFill>
                  <a:prstClr val="black"/>
                </a:solidFill>
              </a:rPr>
              <a:t> на </a:t>
            </a:r>
            <a:r>
              <a:rPr lang="ru-RU" sz="2400" dirty="0" err="1">
                <a:solidFill>
                  <a:prstClr val="black"/>
                </a:solidFill>
              </a:rPr>
              <a:t>поверхні</a:t>
            </a:r>
            <a:r>
              <a:rPr lang="ru-RU" sz="2400" dirty="0">
                <a:solidFill>
                  <a:prstClr val="black"/>
                </a:solidFill>
              </a:rPr>
              <a:t> вод, і </a:t>
            </a:r>
            <a:r>
              <a:rPr lang="ru-RU" sz="2400" dirty="0" err="1">
                <a:solidFill>
                  <a:prstClr val="black"/>
                </a:solidFill>
              </a:rPr>
              <a:t>були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названі</a:t>
            </a:r>
            <a:r>
              <a:rPr lang="ru-RU" sz="2400" dirty="0">
                <a:solidFill>
                  <a:prstClr val="black"/>
                </a:solidFill>
              </a:rPr>
              <a:t> на честь </a:t>
            </a:r>
            <a:r>
              <a:rPr lang="ru-RU" sz="2400" dirty="0" err="1">
                <a:solidFill>
                  <a:prstClr val="black"/>
                </a:solidFill>
              </a:rPr>
              <a:t>німецького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ботаніка</a:t>
            </a:r>
            <a:r>
              <a:rPr lang="ru-RU" sz="2400" dirty="0">
                <a:solidFill>
                  <a:prstClr val="black"/>
                </a:solidFill>
              </a:rPr>
              <a:t> і </a:t>
            </a:r>
            <a:r>
              <a:rPr lang="ru-RU" sz="2400" dirty="0" err="1">
                <a:solidFill>
                  <a:prstClr val="black"/>
                </a:solidFill>
              </a:rPr>
              <a:t>ентомолога</a:t>
            </a:r>
            <a:r>
              <a:rPr lang="ru-RU" sz="2400" dirty="0">
                <a:solidFill>
                  <a:prstClr val="black"/>
                </a:solidFill>
              </a:rPr>
              <a:t> Йохана </a:t>
            </a:r>
            <a:r>
              <a:rPr lang="ru-RU" sz="2400" dirty="0" smtClean="0">
                <a:solidFill>
                  <a:prstClr val="black"/>
                </a:solidFill>
              </a:rPr>
              <a:t>Вольфа</a:t>
            </a:r>
            <a:r>
              <a:rPr lang="ru-RU" sz="2400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02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8147248" cy="6213304"/>
          </a:xfrm>
        </p:spPr>
        <p:txBody>
          <a:bodyPr/>
          <a:lstStyle/>
          <a:p>
            <a:pPr marL="342900" lvl="0" indent="-342900" fontAlgn="base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uk-UA" alt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Квітка</a:t>
            </a:r>
            <a:r>
              <a:rPr lang="uk-UA" alt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 smtClean="0">
                <a:latin typeface="Times New Roman" pitchFamily="18" charset="0"/>
                <a:cs typeface="Times New Roman" pitchFamily="18" charset="0"/>
              </a:rPr>
              <a:t>– орган статевого розмноження покритонасінних рослин, вкорочений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en-US" dirty="0" err="1">
                <a:latin typeface="Times New Roman" pitchFamily="18" charset="0"/>
                <a:cs typeface="Times New Roman" pitchFamily="18" charset="0"/>
              </a:rPr>
              <a:t>видозм</a:t>
            </a:r>
            <a:r>
              <a:rPr lang="uk-UA" altLang="en-US" dirty="0" err="1">
                <a:latin typeface="Times New Roman" pitchFamily="18" charset="0"/>
                <a:cs typeface="Times New Roman" pitchFamily="18" charset="0"/>
              </a:rPr>
              <a:t>інений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і обмежений у рості 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altLang="en-US" dirty="0" err="1">
                <a:latin typeface="Times New Roman" pitchFamily="18" charset="0"/>
                <a:cs typeface="Times New Roman" pitchFamily="18" charset="0"/>
              </a:rPr>
              <a:t>агін</a:t>
            </a:r>
            <a:r>
              <a:rPr lang="ru-RU" alt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altLang="en-US" dirty="0" err="1">
                <a:latin typeface="Times New Roman" pitchFamily="18" charset="0"/>
                <a:cs typeface="Times New Roman" pitchFamily="18" charset="0"/>
              </a:rPr>
              <a:t>ісці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як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ого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altLang="en-US" dirty="0" err="1">
                <a:latin typeface="Times New Roman" pitchFamily="18" charset="0"/>
                <a:cs typeface="Times New Roman" pitchFamily="18" charset="0"/>
              </a:rPr>
              <a:t>утворюєть</a:t>
            </a:r>
            <a:r>
              <a:rPr lang="ru-RU" altLang="en-US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uk-UA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en-US" dirty="0" err="1">
                <a:latin typeface="Times New Roman" pitchFamily="18" charset="0"/>
                <a:cs typeface="Times New Roman" pitchFamily="18" charset="0"/>
              </a:rPr>
              <a:t>пл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altLang="en-US" dirty="0">
                <a:latin typeface="Times New Roman" pitchFamily="18" charset="0"/>
                <a:cs typeface="Times New Roman" pitchFamily="18" charset="0"/>
              </a:rPr>
              <a:t>д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з насінням.</a:t>
            </a:r>
            <a:endParaRPr lang="en-US" alt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30" name="Picture 6" descr="https://predmety.in.ua/image/1/image092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845105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07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571500"/>
            <a:ext cx="7467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Основні елементи будови квітки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211960" y="773832"/>
            <a:ext cx="4536504" cy="58818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1- пиляк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2 – тичинкова нитка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3- тичинка (</a:t>
            </a:r>
            <a:r>
              <a:rPr lang="uk-UA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чоловічі </a:t>
            </a:r>
            <a:r>
              <a:rPr lang="uk-UA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репродуктивні частини квітки, у яких утворюються пилкові </a:t>
            </a:r>
            <a:r>
              <a:rPr lang="uk-UA" alt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зерна)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4- пелюстки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5- приймочка маточки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6 – стовпчик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7 – зав'язь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8- маточка (</a:t>
            </a:r>
            <a:r>
              <a:rPr lang="uk-UA" altLang="en-US" sz="1800" dirty="0" smtClean="0">
                <a:latin typeface="Times New Roman" pitchFamily="18" charset="0"/>
                <a:cs typeface="Times New Roman" pitchFamily="18" charset="0"/>
              </a:rPr>
              <a:t>жіноча </a:t>
            </a:r>
            <a:r>
              <a:rPr lang="uk-UA" altLang="en-US" sz="1800" dirty="0">
                <a:latin typeface="Times New Roman" pitchFamily="18" charset="0"/>
                <a:cs typeface="Times New Roman" pitchFamily="18" charset="0"/>
              </a:rPr>
              <a:t>репродуктивна частина </a:t>
            </a:r>
            <a:r>
              <a:rPr lang="uk-UA" altLang="en-US" sz="1800" dirty="0" smtClean="0">
                <a:latin typeface="Times New Roman" pitchFamily="18" charset="0"/>
                <a:cs typeface="Times New Roman" pitchFamily="18" charset="0"/>
              </a:rPr>
              <a:t>квітки, у </a:t>
            </a:r>
            <a:r>
              <a:rPr lang="uk-UA" altLang="en-US" sz="1800" dirty="0">
                <a:latin typeface="Times New Roman" pitchFamily="18" charset="0"/>
                <a:cs typeface="Times New Roman" pitchFamily="18" charset="0"/>
              </a:rPr>
              <a:t>ній формуються насінні </a:t>
            </a:r>
            <a:r>
              <a:rPr lang="uk-UA" altLang="en-US" sz="1800" dirty="0" smtClean="0">
                <a:latin typeface="Times New Roman" pitchFamily="18" charset="0"/>
                <a:cs typeface="Times New Roman" pitchFamily="18" charset="0"/>
              </a:rPr>
              <a:t>зачатки)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9 – квітколоже (розширена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частина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квітконіжки)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10 – чашолистики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11-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квітконіжка (частина стебла, що несе на собі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квітку)</a:t>
            </a:r>
          </a:p>
        </p:txBody>
      </p:sp>
      <p:pic>
        <p:nvPicPr>
          <p:cNvPr id="3080" name="Picture 8" descr="http://static.poshukach.com/imgpreview?key=7c1367112714ff8&amp;mb=imgdb_preview_99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719" b="14316"/>
          <a:stretch/>
        </p:blipFill>
        <p:spPr bwMode="auto">
          <a:xfrm>
            <a:off x="251520" y="1518506"/>
            <a:ext cx="381642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97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https://i2.wp.com/dynozavri.ru/cvetkovie_rasteniya/tyulpan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2045484" cy="34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88640"/>
            <a:ext cx="7467600" cy="6285312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Квітконіжка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частина стебла, що несе на собі квітку.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t="10040" r="9109"/>
          <a:stretch/>
        </p:blipFill>
        <p:spPr bwMode="auto">
          <a:xfrm>
            <a:off x="2699792" y="788712"/>
            <a:ext cx="6048672" cy="606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47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02" b="13362"/>
          <a:stretch/>
        </p:blipFill>
        <p:spPr bwMode="auto">
          <a:xfrm>
            <a:off x="5528320" y="3722133"/>
            <a:ext cx="3240359" cy="2983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868144" y="1972844"/>
            <a:ext cx="2560712" cy="64807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Чашолистики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3888432" cy="326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3239852" y="2299802"/>
            <a:ext cx="2628292" cy="11234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023828" y="2299802"/>
            <a:ext cx="284431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бъект 2"/>
          <p:cNvSpPr txBox="1">
            <a:spLocks/>
          </p:cNvSpPr>
          <p:nvPr/>
        </p:nvSpPr>
        <p:spPr>
          <a:xfrm>
            <a:off x="513279" y="404664"/>
            <a:ext cx="7973426" cy="9361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Чашечка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нижня частина квітки, яка складається з чашолистиків.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5"/>
            <a:ext cx="7467600" cy="996289"/>
          </a:xfrm>
        </p:spPr>
        <p:txBody>
          <a:bodyPr>
            <a:normAutofit/>
          </a:bodyPr>
          <a:lstStyle/>
          <a:p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Квітколоже</a:t>
            </a: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верхня вкорочена стеблова розширена частина квітконіжки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8945"/>
            <a:ext cx="4752528" cy="4289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473624"/>
            <a:ext cx="3521814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46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pPr marL="0" indent="0">
              <a:buNone/>
            </a:pPr>
            <a:r>
              <a:rPr lang="uk-UA" altLang="en-US" sz="2800" b="1" dirty="0">
                <a:latin typeface="Times New Roman" pitchFamily="18" charset="0"/>
                <a:cs typeface="Times New Roman" pitchFamily="18" charset="0"/>
              </a:rPr>
              <a:t>Віночок</a:t>
            </a:r>
            <a:r>
              <a:rPr lang="uk-UA" altLang="en-US" sz="28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altLang="en-US" dirty="0">
                <a:latin typeface="Times New Roman" pitchFamily="18" charset="0"/>
                <a:cs typeface="Times New Roman" pitchFamily="18" charset="0"/>
              </a:rPr>
              <a:t>яскраво забарвлена частина квітки, що сприяє привабленню </a:t>
            </a:r>
            <a:r>
              <a:rPr lang="uk-UA" altLang="en-US" dirty="0" smtClean="0">
                <a:latin typeface="Times New Roman" pitchFamily="18" charset="0"/>
                <a:cs typeface="Times New Roman" pitchFamily="18" charset="0"/>
              </a:rPr>
              <a:t>комах-запилювачів.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pti.kiev.ua/uploads/posts/2010-04/1271790649_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20" y="1270423"/>
            <a:ext cx="4083168" cy="4193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sunhome.ru/i/wallpapers/9/babochki-foto.x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67300"/>
            <a:ext cx="4158462" cy="3326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91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961</TotalTime>
  <Words>459</Words>
  <Application>Microsoft Office PowerPoint</Application>
  <PresentationFormat>Экран (4:3)</PresentationFormat>
  <Paragraphs>76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Black</vt:lpstr>
      <vt:lpstr>Century Schoolbook</vt:lpstr>
      <vt:lpstr>Times New Roman</vt:lpstr>
      <vt:lpstr>Wingdings</vt:lpstr>
      <vt:lpstr>Wingdings 2</vt:lpstr>
      <vt:lpstr>Эркер</vt:lpstr>
      <vt:lpstr>    Будова квітки</vt:lpstr>
      <vt:lpstr>Презентация PowerPoint</vt:lpstr>
      <vt:lpstr>Презентация PowerPoint</vt:lpstr>
      <vt:lpstr>Презентация PowerPoint</vt:lpstr>
      <vt:lpstr>Основні елементи будови квітки</vt:lpstr>
      <vt:lpstr>Презентация PowerPoint</vt:lpstr>
      <vt:lpstr>Презентация PowerPoint</vt:lpstr>
      <vt:lpstr>Квітколоже  - верхня вкорочена стеблова розширена частина квітконіжки</vt:lpstr>
      <vt:lpstr>Презентация PowerPoint</vt:lpstr>
      <vt:lpstr>Презентация PowerPoint</vt:lpstr>
      <vt:lpstr>Проста оцвітина -</vt:lpstr>
      <vt:lpstr>Головні частини квітки</vt:lpstr>
      <vt:lpstr>тичинка</vt:lpstr>
      <vt:lpstr>Будова тичинки</vt:lpstr>
      <vt:lpstr>Маточка</vt:lpstr>
      <vt:lpstr>Будова маточки</vt:lpstr>
      <vt:lpstr>Презентация PowerPoint</vt:lpstr>
      <vt:lpstr>Презентация PowerPoint</vt:lpstr>
      <vt:lpstr>Симетрія квітки</vt:lpstr>
      <vt:lpstr>Презентация PowerPoint</vt:lpstr>
      <vt:lpstr>Презентация PowerPoint</vt:lpstr>
      <vt:lpstr>Однодомні рослини</vt:lpstr>
      <vt:lpstr>Дводомні рослини</vt:lpstr>
      <vt:lpstr>Дякую за увагу!!!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Квітка.  Будова квітки</dc:title>
  <dc:creator>qwerty</dc:creator>
  <cp:lastModifiedBy>Учетная запись Майкрософт</cp:lastModifiedBy>
  <cp:revision>80</cp:revision>
  <cp:lastPrinted>2020-10-29T11:52:48Z</cp:lastPrinted>
  <dcterms:created xsi:type="dcterms:W3CDTF">2020-10-19T14:39:09Z</dcterms:created>
  <dcterms:modified xsi:type="dcterms:W3CDTF">2023-08-25T09:30:17Z</dcterms:modified>
</cp:coreProperties>
</file>