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41" r:id="rId2"/>
    <p:sldMasterId id="2147483728" r:id="rId3"/>
  </p:sldMasterIdLst>
  <p:notesMasterIdLst>
    <p:notesMasterId r:id="rId29"/>
  </p:notesMasterIdLst>
  <p:sldIdLst>
    <p:sldId id="256" r:id="rId4"/>
    <p:sldId id="267" r:id="rId5"/>
    <p:sldId id="269" r:id="rId6"/>
    <p:sldId id="271" r:id="rId7"/>
    <p:sldId id="272" r:id="rId8"/>
    <p:sldId id="268" r:id="rId9"/>
    <p:sldId id="276" r:id="rId10"/>
    <p:sldId id="284" r:id="rId11"/>
    <p:sldId id="285" r:id="rId12"/>
    <p:sldId id="286" r:id="rId13"/>
    <p:sldId id="287" r:id="rId14"/>
    <p:sldId id="288" r:id="rId15"/>
    <p:sldId id="289" r:id="rId16"/>
    <p:sldId id="277" r:id="rId17"/>
    <p:sldId id="290" r:id="rId18"/>
    <p:sldId id="299" r:id="rId19"/>
    <p:sldId id="282" r:id="rId20"/>
    <p:sldId id="283" r:id="rId21"/>
    <p:sldId id="291" r:id="rId22"/>
    <p:sldId id="294" r:id="rId23"/>
    <p:sldId id="293" r:id="rId24"/>
    <p:sldId id="295" r:id="rId25"/>
    <p:sldId id="296" r:id="rId26"/>
    <p:sldId id="298" r:id="rId27"/>
    <p:sldId id="27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9F66C-B500-4298-A478-F399B675B709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DF32-7603-4D87-A3EB-FF6A6B120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2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Слайд містить гіперпосилання</a:t>
            </a:r>
            <a:r>
              <a:rPr lang="uk-UA" baseline="0" dirty="0" smtClean="0"/>
              <a:t> на </a:t>
            </a:r>
            <a:r>
              <a:rPr lang="uk-UA" baseline="0" dirty="0" err="1" smtClean="0"/>
              <a:t>руханку</a:t>
            </a:r>
            <a:r>
              <a:rPr lang="uk-UA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998F-4D62-4F22-99CB-7AF1BA82F8F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8188" y="147919"/>
            <a:ext cx="10018765" cy="1313328"/>
          </a:xfrm>
        </p:spPr>
        <p:txBody>
          <a:bodyPr anchor="b">
            <a:normAutofit/>
          </a:bodyPr>
          <a:lstStyle>
            <a:lvl1pPr algn="ctr">
              <a:defRPr sz="5400" b="1" baseline="0"/>
            </a:lvl1pPr>
          </a:lstStyle>
          <a:p>
            <a:r>
              <a:rPr lang="uk-UA" dirty="0" smtClean="0"/>
              <a:t>Іменник як частина мови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072" y="2249332"/>
            <a:ext cx="8915399" cy="1126283"/>
          </a:xfrm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47919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41" y="354650"/>
            <a:ext cx="1159179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Урок № 1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70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2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7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94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0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56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6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9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65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8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3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3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7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4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8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5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00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5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5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2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24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80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5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1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59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2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7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8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4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0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youtu.be/zPMryG8fqNY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a5ZV1xX-a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aurok.ua/student/blog/use-pro-vidminki-golovne-nyuansi-ta-cikavi-fakti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2649" r="1419" b="3631"/>
          <a:stretch/>
        </p:blipFill>
        <p:spPr>
          <a:xfrm>
            <a:off x="2044948" y="333254"/>
            <a:ext cx="8354729" cy="5216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1857" y="1854908"/>
            <a:ext cx="7900909" cy="156349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Усе про відмінки: головне, нюанси та цікаві факти!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90" y="2775662"/>
            <a:ext cx="4020152" cy="39912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6745" y="510138"/>
            <a:ext cx="18325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Заняття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№ 4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1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823" y="2301706"/>
            <a:ext cx="63538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в цього є свої потреби,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кого? і що? Питає в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тебе.             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кого всі ми за друзів маєм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друзі роблять нам навзаєм?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73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Знахідни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823" y="2301706"/>
            <a:ext cx="71623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й же хоче знать: ким? чим?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труді орудуй з ним.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знать, що здатний ти утнути?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станеш? Ким ти хочеш бути?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523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Орудни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4324" y="2547928"/>
            <a:ext cx="7162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Де? В якому місці?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знати – у селі чи в місті?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643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Місцеви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4324" y="2547928"/>
            <a:ext cx="7162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Кличе всіх навколо: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Іване, Петре чи Миколо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355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Клични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8951" y="340861"/>
            <a:ext cx="495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Зверни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увагу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697267"/>
            <a:ext cx="6187976" cy="22740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005" y="1395388"/>
            <a:ext cx="11829449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>
                <a:ln/>
                <a:solidFill>
                  <a:schemeClr val="accent3"/>
                </a:solidFill>
              </a:rPr>
              <a:t>Для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зв’язку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з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іншими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словами у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реченні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іменники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змінюють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своє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закінчення</a:t>
            </a:r>
            <a:r>
              <a:rPr lang="ru-RU" sz="4000" b="1" dirty="0">
                <a:ln/>
                <a:solidFill>
                  <a:schemeClr val="accent3"/>
                </a:solidFill>
              </a:rPr>
              <a:t>.</a:t>
            </a:r>
          </a:p>
          <a:p>
            <a:r>
              <a:rPr lang="ru-RU" sz="4000" b="1" dirty="0" err="1" smtClean="0">
                <a:ln/>
                <a:solidFill>
                  <a:schemeClr val="accent3"/>
                </a:solidFill>
              </a:rPr>
              <a:t>Така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зміна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називається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відмінюванням</a:t>
            </a:r>
            <a:r>
              <a:rPr lang="ru-RU" sz="4000" b="1" dirty="0">
                <a:ln/>
                <a:solidFill>
                  <a:schemeClr val="accent3"/>
                </a:solidFill>
              </a:rPr>
              <a:t>,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або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змінюванням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за </a:t>
            </a:r>
            <a:r>
              <a:rPr lang="ru-RU" sz="4000" b="1" dirty="0" err="1">
                <a:ln/>
                <a:solidFill>
                  <a:schemeClr val="accent3"/>
                </a:solidFill>
              </a:rPr>
              <a:t>відмінками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. Але про </a:t>
            </a:r>
            <a:r>
              <a:rPr lang="ru-RU" sz="4000" b="1" dirty="0" err="1" smtClean="0">
                <a:ln/>
                <a:solidFill>
                  <a:schemeClr val="accent3"/>
                </a:solidFill>
              </a:rPr>
              <a:t>це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 ми </a:t>
            </a:r>
            <a:r>
              <a:rPr lang="ru-RU" sz="4000" b="1" dirty="0" err="1" smtClean="0">
                <a:ln/>
                <a:solidFill>
                  <a:schemeClr val="accent3"/>
                </a:solidFill>
              </a:rPr>
              <a:t>поговоримо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 на </a:t>
            </a:r>
            <a:r>
              <a:rPr lang="ru-RU" sz="4000" b="1" dirty="0" err="1" smtClean="0">
                <a:ln/>
                <a:solidFill>
                  <a:schemeClr val="accent3"/>
                </a:solidFill>
              </a:rPr>
              <a:t>наступному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 smtClean="0">
                <a:ln/>
                <a:solidFill>
                  <a:schemeClr val="accent3"/>
                </a:solidFill>
              </a:rPr>
              <a:t>уроці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.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55" y="4127247"/>
            <a:ext cx="2614812" cy="259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8951" y="340861"/>
            <a:ext cx="495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Зверни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увагу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974" y="5054714"/>
            <a:ext cx="5410712" cy="19883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4470" y="1209721"/>
            <a:ext cx="11829449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uk-UA" sz="3600" b="1" dirty="0">
                <a:ln/>
                <a:solidFill>
                  <a:schemeClr val="accent3"/>
                </a:solidFill>
              </a:rPr>
              <a:t>Іменники відмінюються в однині й множині.</a:t>
            </a:r>
            <a:endParaRPr lang="ru-RU" sz="3600" b="1" dirty="0">
              <a:ln/>
              <a:solidFill>
                <a:schemeClr val="accent3"/>
              </a:solidFill>
            </a:endParaRPr>
          </a:p>
          <a:p>
            <a:r>
              <a:rPr lang="uk-UA" sz="3600" b="1" dirty="0" smtClean="0">
                <a:ln/>
                <a:solidFill>
                  <a:schemeClr val="accent3"/>
                </a:solidFill>
              </a:rPr>
              <a:t>Називний </a:t>
            </a:r>
            <a:r>
              <a:rPr lang="uk-UA" sz="3600" b="1" dirty="0">
                <a:ln/>
                <a:solidFill>
                  <a:schemeClr val="accent3"/>
                </a:solidFill>
              </a:rPr>
              <a:t>відмінок однини є початковою формою іменника.</a:t>
            </a:r>
            <a:endParaRPr lang="ru-RU" sz="3600" b="1" dirty="0">
              <a:ln/>
              <a:solidFill>
                <a:schemeClr val="accent3"/>
              </a:solidFill>
            </a:endParaRPr>
          </a:p>
          <a:p>
            <a:r>
              <a:rPr lang="uk-UA" sz="3600" b="1" dirty="0">
                <a:ln/>
                <a:solidFill>
                  <a:schemeClr val="accent3"/>
                </a:solidFill>
              </a:rPr>
              <a:t> </a:t>
            </a:r>
            <a:r>
              <a:rPr lang="uk-UA" sz="3600" b="1" dirty="0" smtClean="0">
                <a:ln/>
                <a:solidFill>
                  <a:schemeClr val="accent3"/>
                </a:solidFill>
              </a:rPr>
              <a:t>Він </a:t>
            </a:r>
            <a:r>
              <a:rPr lang="uk-UA" sz="3600" b="1" dirty="0">
                <a:ln/>
                <a:solidFill>
                  <a:schemeClr val="accent3"/>
                </a:solidFill>
              </a:rPr>
              <a:t>відповідає на питання: хто? що?: </a:t>
            </a:r>
            <a:r>
              <a:rPr lang="uk-UA" sz="3600" b="1" dirty="0" smtClean="0">
                <a:ln/>
                <a:solidFill>
                  <a:schemeClr val="accent3"/>
                </a:solidFill>
              </a:rPr>
              <a:t>тварина</a:t>
            </a:r>
            <a:r>
              <a:rPr lang="uk-UA" sz="3600" b="1" dirty="0">
                <a:ln/>
                <a:solidFill>
                  <a:schemeClr val="accent3"/>
                </a:solidFill>
              </a:rPr>
              <a:t>, серце.</a:t>
            </a:r>
            <a:endParaRPr lang="ru-RU" sz="3600" b="1" dirty="0">
              <a:ln/>
              <a:solidFill>
                <a:schemeClr val="accent3"/>
              </a:solidFill>
            </a:endParaRPr>
          </a:p>
          <a:p>
            <a:r>
              <a:rPr lang="uk-UA" sz="3600" b="1" dirty="0" smtClean="0">
                <a:ln/>
                <a:solidFill>
                  <a:schemeClr val="accent3"/>
                </a:solidFill>
              </a:rPr>
              <a:t>Називний </a:t>
            </a:r>
            <a:r>
              <a:rPr lang="uk-UA" sz="3600" b="1" dirty="0">
                <a:ln/>
                <a:solidFill>
                  <a:schemeClr val="accent3"/>
                </a:solidFill>
              </a:rPr>
              <a:t>відмінок — прямий</a:t>
            </a:r>
            <a:r>
              <a:rPr lang="uk-UA" sz="3600" b="1" dirty="0" smtClean="0">
                <a:ln/>
                <a:solidFill>
                  <a:schemeClr val="accent3"/>
                </a:solidFill>
              </a:rPr>
              <a:t>.      </a:t>
            </a:r>
          </a:p>
          <a:p>
            <a:r>
              <a:rPr lang="uk-UA" sz="3600" b="1" dirty="0" smtClean="0">
                <a:ln/>
                <a:solidFill>
                  <a:schemeClr val="accent3"/>
                </a:solidFill>
              </a:rPr>
              <a:t>Решта </a:t>
            </a:r>
            <a:r>
              <a:rPr lang="uk-UA" sz="3600" b="1" dirty="0">
                <a:ln/>
                <a:solidFill>
                  <a:schemeClr val="accent3"/>
                </a:solidFill>
              </a:rPr>
              <a:t>відмінків — непрямі.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25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1212" y="545953"/>
            <a:ext cx="8925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Настав час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  <a:hlinkClick r:id="rId5"/>
              </a:rPr>
              <a:t>відпочити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  <a:hlinkClick r:id="rId5"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8" name="Picture 4" descr="Дети танцуют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95" y="1827343"/>
            <a:ext cx="7730276" cy="31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2765" y="545953"/>
            <a:ext cx="85427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Підсумуємо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вивчене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Сім.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Скільки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віддмінків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в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українській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мові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923667"/>
            <a:ext cx="10258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Називний, родовий, давальний, знахідний, орудний, </a:t>
            </a:r>
            <a:r>
              <a:rPr lang="uk-UA" sz="2800" b="1" dirty="0">
                <a:solidFill>
                  <a:srgbClr val="0070C0"/>
                </a:solidFill>
              </a:rPr>
              <a:t>м</a:t>
            </a:r>
            <a:r>
              <a:rPr lang="uk-UA" sz="2800" b="1" dirty="0" smtClean="0">
                <a:solidFill>
                  <a:srgbClr val="0070C0"/>
                </a:solidFill>
              </a:rPr>
              <a:t>ісцевий, кличний.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2.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Назви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їх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151" y="5573027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504" y="585997"/>
            <a:ext cx="11705343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	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Сім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див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світу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,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сім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кольорів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веселки,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сім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днів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тижня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і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сім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в</a:t>
            </a:r>
            <a:r>
              <a:rPr lang="uk-UA" sz="3200" b="1" cap="none" spc="0" dirty="0" smtClean="0">
                <a:ln/>
                <a:solidFill>
                  <a:schemeClr val="accent3"/>
                </a:solidFill>
                <a:effectLst/>
              </a:rPr>
              <a:t>ідмінків української мови… Цікаве </a:t>
            </a:r>
            <a:r>
              <a:rPr lang="uk-UA" sz="3200" b="1" cap="none" spc="0" dirty="0" err="1" smtClean="0">
                <a:ln/>
                <a:solidFill>
                  <a:schemeClr val="accent3"/>
                </a:solidFill>
                <a:effectLst/>
              </a:rPr>
              <a:t>співпадіння</a:t>
            </a:r>
            <a:r>
              <a:rPr lang="uk-UA" sz="3200" b="1" cap="none" spc="0" dirty="0" smtClean="0">
                <a:ln/>
                <a:solidFill>
                  <a:schemeClr val="accent3"/>
                </a:solidFill>
                <a:effectLst/>
              </a:rPr>
              <a:t>, чи не так? Певно, сім – таки магічна цифра! 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Так і самі відмінки теж трохи магічні та, звісно, надзвичайно важливі. Чому? Бо, якби відмінки в українській мові раптом зникли, ми просто перестали би розуміти один одного! І розмовляли би приблизно так: Я з сестра ходив до магазин.</a:t>
            </a:r>
          </a:p>
          <a:p>
            <a:pPr algn="just"/>
            <a:r>
              <a:rPr lang="uk-UA" sz="3200" b="1" dirty="0" smtClean="0">
                <a:ln/>
                <a:solidFill>
                  <a:schemeClr val="accent3"/>
                </a:solidFill>
              </a:rPr>
              <a:t>Тож рушаймо у путь, щоб розібратися з магією відмінків!</a:t>
            </a:r>
          </a:p>
          <a:p>
            <a:pPr algn="just"/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890" y="4958195"/>
            <a:ext cx="618797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Кличний відмінок не має питань. Його використовують щоб звернутись до когось.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.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У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чому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особливість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кличного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відмінку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46358"/>
            <a:ext cx="10258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Називний. Називний відмінок є початковою формою іменника.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4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.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Який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відмінок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називають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прямим?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Непрямі відмінки: родовий, давальний, знахідний, орудний, місцевий.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04" y="1841735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5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. Як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називають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решту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відмінків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?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Назви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їх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968240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56" y="5101389"/>
            <a:ext cx="1633611" cy="1621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995" y="5129037"/>
            <a:ext cx="6483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Кличний відмінок – немає питань.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2283" y="1553894"/>
            <a:ext cx="115984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6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.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Назви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всі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відмінки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питання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до них.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7969" y="2153478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999" y="2657463"/>
            <a:ext cx="1024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Називний відмінок – Хто? Що?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94258" y="3129143"/>
            <a:ext cx="5968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Родовий відмінок – Кого? Чого?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2283" y="3470421"/>
            <a:ext cx="1025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Давальний відмінок – Кому? Чому?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3995" y="4292584"/>
            <a:ext cx="1025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Орудний відмінок – Ким? Чим?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22559" y="3874358"/>
            <a:ext cx="601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Знахідний відмінок – Кого? Що?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32174" y="4703452"/>
            <a:ext cx="7977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Місцевий відмінок –(На) кому? (На) чому?</a:t>
            </a:r>
          </a:p>
        </p:txBody>
      </p:sp>
    </p:spTree>
    <p:extLst>
      <p:ext uri="{BB962C8B-B14F-4D97-AF65-F5344CB8AC3E}">
        <p14:creationId xmlns:p14="http://schemas.microsoft.com/office/powerpoint/2010/main" val="10616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42082" y="233626"/>
            <a:ext cx="3980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Молодець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6618" y="1185119"/>
            <a:ext cx="108350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Тепер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готовий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приступити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</a:p>
          <a:p>
            <a:pPr algn="ctr"/>
            <a:r>
              <a:rPr lang="ru-RU" sz="5400" b="1" dirty="0" smtClean="0">
                <a:ln/>
                <a:solidFill>
                  <a:srgbClr val="75BDA7"/>
                </a:solidFill>
              </a:rPr>
              <a:t>до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практичних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завдань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уроку!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4087" y="3128660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Бажаю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успіху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6205" y="4019025"/>
            <a:ext cx="9682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обов’язково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впораєшся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9877" y="582341"/>
            <a:ext cx="7994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Використані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ресурси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Інтернету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4845" y="2734614"/>
            <a:ext cx="6096000" cy="768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youtu.be/ka5ZV1xX-a8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137" y="4541902"/>
            <a:ext cx="6187976" cy="2274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4845" y="3606246"/>
            <a:ext cx="9781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naurok.ua/student/blog/use-pro-vidminki-golovne-nyuansi-ta-cikavi-fakti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4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2494" y="597386"/>
            <a:ext cx="3962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97229" y="48473"/>
            <a:ext cx="721062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</a:t>
            </a:r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братів-відмінків</a:t>
            </a:r>
            <a:endParaRPr lang="ru-RU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граматична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казка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ІМ БРАТІВ ВІДМІНКІ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922" y="1349648"/>
            <a:ext cx="8624760" cy="48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0" y="631672"/>
            <a:ext cx="10805911" cy="6361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1533" y="-36953"/>
            <a:ext cx="932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Відмінки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української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мови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10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18" y="4605048"/>
            <a:ext cx="2133549" cy="2118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3532" y="340861"/>
            <a:ext cx="5184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Цікавий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факт!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697267"/>
            <a:ext cx="6187976" cy="22740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1215" y="1264191"/>
            <a:ext cx="11007209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3200" b="1" dirty="0" err="1" smtClean="0">
                <a:ln/>
                <a:solidFill>
                  <a:schemeClr val="accent3"/>
                </a:solidFill>
              </a:rPr>
              <a:t>Кількість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відмінків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у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різніих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мовах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світу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відрізняється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.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У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 Німеччині – 4, у Фінляндії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– 14, в Угорщині – 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22, а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чемпіон по кількості відмінків – мови народів Дагестану – понад 50 відмінків. А ось у китайській 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мові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– жодних відмінків  узагалі немає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: </a:t>
            </a:r>
            <a:r>
              <a:rPr lang="uk-UA" sz="3200" b="1" dirty="0">
                <a:ln/>
                <a:solidFill>
                  <a:schemeClr val="accent3"/>
                </a:solidFill>
              </a:rPr>
              <a:t>відносини між словами передаються за допомогою службових частин мови.</a:t>
            </a:r>
            <a:endParaRPr lang="ru-RU" sz="3200" b="1" dirty="0">
              <a:ln/>
              <a:solidFill>
                <a:schemeClr val="accent3"/>
              </a:solidFill>
            </a:endParaRPr>
          </a:p>
          <a:p>
            <a:pPr algn="just"/>
            <a:endParaRPr lang="ru-RU" sz="3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7016" y="99040"/>
            <a:ext cx="98090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Фрази, які без проблем допоможуть </a:t>
            </a:r>
          </a:p>
          <a:p>
            <a:pPr algn="ctr"/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запам’ятати назви всіх відмінків</a:t>
            </a:r>
          </a:p>
          <a:p>
            <a:pPr algn="ctr"/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у</a:t>
            </a:r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країнської мови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421" y="2112340"/>
            <a:ext cx="9326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Родини Для Зими Осінь Мостить Килими.</a:t>
            </a:r>
            <a:endParaRPr lang="ru-RU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3835" y="2747648"/>
            <a:ext cx="1095844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Народив Роман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Дитину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Зрубав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Очеритину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М’ячик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Кинув.</a:t>
            </a:r>
            <a:endParaRPr lang="ru-RU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835" y="3798906"/>
            <a:ext cx="103637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Назвав Роман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Дитину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Зайцем, Орав Маленьким </a:t>
            </a:r>
          </a:p>
          <a:p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Капцем</a:t>
            </a:r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endParaRPr lang="ru-RU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157" y="4984678"/>
            <a:ext cx="9302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Наша Рая Добре Знає Оцю Мову Калинову.</a:t>
            </a:r>
            <a:endParaRPr lang="ru-RU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901" y="5619986"/>
            <a:ext cx="4165601" cy="15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824" y="230170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Хто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питає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хто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  <a:p>
            <a:r>
              <a:rPr lang="ru-RU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Хоче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він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наслідки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робити</a:t>
            </a:r>
            <a:endParaRPr lang="ru-RU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 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 себе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чути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лиш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похвали,</a:t>
            </a:r>
          </a:p>
          <a:p>
            <a:r>
              <a:rPr lang="ru-RU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Щоб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тебе як приклад </a:t>
            </a:r>
            <a:r>
              <a:rPr lang="ru-RU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називали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601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Називни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824" y="230170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оцей </a:t>
            </a:r>
            <a:r>
              <a:rPr lang="uk-UA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досвідчує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свого –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знати він: кого? чого?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тебе знать, якого роду,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 роду переводу.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3968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Родови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4146" y="340861"/>
            <a:ext cx="10083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Відгадай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який відмінок йде мова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42" y="4908884"/>
            <a:ext cx="6187976" cy="206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5823" y="2301706"/>
            <a:ext cx="63538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дасть – не жаль йому,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 знать: кому? чому?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тебе, гожого на вроду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даєш і ти своєму народу.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1824" y="4215108"/>
            <a:ext cx="2912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Давальни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818" y="1880237"/>
            <a:ext cx="1859441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591</TotalTime>
  <Words>832</Words>
  <Application>Microsoft Office PowerPoint</Application>
  <PresentationFormat>Широкоэкранный</PresentationFormat>
  <Paragraphs>175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Times New Roman</vt:lpstr>
      <vt:lpstr>Wingdings 3</vt:lpstr>
      <vt:lpstr>Легкий дым</vt:lpstr>
      <vt:lpstr>1_Специальное оформление</vt:lpstr>
      <vt:lpstr>Специальное оформление</vt:lpstr>
      <vt:lpstr>Усе про відмінки: головне, нюанси та цікаві факти!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55</cp:revision>
  <dcterms:created xsi:type="dcterms:W3CDTF">2023-06-14T07:23:34Z</dcterms:created>
  <dcterms:modified xsi:type="dcterms:W3CDTF">2023-06-23T12:55:17Z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