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orbel" panose="020B05030202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kthRHQDQxS6fzxWQ0TlG/Qbuo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4E4A9A-3177-43E5-856B-62A85418D3E3}">
  <a:tblStyle styleId="{DC4E4A9A-3177-43E5-856B-62A85418D3E3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3E7"/>
          </a:solidFill>
        </a:fill>
      </a:tcStyle>
    </a:wholeTbl>
    <a:band1H>
      <a:tcTxStyle b="off" i="off"/>
      <a:tcStyle>
        <a:tcBdr/>
        <a:fill>
          <a:solidFill>
            <a:srgbClr val="E0E5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E5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26" Type="http://customschemas.google.com/relationships/presentationmetadata" Target="metadata" /><Relationship Id="rId3" Type="http://schemas.openxmlformats.org/officeDocument/2006/relationships/slide" Target="slides/slide2.xml" /><Relationship Id="rId21" Type="http://schemas.openxmlformats.org/officeDocument/2006/relationships/font" Target="fonts/font3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2.fntdata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1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4.fntdata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cxnSp>
        <p:nvCxnSpPr>
          <p:cNvPr id="19" name="Google Shape;19;p18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cxnSp>
        <p:nvCxnSpPr>
          <p:cNvPr id="32" name="Google Shape;32;p20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bject.com.ua/textbook/mova/6klas_1" TargetMode="Externa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miyklas.com.ua/p/ukrainska-mova/6" TargetMode="Externa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g" /><Relationship Id="rId4" Type="http://schemas.openxmlformats.org/officeDocument/2006/relationships/image" Target="../media/image10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ПРИКМЕТНИК: ЗАГАЛЬНЕ ЗНАЧЕННЯ, МОРФОЛОГІЧНІ ОЗНАКИ, ГРУПИ ЗА ЗНАЧЕННЯМ. СТУПЕНІ ПОРІВНЯННЯ ЯКІСНИХ ПРИКМЕТНИКІВ</a:t>
            </a:r>
            <a:endParaRPr sz="4000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0304" y="2725295"/>
            <a:ext cx="6194525" cy="51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851746" y="4115926"/>
            <a:ext cx="87678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/>
              <a:t>Розробила: вчитель української мови та літератури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/>
              <a:t>Харківської загальноосвітньої школи І-ІІІ ступенів № 98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/>
              <a:t>Коломоєць Марія Вікторівна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 b="1"/>
              <a:t>Ступені порівняння якісних прикметників</a:t>
            </a:r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/>
              <a:t>В українській мові існує </a:t>
            </a:r>
            <a:r>
              <a:rPr lang="ru-RU">
                <a:solidFill>
                  <a:schemeClr val="dk1"/>
                </a:solidFill>
              </a:rPr>
              <a:t>2 ступені порівняння якісних прикметників: вищий та найвищий. </a:t>
            </a:r>
            <a:r>
              <a:rPr lang="ru-RU"/>
              <a:t>Вони, в свою чергу, мають дві форми творення – </a:t>
            </a:r>
            <a:r>
              <a:rPr lang="ru-RU" b="1" i="1">
                <a:solidFill>
                  <a:schemeClr val="dk1"/>
                </a:solidFill>
              </a:rPr>
              <a:t>просту</a:t>
            </a:r>
            <a:r>
              <a:rPr lang="ru-RU" b="1" i="1"/>
              <a:t> </a:t>
            </a:r>
            <a:r>
              <a:rPr lang="ru-RU"/>
              <a:t>(з додаванням суфіксів і/або префіксів) і </a:t>
            </a:r>
            <a:r>
              <a:rPr lang="ru-RU" b="1" i="1">
                <a:solidFill>
                  <a:schemeClr val="dk1"/>
                </a:solidFill>
              </a:rPr>
              <a:t>складену</a:t>
            </a:r>
            <a:r>
              <a:rPr lang="ru-RU"/>
              <a:t> (з додаванням допоміжних слів). 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2965" y="3626529"/>
            <a:ext cx="4044316" cy="278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1948" y="3626530"/>
            <a:ext cx="4069079" cy="278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550" y="3126700"/>
            <a:ext cx="3601750" cy="36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2704" y="392186"/>
            <a:ext cx="2616628" cy="254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/>
              <a:t>Творення вищого ступеня порівняння якісних прикметників</a:t>
            </a:r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1124690" y="2132273"/>
            <a:ext cx="364845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Вищий ступінь</a:t>
            </a:r>
            <a:r>
              <a:rPr lang="ru-RU">
                <a:solidFill>
                  <a:schemeClr val="dk1"/>
                </a:solidFill>
              </a:rPr>
              <a:t> </a:t>
            </a:r>
            <a:r>
              <a:rPr lang="ru-RU"/>
              <a:t>порівняння вказує, що в одному предметі </a:t>
            </a:r>
            <a:r>
              <a:rPr lang="ru-RU">
                <a:solidFill>
                  <a:schemeClr val="dk1"/>
                </a:solidFill>
              </a:rPr>
              <a:t>ознака виявляється більшою мірою, ніж в іншому.</a:t>
            </a:r>
            <a:endParaRPr>
              <a:solidFill>
                <a:schemeClr val="dk1"/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/>
              <a:t>Проста форма вищого ступеня порівняння утворюється за допомогою суфіксів </a:t>
            </a:r>
            <a:r>
              <a:rPr lang="ru-RU">
                <a:solidFill>
                  <a:schemeClr val="dk1"/>
                </a:solidFill>
              </a:rPr>
              <a:t>-іш</a:t>
            </a:r>
            <a:r>
              <a:rPr lang="ru-RU"/>
              <a:t>, </a:t>
            </a:r>
            <a:r>
              <a:rPr lang="ru-RU">
                <a:solidFill>
                  <a:schemeClr val="dk1"/>
                </a:solidFill>
              </a:rPr>
              <a:t>-ш</a:t>
            </a:r>
            <a:r>
              <a:rPr lang="ru-RU"/>
              <a:t>: </a:t>
            </a:r>
            <a:r>
              <a:rPr lang="ru-RU" b="1" i="1"/>
              <a:t>добрий — добр-</a:t>
            </a:r>
            <a:r>
              <a:rPr lang="ru-RU" b="1" i="1">
                <a:solidFill>
                  <a:schemeClr val="dk1"/>
                </a:solidFill>
              </a:rPr>
              <a:t>іш</a:t>
            </a:r>
            <a:r>
              <a:rPr lang="ru-RU" b="1" i="1"/>
              <a:t>-ий, милий — мил-</a:t>
            </a:r>
            <a:r>
              <a:rPr lang="ru-RU" b="1" i="1">
                <a:solidFill>
                  <a:schemeClr val="dk1"/>
                </a:solidFill>
              </a:rPr>
              <a:t>іш</a:t>
            </a:r>
            <a:r>
              <a:rPr lang="ru-RU" b="1" i="1"/>
              <a:t>-ий, довгий — дов-</a:t>
            </a:r>
            <a:r>
              <a:rPr lang="ru-RU" b="1" i="1">
                <a:solidFill>
                  <a:schemeClr val="dk1"/>
                </a:solidFill>
              </a:rPr>
              <a:t>ш</a:t>
            </a:r>
            <a:r>
              <a:rPr lang="ru-RU" b="1" i="1"/>
              <a:t>-ий, міцний — міцн-</a:t>
            </a:r>
            <a:r>
              <a:rPr lang="ru-RU" b="1" i="1">
                <a:solidFill>
                  <a:schemeClr val="dk1"/>
                </a:solidFill>
              </a:rPr>
              <a:t>іш</a:t>
            </a:r>
            <a:r>
              <a:rPr lang="ru-RU" b="1" i="1"/>
              <a:t>-ий.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5358384" y="2057400"/>
            <a:ext cx="621792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При додаванні суфікса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-ш-</a:t>
            </a:r>
            <a:r>
              <a:rPr lang="ru-RU" sz="2200" b="0" i="0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суфікси твірної основи</a:t>
            </a:r>
            <a:r>
              <a:rPr lang="ru-RU"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-к-, -ок-, -ек-</a:t>
            </a:r>
            <a:r>
              <a:rPr lang="ru-RU" sz="2200" b="0" i="0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r>
              <a:rPr lang="ru-RU" sz="2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випадають</a:t>
            </a:r>
            <a:r>
              <a:rPr lang="ru-RU" sz="2200" b="0" i="0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: 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тон-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-ий — тон-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-ий, глиб-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ок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-ий — глиб-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-ий, дал-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ек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-ий — даль-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-ий.</a:t>
            </a:r>
            <a:endParaRPr sz="2200" b="0" i="0" u="none" strike="noStrike" cap="none">
              <a:solidFill>
                <a:srgbClr val="B0AD2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У семи прикметниках пишемо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-жч-</a:t>
            </a:r>
            <a:r>
              <a:rPr lang="ru-RU" sz="2200" b="0" i="0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: 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тя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жч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ий, ва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жч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ий, бли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жч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ий, ни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жч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ий, ву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жч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ий, ду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жч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ий, доро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жч</a:t>
            </a:r>
            <a:r>
              <a:rPr lang="ru-RU" sz="2200" b="0" i="1" u="none" strike="noStrike" cap="none">
                <a:solidFill>
                  <a:srgbClr val="B0AD26"/>
                </a:solidFill>
                <a:latin typeface="Corbel"/>
                <a:ea typeface="Corbel"/>
                <a:cs typeface="Corbel"/>
                <a:sym typeface="Corbel"/>
              </a:rPr>
              <a:t>ий;</a:t>
            </a:r>
            <a:endParaRPr sz="2200" b="0" i="0" u="none" strike="noStrike" cap="none">
              <a:solidFill>
                <a:srgbClr val="B0AD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996696" y="1965960"/>
            <a:ext cx="3822192" cy="420624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5349240" y="2057400"/>
            <a:ext cx="6181344" cy="244144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701284" y="4733911"/>
            <a:ext cx="5779008" cy="249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lang="ru-RU" sz="2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У трьох прикметниках пишемо -щ-: </a:t>
            </a:r>
            <a:r>
              <a:rPr lang="ru-RU" sz="2200" b="1" i="1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вищий, товщий (і товстіший), кращий.</a:t>
            </a:r>
            <a:endParaRPr sz="22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endParaRPr sz="22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5541264" y="4626864"/>
            <a:ext cx="6099048" cy="91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910" y="4861190"/>
            <a:ext cx="3226755" cy="18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955" y="-105575"/>
            <a:ext cx="7382400" cy="73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348542" y="649514"/>
            <a:ext cx="5525100" cy="5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       Порівняння</a:t>
            </a:r>
            <a:r>
              <a:rPr lang="ru-RU" b="1"/>
              <a:t> приєднуються до прикметників вищого ступеня обов’язково за допомогою слів </a:t>
            </a:r>
            <a:r>
              <a:rPr lang="ru-RU" b="1">
                <a:solidFill>
                  <a:schemeClr val="dk1"/>
                </a:solidFill>
              </a:rPr>
              <a:t>ніж</a:t>
            </a:r>
            <a:r>
              <a:rPr lang="ru-RU" b="1"/>
              <a:t>,</a:t>
            </a:r>
            <a:r>
              <a:rPr lang="ru-RU" b="1">
                <a:solidFill>
                  <a:schemeClr val="dk1"/>
                </a:solidFill>
              </a:rPr>
              <a:t> від</a:t>
            </a:r>
            <a:r>
              <a:rPr lang="ru-RU" b="1"/>
              <a:t>, </a:t>
            </a:r>
            <a:r>
              <a:rPr lang="ru-RU" b="1">
                <a:solidFill>
                  <a:schemeClr val="dk1"/>
                </a:solidFill>
              </a:rPr>
              <a:t>за</a:t>
            </a:r>
            <a:r>
              <a:rPr lang="ru-RU" b="1"/>
              <a:t>:</a:t>
            </a:r>
            <a:r>
              <a:rPr lang="ru-RU" b="1" i="1"/>
              <a:t> сильніший</a:t>
            </a:r>
            <a:r>
              <a:rPr lang="ru-RU" b="1" i="1">
                <a:solidFill>
                  <a:schemeClr val="dk1"/>
                </a:solidFill>
              </a:rPr>
              <a:t> за </a:t>
            </a:r>
            <a:r>
              <a:rPr lang="ru-RU" b="1" i="1"/>
              <a:t>мене (а не «сильніший мене»; розумніший </a:t>
            </a:r>
            <a:r>
              <a:rPr lang="ru-RU" b="1" i="1">
                <a:solidFill>
                  <a:schemeClr val="dk1"/>
                </a:solidFill>
              </a:rPr>
              <a:t>від</a:t>
            </a:r>
            <a:r>
              <a:rPr lang="ru-RU" b="1" i="1"/>
              <a:t> інших; кращий,</a:t>
            </a:r>
            <a:r>
              <a:rPr lang="ru-RU" b="1" i="1">
                <a:solidFill>
                  <a:schemeClr val="dk1"/>
                </a:solidFill>
              </a:rPr>
              <a:t> ніж </a:t>
            </a:r>
            <a:r>
              <a:rPr lang="ru-RU" b="1" i="1"/>
              <a:t>усі.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        У деяких прикметниках</a:t>
            </a:r>
            <a:r>
              <a:rPr lang="ru-RU" b="1"/>
              <a:t> форми вищого ступеня порівняння утворюються від </a:t>
            </a:r>
            <a:r>
              <a:rPr lang="ru-RU" b="1">
                <a:solidFill>
                  <a:schemeClr val="dk1"/>
                </a:solidFill>
              </a:rPr>
              <a:t>інших основ</a:t>
            </a:r>
            <a:r>
              <a:rPr lang="ru-RU" b="1"/>
              <a:t>: </a:t>
            </a:r>
            <a:r>
              <a:rPr lang="ru-RU" b="1" i="1"/>
              <a:t>гарний — кращий, ліпший; поганий — гірший; великий — більший.</a:t>
            </a:r>
            <a:endParaRPr b="1"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 b="1"/>
              <a:t>       </a:t>
            </a:r>
            <a:r>
              <a:rPr lang="ru-RU" b="1">
                <a:solidFill>
                  <a:schemeClr val="dk1"/>
                </a:solidFill>
              </a:rPr>
              <a:t>Складена форма вищого ступеня</a:t>
            </a:r>
            <a:r>
              <a:rPr lang="ru-RU" b="1"/>
              <a:t> </a:t>
            </a:r>
            <a:r>
              <a:rPr lang="ru-RU" b="1">
                <a:solidFill>
                  <a:schemeClr val="dk1"/>
                </a:solidFill>
              </a:rPr>
              <a:t>порівняння</a:t>
            </a:r>
            <a:r>
              <a:rPr lang="ru-RU" b="1"/>
              <a:t> утворюється за допомогою додавання до прикметника слів </a:t>
            </a:r>
            <a:r>
              <a:rPr lang="ru-RU" b="1">
                <a:solidFill>
                  <a:schemeClr val="dk1"/>
                </a:solidFill>
              </a:rPr>
              <a:t>більш, менш</a:t>
            </a:r>
            <a:r>
              <a:rPr lang="ru-RU" b="1"/>
              <a:t>: </a:t>
            </a:r>
            <a:r>
              <a:rPr lang="ru-RU" b="1" i="1"/>
              <a:t>яскравий — </a:t>
            </a:r>
            <a:r>
              <a:rPr lang="ru-RU" b="1" i="1">
                <a:solidFill>
                  <a:schemeClr val="dk1"/>
                </a:solidFill>
              </a:rPr>
              <a:t>більш </a:t>
            </a:r>
            <a:r>
              <a:rPr lang="ru-RU" b="1" i="1"/>
              <a:t>яскравий, швидкий — </a:t>
            </a:r>
            <a:r>
              <a:rPr lang="ru-RU" b="1" i="1">
                <a:solidFill>
                  <a:schemeClr val="dk1"/>
                </a:solidFill>
              </a:rPr>
              <a:t>менш</a:t>
            </a:r>
            <a:r>
              <a:rPr lang="ru-RU" b="1" i="1"/>
              <a:t> швидкий.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b="1"/>
          </a:p>
        </p:txBody>
      </p:sp>
      <p:sp>
        <p:nvSpPr>
          <p:cNvPr id="184" name="Google Shape;184;p12"/>
          <p:cNvSpPr txBox="1"/>
          <p:nvPr/>
        </p:nvSpPr>
        <p:spPr>
          <a:xfrm>
            <a:off x="6046953" y="1966371"/>
            <a:ext cx="38136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У   суфіксі -іш- завжди пишемо і, твірна основа перед ним залишається незмінною: </a:t>
            </a:r>
            <a:endParaRPr sz="1800" b="1" i="1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стрункий — струнк-іш-ий, сухий — сух-іш-ий, свіжий — свіж-іш-ий, </a:t>
            </a:r>
            <a:endParaRPr sz="1600" b="1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гарячий — гаряч-іш-ий.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115" y="3630906"/>
            <a:ext cx="59626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/>
              <a:t>Творення найвищого ступеня порівняння якісних прикметників</a:t>
            </a:r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Найвищий ступінь порівняння </a:t>
            </a:r>
            <a:r>
              <a:rPr lang="ru-RU" b="1"/>
              <a:t>вказує, що ознака виявляється </a:t>
            </a:r>
            <a:r>
              <a:rPr lang="ru-RU" b="1">
                <a:solidFill>
                  <a:schemeClr val="dk1"/>
                </a:solidFill>
              </a:rPr>
              <a:t>найбільшою мірою.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Проста форма найвищого ступеня порівняння </a:t>
            </a:r>
            <a:r>
              <a:rPr lang="ru-RU" b="1"/>
              <a:t>утворюється за допомогою </a:t>
            </a:r>
            <a:r>
              <a:rPr lang="ru-RU" b="1">
                <a:solidFill>
                  <a:schemeClr val="dk1"/>
                </a:solidFill>
              </a:rPr>
              <a:t>додавання</a:t>
            </a:r>
            <a:r>
              <a:rPr lang="ru-RU" b="1"/>
              <a:t> до </a:t>
            </a:r>
            <a:r>
              <a:rPr lang="ru-RU" b="1">
                <a:solidFill>
                  <a:srgbClr val="7C891D"/>
                </a:solidFill>
              </a:rPr>
              <a:t>прикметника вищого ступеня </a:t>
            </a:r>
            <a:r>
              <a:rPr lang="ru-RU" b="1">
                <a:solidFill>
                  <a:schemeClr val="dk1"/>
                </a:solidFill>
              </a:rPr>
              <a:t>префікса най-</a:t>
            </a:r>
            <a:r>
              <a:rPr lang="ru-RU" b="1"/>
              <a:t>: дорожчий — най-дорожчий, міцніший — най-міцніший.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9224" y="4330136"/>
            <a:ext cx="2224136" cy="2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/>
          <p:nvPr/>
        </p:nvSpPr>
        <p:spPr>
          <a:xfrm>
            <a:off x="7998572" y="3630906"/>
            <a:ext cx="390691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Значення найвищого ступеня порівняння</a:t>
            </a:r>
            <a:r>
              <a:rPr lang="ru-RU" sz="1600" b="0" i="0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 можна </a:t>
            </a:r>
            <a:r>
              <a:rPr lang="ru-RU" sz="1600" b="1" i="0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посилити префіксами як-, що</a:t>
            </a:r>
            <a:r>
              <a:rPr lang="ru-RU" sz="1600" b="0" i="0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-: </a:t>
            </a:r>
            <a:r>
              <a:rPr lang="ru-RU" sz="1600" b="1" i="1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як-най-</a:t>
            </a:r>
            <a:r>
              <a:rPr lang="ru-RU" sz="1600" b="0" i="1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дорожчий</a:t>
            </a:r>
            <a:r>
              <a:rPr lang="ru-RU" sz="1600" b="0" i="0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, </a:t>
            </a:r>
            <a:r>
              <a:rPr lang="ru-RU" sz="1600" b="1" i="0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що-най-</a:t>
            </a:r>
            <a:r>
              <a:rPr lang="ru-RU" sz="1600" b="0" i="1" u="none" strike="noStrike" cap="none">
                <a:solidFill>
                  <a:srgbClr val="7030A0"/>
                </a:solidFill>
                <a:latin typeface="Corbel"/>
                <a:ea typeface="Corbel"/>
                <a:cs typeface="Corbel"/>
                <a:sym typeface="Corbel"/>
              </a:rPr>
              <a:t>менший</a:t>
            </a:r>
            <a:r>
              <a:rPr lang="ru-RU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r>
              <a:rPr lang="ru-RU"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7267052" y="3581400"/>
            <a:ext cx="4133088" cy="1207008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395" y="3007042"/>
            <a:ext cx="5962650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>
            <a:spLocks noGrp="1"/>
          </p:cNvSpPr>
          <p:nvPr>
            <p:ph type="body" idx="1"/>
          </p:nvPr>
        </p:nvSpPr>
        <p:spPr>
          <a:xfrm>
            <a:off x="603504" y="896112"/>
            <a:ext cx="11128248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Складена форма найвищого ступеня порівняння утворюється за допомогою додавання до прикметника слів найбільш, найменш: </a:t>
            </a:r>
            <a:r>
              <a:rPr lang="ru-RU" b="1" i="1">
                <a:solidFill>
                  <a:schemeClr val="dk1"/>
                </a:solidFill>
              </a:rPr>
              <a:t>тривожний — найбільш тривожний.</a:t>
            </a:r>
            <a:endParaRPr b="1">
              <a:solidFill>
                <a:schemeClr val="dk1"/>
              </a:solidFill>
            </a:endParaRPr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201" name="Google Shape;2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5808" y="3702558"/>
            <a:ext cx="2201418" cy="208559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/>
          <p:nvPr/>
        </p:nvSpPr>
        <p:spPr>
          <a:xfrm>
            <a:off x="4730496" y="2588305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Найбільш, найменш + прикметник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у звичайний формі:</a:t>
            </a:r>
            <a:r>
              <a:rPr lang="ru-RU" sz="1600" b="0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 найбільш гарний,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а не найбільш гарніший</a:t>
            </a:r>
            <a:r>
              <a:rPr lang="ru-RU" sz="1600" b="0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0" i="0" u="none" strike="noStrike" cap="none">
              <a:solidFill>
                <a:srgbClr val="7030A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4491990" y="2084832"/>
            <a:ext cx="4078224" cy="183794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/>
              <a:t>Друковані та електронні ресурси:</a:t>
            </a:r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/>
              <a:t>1. Глазова О. П. Українська мова: підруч. для 6 кл. загальноосвітн. навч. закл. / О. П. Глазова – К.: Видавничий дім «Освіта», 2014. – 220 с. :іл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/>
              <a:t>2. Освітній портал: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https://subject.com.ua/textbook/mova/6klas_1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/>
              <a:t>3. Освітній портал: </a:t>
            </a:r>
            <a:r>
              <a:rPr lang="ru-RU" u="sng">
                <a:solidFill>
                  <a:schemeClr val="hlink"/>
                </a:solidFill>
                <a:hlinkClick r:id="rId4"/>
              </a:rPr>
              <a:t>https://miyklas.com.ua/p/ukrainska-mova/6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074" y="2273699"/>
            <a:ext cx="3289125" cy="35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6"/>
          <p:cNvSpPr/>
          <p:nvPr/>
        </p:nvSpPr>
        <p:spPr>
          <a:xfrm rot="496469">
            <a:off x="4064432" y="1054819"/>
            <a:ext cx="3502056" cy="183804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Дякую за увагу!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Нехай вам щастить!</a:t>
            </a: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pic>
        <p:nvPicPr>
          <p:cNvPr id="96" name="Google Shape;96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1520" y="731520"/>
            <a:ext cx="10479024" cy="514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863" y="3939550"/>
            <a:ext cx="3125325" cy="31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 b="1"/>
              <a:t>Прикметник: загальне значення</a:t>
            </a:r>
            <a:endParaRPr b="1"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1143001" y="2057400"/>
            <a:ext cx="4910328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Прикметник</a:t>
            </a:r>
            <a:r>
              <a:rPr lang="ru-RU"/>
              <a:t> – це самостійна частина мови, яка позначає </a:t>
            </a:r>
            <a:r>
              <a:rPr lang="ru-RU">
                <a:solidFill>
                  <a:schemeClr val="dk1"/>
                </a:solidFill>
              </a:rPr>
              <a:t>ознаку предмета </a:t>
            </a:r>
            <a:r>
              <a:rPr lang="ru-RU"/>
              <a:t>і відповідає на питання </a:t>
            </a:r>
            <a:r>
              <a:rPr lang="ru-RU" b="1" i="1">
                <a:solidFill>
                  <a:schemeClr val="dk1"/>
                </a:solidFill>
              </a:rPr>
              <a:t>який? чий?. </a:t>
            </a:r>
            <a:r>
              <a:rPr lang="ru-RU" b="1" i="1"/>
              <a:t>Напр</a:t>
            </a:r>
            <a:r>
              <a:rPr lang="ru-RU"/>
              <a:t>.: зелений </a:t>
            </a:r>
            <a:r>
              <a:rPr lang="ru-RU" i="1"/>
              <a:t>(який?), </a:t>
            </a:r>
            <a:r>
              <a:rPr lang="ru-RU"/>
              <a:t>братів</a:t>
            </a:r>
            <a:r>
              <a:rPr lang="ru-RU" i="1"/>
              <a:t> (чий?).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1938" y="1965960"/>
            <a:ext cx="5040630" cy="314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6361938" y="5340096"/>
            <a:ext cx="50406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фото зображено </a:t>
            </a:r>
            <a:r>
              <a:rPr lang="ru-RU" sz="1800" b="1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синє</a:t>
            </a:r>
            <a:r>
              <a:rPr lang="ru-RU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(яке?) небо</a:t>
            </a:r>
            <a:r>
              <a:rPr lang="ru-RU" sz="18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Синє </a:t>
            </a:r>
            <a:r>
              <a:rPr lang="ru-RU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– прикметник.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8774" y="3090125"/>
            <a:ext cx="7089050" cy="35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4569" y="-322740"/>
            <a:ext cx="5877425" cy="58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 b="1"/>
              <a:t>Морфологічні ознаки</a:t>
            </a:r>
            <a:endParaRPr b="1"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697675" y="2649149"/>
            <a:ext cx="9456300" cy="3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>
                <a:solidFill>
                  <a:schemeClr val="dk1"/>
                </a:solidFill>
              </a:rPr>
              <a:t>Початкова форма прикметника — </a:t>
            </a:r>
            <a:r>
              <a:rPr lang="ru-RU" b="1">
                <a:solidFill>
                  <a:schemeClr val="dk1"/>
                </a:solidFill>
              </a:rPr>
              <a:t>називний</a:t>
            </a:r>
            <a:endParaRPr b="1">
              <a:solidFill>
                <a:schemeClr val="dk1"/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 відмінок однини чоловічого роду.</a:t>
            </a:r>
            <a:endParaRPr>
              <a:solidFill>
                <a:schemeClr val="dk1"/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>
                <a:solidFill>
                  <a:schemeClr val="dk1"/>
                </a:solidFill>
              </a:rPr>
              <a:t>Прикметник</a:t>
            </a:r>
            <a:r>
              <a:rPr lang="ru-RU" b="1">
                <a:solidFill>
                  <a:schemeClr val="dk1"/>
                </a:solidFill>
              </a:rPr>
              <a:t> змінюється:</a:t>
            </a:r>
            <a:endParaRPr>
              <a:solidFill>
                <a:schemeClr val="dk1"/>
              </a:solidFill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u-RU" b="1"/>
              <a:t>за родами</a:t>
            </a:r>
            <a:r>
              <a:rPr lang="ru-RU"/>
              <a:t>: </a:t>
            </a:r>
            <a:r>
              <a:rPr lang="ru-RU" i="1"/>
              <a:t>жовтий (олівець) — ч.р., жовте (сонце) —</a:t>
            </a:r>
            <a:endParaRPr i="1"/>
          </a:p>
          <a:p>
            <a:pPr marL="45720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rPr lang="ru-RU" i="1"/>
              <a:t>с.р., жовта (трава) — ж.р.;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u-RU" b="1" i="1"/>
              <a:t>числами</a:t>
            </a:r>
            <a:r>
              <a:rPr lang="ru-RU" i="1"/>
              <a:t>: жовтий (олівець) — однина, жовті (олівці) — множина;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u-RU" b="1" i="1"/>
              <a:t>відмінками:</a:t>
            </a:r>
            <a:r>
              <a:rPr lang="ru-RU" i="1"/>
              <a:t> жовтий (олівець) — Н.в, жовтого (олівця) — </a:t>
            </a:r>
            <a:r>
              <a:rPr lang="ru-RU" i="1">
                <a:solidFill>
                  <a:schemeClr val="dk1"/>
                </a:solidFill>
              </a:rPr>
              <a:t>Р.в</a:t>
            </a:r>
            <a:r>
              <a:rPr lang="ru-RU" i="1"/>
              <a:t>.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>
                <a:solidFill>
                  <a:schemeClr val="dk1"/>
                </a:solidFill>
              </a:rPr>
              <a:t>Прикметник узгоджується з іменником у роді, числі, відмінку.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/>
              <a:t>		</a:t>
            </a:r>
            <a:r>
              <a:rPr lang="ru-RU" b="1"/>
              <a:t>	Синтаксична роль</a:t>
            </a:r>
            <a:endParaRPr b="1"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1143001" y="2057400"/>
            <a:ext cx="290779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/>
              <a:t> Основна синтаксична роль прикметника – означення: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ru-RU" i="1"/>
              <a:t>За </a:t>
            </a:r>
            <a:r>
              <a:rPr lang="ru-RU" i="1" u="sng">
                <a:solidFill>
                  <a:schemeClr val="dk1"/>
                </a:solidFill>
              </a:rPr>
              <a:t>дурною</a:t>
            </a:r>
            <a:r>
              <a:rPr lang="ru-RU" i="1">
                <a:solidFill>
                  <a:schemeClr val="dk1"/>
                </a:solidFill>
              </a:rPr>
              <a:t> </a:t>
            </a:r>
            <a:r>
              <a:rPr lang="ru-RU" i="1"/>
              <a:t>головою і ногам нема спокою (Народна творчість).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960120" y="2112264"/>
            <a:ext cx="3136392" cy="35661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46" y="13885"/>
                </a:moveTo>
                <a:lnTo>
                  <a:pt x="-27808" y="135923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6281928" y="2112264"/>
            <a:ext cx="4041648" cy="3803904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6592824" y="2633472"/>
            <a:ext cx="3072384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Але в деяких випадках може виконувати роль частини складеного іменного присудка: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Яка</a:t>
            </a:r>
            <a:r>
              <a:rPr lang="ru-RU" sz="2200" b="0" i="1" u="sng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важка</a:t>
            </a:r>
            <a:r>
              <a:rPr lang="ru-RU" sz="22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у вічності хода! (Л. Костенко).</a:t>
            </a:r>
            <a:endParaRPr sz="2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9961" y="3795687"/>
            <a:ext cx="3467329" cy="27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6577" y="1"/>
            <a:ext cx="3316075" cy="33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5216" y="-191629"/>
            <a:ext cx="47625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197" y="3226558"/>
            <a:ext cx="3330965" cy="3330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 b="1"/>
              <a:t>Групи прикметників за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 b="1"/>
              <a:t>значенням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/>
              <a:t>Прикметники за значенням поділяються на такі групи: </a:t>
            </a:r>
            <a:r>
              <a:rPr lang="ru-RU" b="1" i="1">
                <a:solidFill>
                  <a:schemeClr val="dk1"/>
                </a:solidFill>
              </a:rPr>
              <a:t>якісні, відносні, присвійні</a:t>
            </a:r>
            <a:r>
              <a:rPr lang="ru-RU"/>
              <a:t>.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Якісні</a:t>
            </a:r>
            <a:r>
              <a:rPr lang="ru-RU" b="1"/>
              <a:t> </a:t>
            </a:r>
            <a:r>
              <a:rPr lang="ru-RU"/>
              <a:t>прикметники відповідають на питання який? яка? яке? які? і називають </a:t>
            </a:r>
            <a:r>
              <a:rPr lang="ru-RU">
                <a:solidFill>
                  <a:schemeClr val="dk1"/>
                </a:solidFill>
              </a:rPr>
              <a:t>ознаки предметів, що сприймаються через відчуття</a:t>
            </a:r>
            <a:r>
              <a:rPr lang="ru-RU"/>
              <a:t>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33" name="Google Shape;133;p6" descr="https://subject.com.ua/textbook/mova/6klas_1/6klas_1.files/image09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8956" y="3785616"/>
            <a:ext cx="5158740" cy="2548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978408" y="914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ru-RU" b="1">
                <a:solidFill>
                  <a:schemeClr val="dk1"/>
                </a:solidFill>
              </a:rPr>
              <a:t>Відносні</a:t>
            </a:r>
            <a:r>
              <a:rPr lang="ru-RU"/>
              <a:t> прикметники відповідають на питання який? яка? яке? які? і називають </a:t>
            </a:r>
            <a:r>
              <a:rPr lang="ru-RU">
                <a:solidFill>
                  <a:schemeClr val="dk1"/>
                </a:solidFill>
              </a:rPr>
              <a:t>ознаку через відношення до предмета</a:t>
            </a:r>
            <a:r>
              <a:rPr lang="ru-RU"/>
              <a:t>.</a:t>
            </a:r>
            <a:endParaRPr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ru-RU"/>
              <a:t>Відносні прикметники називають ознаку за відношенням до таких понять: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572" y="2473441"/>
            <a:ext cx="40386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https://subject.com.ua/textbook/mova/6klas_1/6klas_1.files/image09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7787" y="2771215"/>
            <a:ext cx="7196328" cy="277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950976" y="612648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ru-RU" b="1">
                <a:solidFill>
                  <a:schemeClr val="dk1"/>
                </a:solidFill>
              </a:rPr>
              <a:t>Присвійні прикметники</a:t>
            </a:r>
            <a:r>
              <a:rPr lang="ru-RU">
                <a:solidFill>
                  <a:schemeClr val="dk1"/>
                </a:solidFill>
              </a:rPr>
              <a:t> </a:t>
            </a:r>
            <a:r>
              <a:rPr lang="ru-RU"/>
              <a:t>відповідають на питання чий? чия? чиє? чиї? і називають </a:t>
            </a:r>
            <a:r>
              <a:rPr lang="ru-RU">
                <a:solidFill>
                  <a:schemeClr val="dk1"/>
                </a:solidFill>
              </a:rPr>
              <a:t>ознаку за належністю предмета кому-небудь</a:t>
            </a:r>
            <a:r>
              <a:rPr lang="ru-RU"/>
              <a:t>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16706"/>
          <a:stretch/>
        </p:blipFill>
        <p:spPr>
          <a:xfrm>
            <a:off x="6737225" y="4091742"/>
            <a:ext cx="5180150" cy="251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 descr="https://subject.com.ua/textbook/mova/6klas_1/6klas_1.files/image09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049" y="1583079"/>
            <a:ext cx="7406640" cy="328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1051852" y="280434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ru-RU"/>
              <a:t>Запам’ятайте!</a:t>
            </a: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2680" y="280434"/>
            <a:ext cx="3679454" cy="36794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4" name="Google Shape;154;p9"/>
          <p:cNvGraphicFramePr/>
          <p:nvPr/>
        </p:nvGraphicFramePr>
        <p:xfrm>
          <a:off x="558045" y="256894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{DC4E4A9A-3177-43E5-856B-62A85418D3E3}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5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Пряме значення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Переносне значення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Якісний прикметник</a:t>
                      </a:r>
                      <a:endParaRPr sz="11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кисле яблуко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Відносний прикметник</a:t>
                      </a:r>
                      <a:endParaRPr sz="11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кислий ґрунт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Відносний прикметник</a:t>
                      </a:r>
                      <a:endParaRPr sz="11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шоколадний торт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Якісний прикметник</a:t>
                      </a:r>
                      <a:endParaRPr sz="11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шоколадна засмага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Присвійний прикметник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 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заячий слід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Якісний прикметник</a:t>
                      </a:r>
                      <a:endParaRPr sz="1100" u="none" strike="noStrike" cap="none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/>
                        <a:t>заячий характер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5" name="Google Shape;155;p9"/>
          <p:cNvSpPr/>
          <p:nvPr/>
        </p:nvSpPr>
        <p:spPr>
          <a:xfrm>
            <a:off x="311944" y="1344095"/>
            <a:ext cx="8686802" cy="11079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orbel"/>
              <a:buNone/>
            </a:pPr>
            <a:r>
              <a:rPr lang="ru-RU" sz="2200" b="0" i="0" u="none" strike="noStrike" cap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Прикметники часто вживаються в переносному значенні,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orbel"/>
              <a:buNone/>
            </a:pPr>
            <a:r>
              <a:rPr lang="ru-RU" sz="2200" b="0" i="0" u="none" strike="noStrike" cap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тому вони мають властивість переходити з однієї групи за значенням в іншу</a:t>
            </a:r>
            <a:r>
              <a:rPr lang="ru-RU" sz="2200" b="1" i="0" u="none" strike="noStrike" cap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200" b="0" i="0" u="none" strike="noStrike" cap="none">
              <a:solidFill>
                <a:srgbClr val="C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16</Slides>
  <Notes>16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Базис</vt:lpstr>
      <vt:lpstr>ПРИКМЕТНИК: ЗАГАЛЬНЕ ЗНАЧЕННЯ, МОРФОЛОГІЧНІ ОЗНАКИ, ГРУПИ ЗА ЗНАЧЕННЯМ. СТУПЕНІ ПОРІВНЯННЯ ЯКІСНИХ ПРИКМЕТНИКІВ</vt:lpstr>
      <vt:lpstr>Презентація PowerPoint</vt:lpstr>
      <vt:lpstr>Прикметник: загальне значення</vt:lpstr>
      <vt:lpstr>Морфологічні ознаки</vt:lpstr>
      <vt:lpstr>   Синтаксична роль</vt:lpstr>
      <vt:lpstr>Групи прикметників за  значенням</vt:lpstr>
      <vt:lpstr>Презентація PowerPoint</vt:lpstr>
      <vt:lpstr>Презентація PowerPoint</vt:lpstr>
      <vt:lpstr>Запам’ятайте!</vt:lpstr>
      <vt:lpstr>Ступені порівняння якісних прикметників</vt:lpstr>
      <vt:lpstr>Творення вищого ступеня порівняння якісних прикметників</vt:lpstr>
      <vt:lpstr>Презентація PowerPoint</vt:lpstr>
      <vt:lpstr>Творення найвищого ступеня порівняння якісних прикметників</vt:lpstr>
      <vt:lpstr>Презентація PowerPoint</vt:lpstr>
      <vt:lpstr>Друковані та електронні ресурси: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ПРИКМЕТНИК: ЗАГАЛЬНЕ ЗНАЧЕННЯ, МОРФОЛОГІЧНІ ОЗНАКИ, ГРУПИ ЗА ЗНАЧЕННЯМ. СТУПЕНІ ПОРІВНЯННЯ ЯКІСНИХ ПРИКМЕТНИКІВ</dc:title>
  <cp:lastModifiedBy>Мария Коломоец</cp:lastModifiedBy>
  <cp:revision>1</cp:revision>
  <dcterms:modified xsi:type="dcterms:W3CDTF">2022-11-05T06:34:27Z</dcterms:modified>
</cp:coreProperties>
</file>