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embeddedFontLst>
    <p:embeddedFont>
      <p:font typeface="Corbel" panose="020B050302020402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jkthRHQDQxS6fzxWQ0TlG/Qbuo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4E4A9A-3177-43E5-856B-62A85418D3E3}">
  <a:tblStyle styleId="{DC4E4A9A-3177-43E5-856B-62A85418D3E3}" styleName="Table_0">
    <a:wholeTbl>
      <a:tcTxStyle b="off" i="off">
        <a:font>
          <a:latin typeface="Corbel"/>
          <a:ea typeface="Corbel"/>
          <a:cs typeface="Corbe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0F3E7"/>
          </a:solidFill>
        </a:fill>
      </a:tcStyle>
    </a:wholeTbl>
    <a:band1H>
      <a:tcTxStyle b="off" i="off"/>
      <a:tcStyle>
        <a:tcBdr/>
        <a:fill>
          <a:solidFill>
            <a:srgbClr val="E0E5CB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E0E5CB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orbel"/>
          <a:ea typeface="Corbel"/>
          <a:cs typeface="Corbe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orbel"/>
          <a:ea typeface="Corbel"/>
          <a:cs typeface="Corbe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orbel"/>
          <a:ea typeface="Corbel"/>
          <a:cs typeface="Corbe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orbel"/>
          <a:ea typeface="Corbel"/>
          <a:cs typeface="Corbe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notesMaster" Target="notesMasters/notesMaster1.xml" /><Relationship Id="rId26" Type="http://customschemas.google.com/relationships/presentationmetadata" Target="metadata" /><Relationship Id="rId3" Type="http://schemas.openxmlformats.org/officeDocument/2006/relationships/slide" Target="slides/slide2.xml" /><Relationship Id="rId21" Type="http://schemas.openxmlformats.org/officeDocument/2006/relationships/font" Target="fonts/font3.fntdata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font" Target="fonts/font2.fntdata" /><Relationship Id="rId29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8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font" Target="fonts/font1.fntdata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font" Target="fonts/font4.fntdata" /><Relationship Id="rId27" Type="http://schemas.openxmlformats.org/officeDocument/2006/relationships/presProps" Target="presProps.xml" /><Relationship Id="rId30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8" name="Google Shape;15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7" name="Google Shape;1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7" name="Google Shape;18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7" name="Google Shape;19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6" name="Google Shape;20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2" name="Google Shape;21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6" name="Google Shape;1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3" name="Google Shape;1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8"/>
          <p:cNvSpPr/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8"/>
          <p:cNvSpPr txBox="1"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Corbel"/>
              <a:buNone/>
              <a:defRPr sz="7200" b="1" cap="none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76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6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2000"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8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8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  <p:cxnSp>
        <p:nvCxnSpPr>
          <p:cNvPr id="19" name="Google Shape;19;p18"/>
          <p:cNvCxnSpPr/>
          <p:nvPr/>
        </p:nvCxnSpPr>
        <p:spPr>
          <a:xfrm>
            <a:off x="1978660" y="3733800"/>
            <a:ext cx="8229601" cy="0"/>
          </a:xfrm>
          <a:prstGeom prst="straightConnector1">
            <a:avLst/>
          </a:prstGeom>
          <a:noFill/>
          <a:ln w="100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7"/>
          <p:cNvSpPr txBox="1">
            <a:spLocks noGrp="1"/>
          </p:cNvSpPr>
          <p:nvPr>
            <p:ph type="body" idx="1"/>
          </p:nvPr>
        </p:nvSpPr>
        <p:spPr>
          <a:xfrm rot="5400000">
            <a:off x="4060136" y="-859736"/>
            <a:ext cx="4038600" cy="9872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7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>
            <a:spLocks noGrp="1"/>
          </p:cNvSpPr>
          <p:nvPr>
            <p:ph type="title"/>
          </p:nvPr>
        </p:nvSpPr>
        <p:spPr>
          <a:xfrm rot="5400000">
            <a:off x="7181850" y="2305050"/>
            <a:ext cx="54102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body" idx="1"/>
          </p:nvPr>
        </p:nvSpPr>
        <p:spPr>
          <a:xfrm rot="5400000">
            <a:off x="2152650" y="-247650"/>
            <a:ext cx="5410200" cy="74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8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8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8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9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19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0"/>
          <p:cNvSpPr txBox="1"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Corbel"/>
              <a:buNone/>
              <a:defRPr sz="72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20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0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0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  <p:cxnSp>
        <p:nvCxnSpPr>
          <p:cNvPr id="32" name="Google Shape;32;p20"/>
          <p:cNvCxnSpPr/>
          <p:nvPr/>
        </p:nvCxnSpPr>
        <p:spPr>
          <a:xfrm>
            <a:off x="1981200" y="4020408"/>
            <a:ext cx="8229601" cy="0"/>
          </a:xfrm>
          <a:prstGeom prst="straightConnector1">
            <a:avLst/>
          </a:prstGeom>
          <a:noFill/>
          <a:ln w="100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body" idx="1"/>
          </p:nvPr>
        </p:nvSpPr>
        <p:spPr>
          <a:xfrm>
            <a:off x="1143000" y="2057399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36" name="Google Shape;36;p21"/>
          <p:cNvSpPr txBox="1">
            <a:spLocks noGrp="1"/>
          </p:cNvSpPr>
          <p:nvPr>
            <p:ph type="body" idx="2"/>
          </p:nvPr>
        </p:nvSpPr>
        <p:spPr>
          <a:xfrm>
            <a:off x="6267612" y="2057400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body" idx="2"/>
          </p:nvPr>
        </p:nvSpPr>
        <p:spPr>
          <a:xfrm>
            <a:off x="1143000" y="2721483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body" idx="3"/>
          </p:nvPr>
        </p:nvSpPr>
        <p:spPr>
          <a:xfrm>
            <a:off x="6269173" y="1999032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body" idx="4"/>
          </p:nvPr>
        </p:nvSpPr>
        <p:spPr>
          <a:xfrm>
            <a:off x="6269173" y="2719322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orbel"/>
              <a:buNone/>
              <a:defRPr sz="40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body" idx="1"/>
          </p:nvPr>
        </p:nvSpPr>
        <p:spPr>
          <a:xfrm>
            <a:off x="5852159" y="1097280"/>
            <a:ext cx="5212080" cy="466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11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560"/>
              <a:buChar char="•"/>
              <a:defRPr sz="3200"/>
            </a:lvl1pPr>
            <a:lvl2pPr marL="914400" lvl="1" indent="-3708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240"/>
              <a:buChar char="•"/>
              <a:defRPr sz="2800"/>
            </a:lvl2pPr>
            <a:lvl3pPr marL="1371600" lvl="2" indent="-35051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920"/>
              <a:buChar char="•"/>
              <a:defRPr sz="240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body" idx="2"/>
          </p:nvPr>
        </p:nvSpPr>
        <p:spPr>
          <a:xfrm>
            <a:off x="1143000" y="2834640"/>
            <a:ext cx="393192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  <a:defRPr sz="1700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orbel"/>
              <a:buNone/>
              <a:defRPr sz="40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>
            <a:spLocks noGrp="1"/>
          </p:cNvSpPr>
          <p:nvPr>
            <p:ph type="pic" idx="2"/>
          </p:nvPr>
        </p:nvSpPr>
        <p:spPr>
          <a:xfrm>
            <a:off x="5413248" y="1069847"/>
            <a:ext cx="6099048" cy="48006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>
            <a:spLocks noGrp="1"/>
          </p:cNvSpPr>
          <p:nvPr>
            <p:ph type="body" idx="1"/>
          </p:nvPr>
        </p:nvSpPr>
        <p:spPr>
          <a:xfrm>
            <a:off x="1143000" y="2834640"/>
            <a:ext cx="3931920" cy="288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  <a:defRPr sz="1700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/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7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orbel"/>
              <a:buNone/>
              <a:defRPr sz="44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036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60"/>
              <a:buFont typeface="Corbel"/>
              <a:buChar char="•"/>
              <a:defRPr sz="2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orbel"/>
              <a:buChar char="•"/>
              <a:defRPr sz="20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Corbel"/>
              <a:buChar char="•"/>
              <a:defRPr sz="18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09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09879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8.png" /><Relationship Id="rId4" Type="http://schemas.openxmlformats.org/officeDocument/2006/relationships/image" Target="../media/image17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9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2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 /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2.pn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ubject.com.ua/textbook/mova/6klas_1" TargetMode="External" /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2.xml" /><Relationship Id="rId4" Type="http://schemas.openxmlformats.org/officeDocument/2006/relationships/hyperlink" Target="https://miyklas.com.ua/p/ukrainska-mova/6" TargetMode="Externa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 /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8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1.jpg" /><Relationship Id="rId4" Type="http://schemas.openxmlformats.org/officeDocument/2006/relationships/image" Target="../media/image10.jp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3.jp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5.jp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orbel"/>
              <a:buNone/>
            </a:pPr>
            <a:r>
              <a:rPr lang="ru-RU" sz="4000"/>
              <a:t>ПРИКМЕТНИК: ЗАГАЛЬНЕ ЗНАЧЕННЯ, МОРФОЛОГІЧНІ ОЗНАКИ, ГРУПИ ЗА ЗНАЧЕННЯМ. СТУПЕНІ ПОРІВНЯННЯ ЯКІСНИХ ПРИКМЕТНИКІВ</a:t>
            </a:r>
            <a:endParaRPr sz="4000"/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40304" y="2725295"/>
            <a:ext cx="6194525" cy="51414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>
            <a:spLocks noGrp="1"/>
          </p:cNvSpPr>
          <p:nvPr>
            <p:ph type="subTitle" idx="1"/>
          </p:nvPr>
        </p:nvSpPr>
        <p:spPr>
          <a:xfrm>
            <a:off x="3851746" y="4115926"/>
            <a:ext cx="8767800" cy="16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ru-RU"/>
              <a:t>Розробила: вчитель української мови та літератури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r>
              <a:rPr lang="ru-RU"/>
              <a:t>Харківської загальноосвітньої школи І-ІІІ ступенів № 98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r>
              <a:rPr lang="ru-RU"/>
              <a:t>Коломоєць Марія Вікторівна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orbel"/>
              <a:buNone/>
            </a:pPr>
            <a:r>
              <a:rPr lang="ru-RU" b="1"/>
              <a:t>Ступені порівняння якісних прикметників</a:t>
            </a:r>
            <a:endParaRPr/>
          </a:p>
        </p:txBody>
      </p:sp>
      <p:sp>
        <p:nvSpPr>
          <p:cNvPr id="161" name="Google Shape;161;p10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ru-RU"/>
              <a:t>В українській мові існує </a:t>
            </a:r>
            <a:r>
              <a:rPr lang="ru-RU">
                <a:solidFill>
                  <a:schemeClr val="dk1"/>
                </a:solidFill>
              </a:rPr>
              <a:t>2 ступені порівняння якісних прикметників: вищий та найвищий. </a:t>
            </a:r>
            <a:r>
              <a:rPr lang="ru-RU"/>
              <a:t>Вони, в свою чергу, мають дві форми творення – </a:t>
            </a:r>
            <a:r>
              <a:rPr lang="ru-RU" b="1" i="1">
                <a:solidFill>
                  <a:schemeClr val="dk1"/>
                </a:solidFill>
              </a:rPr>
              <a:t>просту</a:t>
            </a:r>
            <a:r>
              <a:rPr lang="ru-RU" b="1" i="1"/>
              <a:t> </a:t>
            </a:r>
            <a:r>
              <a:rPr lang="ru-RU"/>
              <a:t>(з додаванням суфіксів і/або префіксів) і </a:t>
            </a:r>
            <a:r>
              <a:rPr lang="ru-RU" b="1" i="1">
                <a:solidFill>
                  <a:schemeClr val="dk1"/>
                </a:solidFill>
              </a:rPr>
              <a:t>складену</a:t>
            </a:r>
            <a:r>
              <a:rPr lang="ru-RU"/>
              <a:t> (з додаванням допоміжних слів). </a:t>
            </a:r>
            <a:endParaRPr/>
          </a:p>
          <a:p>
            <a:pPr marL="4572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endParaRPr/>
          </a:p>
          <a:p>
            <a:pPr marL="228600" lvl="0" indent="-7112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endParaRPr/>
          </a:p>
        </p:txBody>
      </p:sp>
      <p:pic>
        <p:nvPicPr>
          <p:cNvPr id="162" name="Google Shape;16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2965" y="3626529"/>
            <a:ext cx="4044316" cy="2782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1948" y="3626530"/>
            <a:ext cx="4069079" cy="2782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550" y="3126700"/>
            <a:ext cx="3601750" cy="360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42704" y="392186"/>
            <a:ext cx="2616628" cy="2543038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1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orbel"/>
              <a:buNone/>
            </a:pPr>
            <a:r>
              <a:rPr lang="ru-RU"/>
              <a:t>Творення вищого ступеня порівняння якісних прикметників</a:t>
            </a:r>
            <a:endParaRPr/>
          </a:p>
        </p:txBody>
      </p:sp>
      <p:sp>
        <p:nvSpPr>
          <p:cNvPr id="171" name="Google Shape;171;p11"/>
          <p:cNvSpPr txBox="1">
            <a:spLocks noGrp="1"/>
          </p:cNvSpPr>
          <p:nvPr>
            <p:ph type="body" idx="1"/>
          </p:nvPr>
        </p:nvSpPr>
        <p:spPr>
          <a:xfrm>
            <a:off x="1124690" y="2132273"/>
            <a:ext cx="3648456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ru-RU" b="1">
                <a:solidFill>
                  <a:schemeClr val="dk1"/>
                </a:solidFill>
              </a:rPr>
              <a:t>Вищий ступінь</a:t>
            </a:r>
            <a:r>
              <a:rPr lang="ru-RU">
                <a:solidFill>
                  <a:schemeClr val="dk1"/>
                </a:solidFill>
              </a:rPr>
              <a:t> </a:t>
            </a:r>
            <a:r>
              <a:rPr lang="ru-RU"/>
              <a:t>порівняння вказує, що в одному предметі </a:t>
            </a:r>
            <a:r>
              <a:rPr lang="ru-RU">
                <a:solidFill>
                  <a:schemeClr val="dk1"/>
                </a:solidFill>
              </a:rPr>
              <a:t>ознака виявляється більшою мірою, ніж в іншому.</a:t>
            </a:r>
            <a:endParaRPr>
              <a:solidFill>
                <a:schemeClr val="dk1"/>
              </a:solidFill>
            </a:endParaRPr>
          </a:p>
          <a:p>
            <a:pPr marL="4572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r>
              <a:rPr lang="ru-RU"/>
              <a:t>Проста форма вищого ступеня порівняння утворюється за допомогою суфіксів </a:t>
            </a:r>
            <a:r>
              <a:rPr lang="ru-RU">
                <a:solidFill>
                  <a:schemeClr val="dk1"/>
                </a:solidFill>
              </a:rPr>
              <a:t>-іш</a:t>
            </a:r>
            <a:r>
              <a:rPr lang="ru-RU"/>
              <a:t>, </a:t>
            </a:r>
            <a:r>
              <a:rPr lang="ru-RU">
                <a:solidFill>
                  <a:schemeClr val="dk1"/>
                </a:solidFill>
              </a:rPr>
              <a:t>-ш</a:t>
            </a:r>
            <a:r>
              <a:rPr lang="ru-RU"/>
              <a:t>: </a:t>
            </a:r>
            <a:r>
              <a:rPr lang="ru-RU" b="1" i="1"/>
              <a:t>добрий — добр-</a:t>
            </a:r>
            <a:r>
              <a:rPr lang="ru-RU" b="1" i="1">
                <a:solidFill>
                  <a:schemeClr val="dk1"/>
                </a:solidFill>
              </a:rPr>
              <a:t>іш</a:t>
            </a:r>
            <a:r>
              <a:rPr lang="ru-RU" b="1" i="1"/>
              <a:t>-ий, милий — мил-</a:t>
            </a:r>
            <a:r>
              <a:rPr lang="ru-RU" b="1" i="1">
                <a:solidFill>
                  <a:schemeClr val="dk1"/>
                </a:solidFill>
              </a:rPr>
              <a:t>іш</a:t>
            </a:r>
            <a:r>
              <a:rPr lang="ru-RU" b="1" i="1"/>
              <a:t>-ий, довгий — дов-</a:t>
            </a:r>
            <a:r>
              <a:rPr lang="ru-RU" b="1" i="1">
                <a:solidFill>
                  <a:schemeClr val="dk1"/>
                </a:solidFill>
              </a:rPr>
              <a:t>ш</a:t>
            </a:r>
            <a:r>
              <a:rPr lang="ru-RU" b="1" i="1"/>
              <a:t>-ий, міцний — міцн-</a:t>
            </a:r>
            <a:r>
              <a:rPr lang="ru-RU" b="1" i="1">
                <a:solidFill>
                  <a:schemeClr val="dk1"/>
                </a:solidFill>
              </a:rPr>
              <a:t>іш</a:t>
            </a:r>
            <a:r>
              <a:rPr lang="ru-RU" b="1" i="1"/>
              <a:t>-ий.</a:t>
            </a:r>
            <a:endParaRPr/>
          </a:p>
          <a:p>
            <a:pPr marL="228600" lvl="0" indent="-7112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endParaRPr/>
          </a:p>
        </p:txBody>
      </p:sp>
      <p:sp>
        <p:nvSpPr>
          <p:cNvPr id="172" name="Google Shape;172;p11"/>
          <p:cNvSpPr/>
          <p:nvPr/>
        </p:nvSpPr>
        <p:spPr>
          <a:xfrm>
            <a:off x="5358384" y="2057400"/>
            <a:ext cx="6217920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ru-RU" sz="2200" b="0" i="0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При додаванні суфікса </a:t>
            </a:r>
            <a:r>
              <a:rPr lang="ru-RU" sz="2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-ш-</a:t>
            </a:r>
            <a:r>
              <a:rPr lang="ru-RU" sz="2200" b="0" i="0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ru-RU" sz="2200" b="0" i="0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суфікси твірної основи</a:t>
            </a:r>
            <a:r>
              <a:rPr lang="ru-RU" sz="2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-к-, -ок-, -ек-</a:t>
            </a:r>
            <a:r>
              <a:rPr lang="ru-RU" sz="2200" b="0" i="0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 </a:t>
            </a:r>
            <a:r>
              <a:rPr lang="ru-RU" sz="2200" b="1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випадають</a:t>
            </a:r>
            <a:r>
              <a:rPr lang="ru-RU" sz="2200" b="0" i="0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: </a:t>
            </a:r>
            <a:r>
              <a:rPr lang="ru-RU" sz="2200" b="0" i="1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тон-</a:t>
            </a:r>
            <a:r>
              <a:rPr lang="ru-RU" sz="2200" b="0" i="1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к</a:t>
            </a:r>
            <a:r>
              <a:rPr lang="ru-RU" sz="2200" b="0" i="1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-ий — тон-</a:t>
            </a:r>
            <a:r>
              <a:rPr lang="ru-RU" sz="2200" b="0" i="1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ш</a:t>
            </a:r>
            <a:r>
              <a:rPr lang="ru-RU" sz="2200" b="0" i="1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-ий, глиб-</a:t>
            </a:r>
            <a:r>
              <a:rPr lang="ru-RU" sz="2200" b="0" i="1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ок</a:t>
            </a:r>
            <a:r>
              <a:rPr lang="ru-RU" sz="2200" b="0" i="1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-ий — глиб-</a:t>
            </a:r>
            <a:r>
              <a:rPr lang="ru-RU" sz="2200" b="0" i="1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ш</a:t>
            </a:r>
            <a:r>
              <a:rPr lang="ru-RU" sz="2200" b="0" i="1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-ий, дал-</a:t>
            </a:r>
            <a:r>
              <a:rPr lang="ru-RU" sz="2200" b="0" i="1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ек</a:t>
            </a:r>
            <a:r>
              <a:rPr lang="ru-RU" sz="2200" b="0" i="1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-ий — даль-</a:t>
            </a:r>
            <a:r>
              <a:rPr lang="ru-RU" sz="2200" b="0" i="1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ш</a:t>
            </a:r>
            <a:r>
              <a:rPr lang="ru-RU" sz="2200" b="0" i="1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-ий.</a:t>
            </a:r>
            <a:endParaRPr sz="2200" b="0" i="0" u="none" strike="noStrike" cap="none">
              <a:solidFill>
                <a:srgbClr val="B0AD26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ru-RU" sz="2200" b="0" i="0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У семи прикметниках пишемо </a:t>
            </a:r>
            <a:r>
              <a:rPr lang="ru-RU" sz="2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-жч-</a:t>
            </a:r>
            <a:r>
              <a:rPr lang="ru-RU" sz="2200" b="0" i="0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: </a:t>
            </a:r>
            <a:r>
              <a:rPr lang="ru-RU" sz="2200" b="0" i="1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тя</a:t>
            </a:r>
            <a:r>
              <a:rPr lang="ru-RU" sz="2200" b="0" i="1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жч</a:t>
            </a:r>
            <a:r>
              <a:rPr lang="ru-RU" sz="2200" b="0" i="1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ий, ва</a:t>
            </a:r>
            <a:r>
              <a:rPr lang="ru-RU" sz="2200" b="0" i="1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жч</a:t>
            </a:r>
            <a:r>
              <a:rPr lang="ru-RU" sz="2200" b="0" i="1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ий, бли</a:t>
            </a:r>
            <a:r>
              <a:rPr lang="ru-RU" sz="2200" b="0" i="1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жч</a:t>
            </a:r>
            <a:r>
              <a:rPr lang="ru-RU" sz="2200" b="0" i="1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ий, ни</a:t>
            </a:r>
            <a:r>
              <a:rPr lang="ru-RU" sz="2200" b="0" i="1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жч</a:t>
            </a:r>
            <a:r>
              <a:rPr lang="ru-RU" sz="2200" b="0" i="1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ий, ву</a:t>
            </a:r>
            <a:r>
              <a:rPr lang="ru-RU" sz="2200" b="0" i="1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жч</a:t>
            </a:r>
            <a:r>
              <a:rPr lang="ru-RU" sz="2200" b="0" i="1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ий, ду</a:t>
            </a:r>
            <a:r>
              <a:rPr lang="ru-RU" sz="2200" b="0" i="1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жч</a:t>
            </a:r>
            <a:r>
              <a:rPr lang="ru-RU" sz="2200" b="0" i="1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ий, доро</a:t>
            </a:r>
            <a:r>
              <a:rPr lang="ru-RU" sz="2200" b="0" i="1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жч</a:t>
            </a:r>
            <a:r>
              <a:rPr lang="ru-RU" sz="2200" b="0" i="1" u="none" strike="noStrike" cap="none">
                <a:solidFill>
                  <a:srgbClr val="B0AD26"/>
                </a:solidFill>
                <a:latin typeface="Corbel"/>
                <a:ea typeface="Corbel"/>
                <a:cs typeface="Corbel"/>
                <a:sym typeface="Corbel"/>
              </a:rPr>
              <a:t>ий;</a:t>
            </a:r>
            <a:endParaRPr sz="2200" b="0" i="0" u="none" strike="noStrike" cap="none">
              <a:solidFill>
                <a:srgbClr val="B0AD26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3" name="Google Shape;173;p11"/>
          <p:cNvSpPr/>
          <p:nvPr/>
        </p:nvSpPr>
        <p:spPr>
          <a:xfrm>
            <a:off x="996696" y="1965960"/>
            <a:ext cx="3822192" cy="420624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7985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4" name="Google Shape;174;p11"/>
          <p:cNvSpPr/>
          <p:nvPr/>
        </p:nvSpPr>
        <p:spPr>
          <a:xfrm>
            <a:off x="5349240" y="2057400"/>
            <a:ext cx="6181344" cy="2441448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7985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5" name="Google Shape;175;p11"/>
          <p:cNvSpPr txBox="1"/>
          <p:nvPr/>
        </p:nvSpPr>
        <p:spPr>
          <a:xfrm>
            <a:off x="5701284" y="4733911"/>
            <a:ext cx="5779008" cy="249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60"/>
              <a:buFont typeface="Corbel"/>
              <a:buNone/>
            </a:pPr>
            <a:r>
              <a:rPr lang="ru-RU" sz="2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У трьох прикметниках пишемо -щ-: </a:t>
            </a:r>
            <a:r>
              <a:rPr lang="ru-RU" sz="2200" b="1" i="1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вищий, товщий (і товстіший), кращий.</a:t>
            </a:r>
            <a:endParaRPr sz="2200" b="0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28600" marR="0" lvl="0" indent="-7112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60"/>
              <a:buFont typeface="Corbel"/>
              <a:buNone/>
            </a:pPr>
            <a:endParaRPr sz="2200" b="0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6" name="Google Shape;176;p11"/>
          <p:cNvSpPr/>
          <p:nvPr/>
        </p:nvSpPr>
        <p:spPr>
          <a:xfrm>
            <a:off x="5541264" y="4626864"/>
            <a:ext cx="6099048" cy="914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7985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77" name="Google Shape;177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1910" y="4861190"/>
            <a:ext cx="3226755" cy="188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7955" y="-105575"/>
            <a:ext cx="7382400" cy="738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2"/>
          <p:cNvSpPr txBox="1">
            <a:spLocks noGrp="1"/>
          </p:cNvSpPr>
          <p:nvPr>
            <p:ph type="body" idx="1"/>
          </p:nvPr>
        </p:nvSpPr>
        <p:spPr>
          <a:xfrm>
            <a:off x="348542" y="649514"/>
            <a:ext cx="5525100" cy="58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ru-RU" b="1">
                <a:solidFill>
                  <a:schemeClr val="dk1"/>
                </a:solidFill>
              </a:rPr>
              <a:t>       Порівняння</a:t>
            </a:r>
            <a:r>
              <a:rPr lang="ru-RU" b="1"/>
              <a:t> приєднуються до прикметників вищого ступеня обов’язково за допомогою слів </a:t>
            </a:r>
            <a:r>
              <a:rPr lang="ru-RU" b="1">
                <a:solidFill>
                  <a:schemeClr val="dk1"/>
                </a:solidFill>
              </a:rPr>
              <a:t>ніж</a:t>
            </a:r>
            <a:r>
              <a:rPr lang="ru-RU" b="1"/>
              <a:t>,</a:t>
            </a:r>
            <a:r>
              <a:rPr lang="ru-RU" b="1">
                <a:solidFill>
                  <a:schemeClr val="dk1"/>
                </a:solidFill>
              </a:rPr>
              <a:t> від</a:t>
            </a:r>
            <a:r>
              <a:rPr lang="ru-RU" b="1"/>
              <a:t>, </a:t>
            </a:r>
            <a:r>
              <a:rPr lang="ru-RU" b="1">
                <a:solidFill>
                  <a:schemeClr val="dk1"/>
                </a:solidFill>
              </a:rPr>
              <a:t>за</a:t>
            </a:r>
            <a:r>
              <a:rPr lang="ru-RU" b="1"/>
              <a:t>:</a:t>
            </a:r>
            <a:r>
              <a:rPr lang="ru-RU" b="1" i="1"/>
              <a:t> сильніший</a:t>
            </a:r>
            <a:r>
              <a:rPr lang="ru-RU" b="1" i="1">
                <a:solidFill>
                  <a:schemeClr val="dk1"/>
                </a:solidFill>
              </a:rPr>
              <a:t> за </a:t>
            </a:r>
            <a:r>
              <a:rPr lang="ru-RU" b="1" i="1"/>
              <a:t>мене (а не «сильніший мене»; розумніший </a:t>
            </a:r>
            <a:r>
              <a:rPr lang="ru-RU" b="1" i="1">
                <a:solidFill>
                  <a:schemeClr val="dk1"/>
                </a:solidFill>
              </a:rPr>
              <a:t>від</a:t>
            </a:r>
            <a:r>
              <a:rPr lang="ru-RU" b="1" i="1"/>
              <a:t> інших; кращий,</a:t>
            </a:r>
            <a:r>
              <a:rPr lang="ru-RU" b="1" i="1">
                <a:solidFill>
                  <a:schemeClr val="dk1"/>
                </a:solidFill>
              </a:rPr>
              <a:t> ніж </a:t>
            </a:r>
            <a:r>
              <a:rPr lang="ru-RU" b="1" i="1"/>
              <a:t>усі.</a:t>
            </a:r>
            <a:endParaRPr/>
          </a:p>
          <a:p>
            <a:pPr marL="4572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r>
              <a:rPr lang="ru-RU" b="1">
                <a:solidFill>
                  <a:schemeClr val="dk1"/>
                </a:solidFill>
              </a:rPr>
              <a:t>        У деяких прикметниках</a:t>
            </a:r>
            <a:r>
              <a:rPr lang="ru-RU" b="1"/>
              <a:t> форми вищого ступеня порівняння утворюються від </a:t>
            </a:r>
            <a:r>
              <a:rPr lang="ru-RU" b="1">
                <a:solidFill>
                  <a:schemeClr val="dk1"/>
                </a:solidFill>
              </a:rPr>
              <a:t>інших основ</a:t>
            </a:r>
            <a:r>
              <a:rPr lang="ru-RU" b="1"/>
              <a:t>: </a:t>
            </a:r>
            <a:r>
              <a:rPr lang="ru-RU" b="1" i="1"/>
              <a:t>гарний — кращий, ліпший; поганий — гірший; великий — більший.</a:t>
            </a:r>
            <a:endParaRPr b="1"/>
          </a:p>
          <a:p>
            <a:pPr marL="4572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r>
              <a:rPr lang="ru-RU" b="1"/>
              <a:t>       </a:t>
            </a:r>
            <a:r>
              <a:rPr lang="ru-RU" b="1">
                <a:solidFill>
                  <a:schemeClr val="dk1"/>
                </a:solidFill>
              </a:rPr>
              <a:t>Складена форма вищого ступеня</a:t>
            </a:r>
            <a:r>
              <a:rPr lang="ru-RU" b="1"/>
              <a:t> </a:t>
            </a:r>
            <a:r>
              <a:rPr lang="ru-RU" b="1">
                <a:solidFill>
                  <a:schemeClr val="dk1"/>
                </a:solidFill>
              </a:rPr>
              <a:t>порівняння</a:t>
            </a:r>
            <a:r>
              <a:rPr lang="ru-RU" b="1"/>
              <a:t> утворюється за допомогою додавання до прикметника слів </a:t>
            </a:r>
            <a:r>
              <a:rPr lang="ru-RU" b="1">
                <a:solidFill>
                  <a:schemeClr val="dk1"/>
                </a:solidFill>
              </a:rPr>
              <a:t>більш, менш</a:t>
            </a:r>
            <a:r>
              <a:rPr lang="ru-RU" b="1"/>
              <a:t>: </a:t>
            </a:r>
            <a:r>
              <a:rPr lang="ru-RU" b="1" i="1"/>
              <a:t>яскравий — </a:t>
            </a:r>
            <a:r>
              <a:rPr lang="ru-RU" b="1" i="1">
                <a:solidFill>
                  <a:schemeClr val="dk1"/>
                </a:solidFill>
              </a:rPr>
              <a:t>більш </a:t>
            </a:r>
            <a:r>
              <a:rPr lang="ru-RU" b="1" i="1"/>
              <a:t>яскравий, швидкий — </a:t>
            </a:r>
            <a:r>
              <a:rPr lang="ru-RU" b="1" i="1">
                <a:solidFill>
                  <a:schemeClr val="dk1"/>
                </a:solidFill>
              </a:rPr>
              <a:t>менш</a:t>
            </a:r>
            <a:r>
              <a:rPr lang="ru-RU" b="1" i="1"/>
              <a:t> швидкий.</a:t>
            </a:r>
            <a:endParaRPr/>
          </a:p>
          <a:p>
            <a:pPr marL="228600" lvl="0" indent="-7112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endParaRPr b="1"/>
          </a:p>
        </p:txBody>
      </p:sp>
      <p:sp>
        <p:nvSpPr>
          <p:cNvPr id="184" name="Google Shape;184;p12"/>
          <p:cNvSpPr txBox="1"/>
          <p:nvPr/>
        </p:nvSpPr>
        <p:spPr>
          <a:xfrm>
            <a:off x="6046953" y="1966371"/>
            <a:ext cx="3813600" cy="24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1" i="1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У   суфіксі -іш- завжди пишемо і, твірна основа перед ним залишається незмінною: </a:t>
            </a:r>
            <a:endParaRPr sz="1800" b="1" i="1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1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1" i="1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стрункий — струнк-іш-ий, сухий — сух-іш-ий, свіжий — свіж-іш-ий, </a:t>
            </a:r>
            <a:endParaRPr sz="1600" b="1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1" i="1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гарячий — гаряч-іш-ий.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9115" y="3630906"/>
            <a:ext cx="5962650" cy="301942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3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orbel"/>
              <a:buNone/>
            </a:pPr>
            <a:r>
              <a:rPr lang="ru-RU"/>
              <a:t>Творення найвищого ступеня порівняння якісних прикметників</a:t>
            </a:r>
            <a:endParaRPr/>
          </a:p>
        </p:txBody>
      </p:sp>
      <p:sp>
        <p:nvSpPr>
          <p:cNvPr id="191" name="Google Shape;191;p13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ru-RU" b="1">
                <a:solidFill>
                  <a:schemeClr val="dk1"/>
                </a:solidFill>
              </a:rPr>
              <a:t>Найвищий ступінь порівняння </a:t>
            </a:r>
            <a:r>
              <a:rPr lang="ru-RU" b="1"/>
              <a:t>вказує, що ознака виявляється </a:t>
            </a:r>
            <a:r>
              <a:rPr lang="ru-RU" b="1">
                <a:solidFill>
                  <a:schemeClr val="dk1"/>
                </a:solidFill>
              </a:rPr>
              <a:t>найбільшою мірою.</a:t>
            </a:r>
            <a:endParaRPr/>
          </a:p>
          <a:p>
            <a:pPr marL="4572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r>
              <a:rPr lang="ru-RU" b="1">
                <a:solidFill>
                  <a:schemeClr val="dk1"/>
                </a:solidFill>
              </a:rPr>
              <a:t>Проста форма найвищого ступеня порівняння </a:t>
            </a:r>
            <a:r>
              <a:rPr lang="ru-RU" b="1"/>
              <a:t>утворюється за допомогою </a:t>
            </a:r>
            <a:r>
              <a:rPr lang="ru-RU" b="1">
                <a:solidFill>
                  <a:schemeClr val="dk1"/>
                </a:solidFill>
              </a:rPr>
              <a:t>додавання</a:t>
            </a:r>
            <a:r>
              <a:rPr lang="ru-RU" b="1"/>
              <a:t> до </a:t>
            </a:r>
            <a:r>
              <a:rPr lang="ru-RU" b="1">
                <a:solidFill>
                  <a:srgbClr val="7C891D"/>
                </a:solidFill>
              </a:rPr>
              <a:t>прикметника вищого ступеня </a:t>
            </a:r>
            <a:r>
              <a:rPr lang="ru-RU" b="1">
                <a:solidFill>
                  <a:schemeClr val="dk1"/>
                </a:solidFill>
              </a:rPr>
              <a:t>префікса най-</a:t>
            </a:r>
            <a:r>
              <a:rPr lang="ru-RU" b="1"/>
              <a:t>: дорожчий — най-дорожчий, міцніший — най-міцніший.</a:t>
            </a:r>
            <a:endParaRPr/>
          </a:p>
          <a:p>
            <a:pPr marL="4572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endParaRPr/>
          </a:p>
        </p:txBody>
      </p:sp>
      <p:pic>
        <p:nvPicPr>
          <p:cNvPr id="192" name="Google Shape;19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89224" y="4330136"/>
            <a:ext cx="2224136" cy="2224136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3"/>
          <p:cNvSpPr txBox="1"/>
          <p:nvPr/>
        </p:nvSpPr>
        <p:spPr>
          <a:xfrm>
            <a:off x="7998572" y="3630906"/>
            <a:ext cx="3906916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rgbClr val="7030A0"/>
                </a:solidFill>
                <a:latin typeface="Corbel"/>
                <a:ea typeface="Corbel"/>
                <a:cs typeface="Corbel"/>
                <a:sym typeface="Corbel"/>
              </a:rPr>
              <a:t>Значення найвищого ступеня порівняння</a:t>
            </a:r>
            <a:r>
              <a:rPr lang="ru-RU" sz="1600" b="0" i="0" u="none" strike="noStrike" cap="none">
                <a:solidFill>
                  <a:srgbClr val="7030A0"/>
                </a:solidFill>
                <a:latin typeface="Corbel"/>
                <a:ea typeface="Corbel"/>
                <a:cs typeface="Corbel"/>
                <a:sym typeface="Corbel"/>
              </a:rPr>
              <a:t> можна </a:t>
            </a:r>
            <a:r>
              <a:rPr lang="ru-RU" sz="1600" b="1" i="0" u="none" strike="noStrike" cap="none">
                <a:solidFill>
                  <a:srgbClr val="7030A0"/>
                </a:solidFill>
                <a:latin typeface="Corbel"/>
                <a:ea typeface="Corbel"/>
                <a:cs typeface="Corbel"/>
                <a:sym typeface="Corbel"/>
              </a:rPr>
              <a:t>посилити префіксами як-, що</a:t>
            </a:r>
            <a:r>
              <a:rPr lang="ru-RU" sz="1600" b="0" i="0" u="none" strike="noStrike" cap="none">
                <a:solidFill>
                  <a:srgbClr val="7030A0"/>
                </a:solidFill>
                <a:latin typeface="Corbel"/>
                <a:ea typeface="Corbel"/>
                <a:cs typeface="Corbel"/>
                <a:sym typeface="Corbel"/>
              </a:rPr>
              <a:t>-: </a:t>
            </a:r>
            <a:r>
              <a:rPr lang="ru-RU" sz="1600" b="1" i="1" u="none" strike="noStrike" cap="none">
                <a:solidFill>
                  <a:srgbClr val="7030A0"/>
                </a:solidFill>
                <a:latin typeface="Corbel"/>
                <a:ea typeface="Corbel"/>
                <a:cs typeface="Corbel"/>
                <a:sym typeface="Corbel"/>
              </a:rPr>
              <a:t>як-най-</a:t>
            </a:r>
            <a:r>
              <a:rPr lang="ru-RU" sz="1600" b="0" i="1" u="none" strike="noStrike" cap="none">
                <a:solidFill>
                  <a:srgbClr val="7030A0"/>
                </a:solidFill>
                <a:latin typeface="Corbel"/>
                <a:ea typeface="Corbel"/>
                <a:cs typeface="Corbel"/>
                <a:sym typeface="Corbel"/>
              </a:rPr>
              <a:t>дорожчий</a:t>
            </a:r>
            <a:r>
              <a:rPr lang="ru-RU" sz="1600" b="0" i="0" u="none" strike="noStrike" cap="none">
                <a:solidFill>
                  <a:srgbClr val="7030A0"/>
                </a:solidFill>
                <a:latin typeface="Corbel"/>
                <a:ea typeface="Corbel"/>
                <a:cs typeface="Corbel"/>
                <a:sym typeface="Corbel"/>
              </a:rPr>
              <a:t>, </a:t>
            </a:r>
            <a:r>
              <a:rPr lang="ru-RU" sz="1600" b="1" i="0" u="none" strike="noStrike" cap="none">
                <a:solidFill>
                  <a:srgbClr val="7030A0"/>
                </a:solidFill>
                <a:latin typeface="Corbel"/>
                <a:ea typeface="Corbel"/>
                <a:cs typeface="Corbel"/>
                <a:sym typeface="Corbel"/>
              </a:rPr>
              <a:t>що-най-</a:t>
            </a:r>
            <a:r>
              <a:rPr lang="ru-RU" sz="1600" b="0" i="1" u="none" strike="noStrike" cap="none">
                <a:solidFill>
                  <a:srgbClr val="7030A0"/>
                </a:solidFill>
                <a:latin typeface="Corbel"/>
                <a:ea typeface="Corbel"/>
                <a:cs typeface="Corbel"/>
                <a:sym typeface="Corbel"/>
              </a:rPr>
              <a:t>менший</a:t>
            </a:r>
            <a:r>
              <a:rPr lang="ru-RU"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r>
              <a:rPr lang="ru-RU" sz="1800" b="1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	</a:t>
            </a: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4" name="Google Shape;194;p13"/>
          <p:cNvSpPr/>
          <p:nvPr/>
        </p:nvSpPr>
        <p:spPr>
          <a:xfrm>
            <a:off x="7267052" y="3581400"/>
            <a:ext cx="4133088" cy="1207008"/>
          </a:xfrm>
          <a:prstGeom prst="wedgeEllipseCallout">
            <a:avLst>
              <a:gd name="adj1" fmla="val -20833"/>
              <a:gd name="adj2" fmla="val 62500"/>
            </a:avLst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27395" y="3007042"/>
            <a:ext cx="5962650" cy="347662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4"/>
          <p:cNvSpPr txBox="1">
            <a:spLocks noGrp="1"/>
          </p:cNvSpPr>
          <p:nvPr>
            <p:ph type="body" idx="1"/>
          </p:nvPr>
        </p:nvSpPr>
        <p:spPr>
          <a:xfrm>
            <a:off x="603504" y="896112"/>
            <a:ext cx="11128248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ru-RU" b="1">
                <a:solidFill>
                  <a:schemeClr val="dk1"/>
                </a:solidFill>
              </a:rPr>
              <a:t>Складена форма найвищого ступеня порівняння утворюється за допомогою додавання до прикметника слів найбільш, найменш: </a:t>
            </a:r>
            <a:r>
              <a:rPr lang="ru-RU" b="1" i="1">
                <a:solidFill>
                  <a:schemeClr val="dk1"/>
                </a:solidFill>
              </a:rPr>
              <a:t>тривожний — найбільш тривожний.</a:t>
            </a:r>
            <a:endParaRPr b="1">
              <a:solidFill>
                <a:schemeClr val="dk1"/>
              </a:solidFill>
            </a:endParaRPr>
          </a:p>
          <a:p>
            <a:pPr marL="228600" lvl="0" indent="-7112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endParaRPr/>
          </a:p>
        </p:txBody>
      </p:sp>
      <p:pic>
        <p:nvPicPr>
          <p:cNvPr id="201" name="Google Shape;201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35808" y="3702558"/>
            <a:ext cx="2201418" cy="2085594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4"/>
          <p:cNvSpPr/>
          <p:nvPr/>
        </p:nvSpPr>
        <p:spPr>
          <a:xfrm>
            <a:off x="4730496" y="2588305"/>
            <a:ext cx="60960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Найбільш, найменш + прикметник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600" b="0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у звичайний формі:</a:t>
            </a:r>
            <a:r>
              <a:rPr lang="ru-RU" sz="1600" b="0" i="1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 найбільш гарний,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600" b="0" i="1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а не найбільш гарніший</a:t>
            </a:r>
            <a:r>
              <a:rPr lang="ru-RU" sz="1600" b="0" i="0" u="none" strike="noStrike" cap="none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600" b="0" i="0" u="none" strike="noStrike" cap="none">
              <a:solidFill>
                <a:srgbClr val="7030A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3" name="Google Shape;203;p14"/>
          <p:cNvSpPr/>
          <p:nvPr/>
        </p:nvSpPr>
        <p:spPr>
          <a:xfrm>
            <a:off x="4491990" y="2084832"/>
            <a:ext cx="4078224" cy="1837944"/>
          </a:xfrm>
          <a:prstGeom prst="wedgeEllipseCallout">
            <a:avLst>
              <a:gd name="adj1" fmla="val -20833"/>
              <a:gd name="adj2" fmla="val 62500"/>
            </a:avLst>
          </a:prstGeom>
          <a:noFill/>
          <a:ln w="19050" cap="flat" cmpd="sng">
            <a:solidFill>
              <a:srgbClr val="7985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5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orbel"/>
              <a:buNone/>
            </a:pPr>
            <a:r>
              <a:rPr lang="ru-RU"/>
              <a:t>Друковані та електронні ресурси:</a:t>
            </a:r>
            <a:endParaRPr/>
          </a:p>
        </p:txBody>
      </p:sp>
      <p:sp>
        <p:nvSpPr>
          <p:cNvPr id="209" name="Google Shape;209;p15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ru-RU"/>
              <a:t>1. Глазова О. П. Українська мова: підруч. для 6 кл. загальноосвітн. навч. закл. / О. П. Глазова – К.: Видавничий дім «Освіта», 2014. – 220 с. :іл</a:t>
            </a:r>
            <a:endParaRPr/>
          </a:p>
          <a:p>
            <a:pPr marL="4572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r>
              <a:rPr lang="ru-RU"/>
              <a:t>2. Освітній портал: </a:t>
            </a:r>
            <a:r>
              <a:rPr lang="ru-RU" u="sng">
                <a:solidFill>
                  <a:schemeClr val="hlink"/>
                </a:solidFill>
                <a:hlinkClick r:id="rId3"/>
              </a:rPr>
              <a:t>https://subject.com.ua/textbook/mova/6klas_1</a:t>
            </a:r>
            <a:endParaRPr/>
          </a:p>
          <a:p>
            <a:pPr marL="4572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r>
              <a:rPr lang="ru-RU"/>
              <a:t>3. Освітній портал: </a:t>
            </a:r>
            <a:r>
              <a:rPr lang="ru-RU" u="sng">
                <a:solidFill>
                  <a:schemeClr val="hlink"/>
                </a:solidFill>
                <a:hlinkClick r:id="rId4"/>
              </a:rPr>
              <a:t>https://miyklas.com.ua/p/ukrainska-mova/6</a:t>
            </a:r>
            <a:endParaRPr/>
          </a:p>
          <a:p>
            <a:pPr marL="228600" lvl="0" indent="-7112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6074" y="2273699"/>
            <a:ext cx="3289125" cy="351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6"/>
          <p:cNvSpPr/>
          <p:nvPr/>
        </p:nvSpPr>
        <p:spPr>
          <a:xfrm rot="496469">
            <a:off x="4064432" y="1054819"/>
            <a:ext cx="3502056" cy="1838045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19050" cap="flat" cmpd="sng">
            <a:solidFill>
              <a:srgbClr val="7985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Дякую за увагу!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Нехай вам щастить!</a:t>
            </a: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orbel"/>
              <a:buNone/>
            </a:pPr>
            <a:endParaRPr/>
          </a:p>
        </p:txBody>
      </p:sp>
      <p:pic>
        <p:nvPicPr>
          <p:cNvPr id="96" name="Google Shape;96;p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31520" y="731520"/>
            <a:ext cx="10479024" cy="5145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82863" y="3939550"/>
            <a:ext cx="3125325" cy="312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orbel"/>
              <a:buNone/>
            </a:pPr>
            <a:r>
              <a:rPr lang="ru-RU" b="1"/>
              <a:t>Прикметник: загальне значення</a:t>
            </a:r>
            <a:endParaRPr b="1"/>
          </a:p>
        </p:txBody>
      </p:sp>
      <p:sp>
        <p:nvSpPr>
          <p:cNvPr id="103" name="Google Shape;103;p3"/>
          <p:cNvSpPr txBox="1">
            <a:spLocks noGrp="1"/>
          </p:cNvSpPr>
          <p:nvPr>
            <p:ph type="body" idx="1"/>
          </p:nvPr>
        </p:nvSpPr>
        <p:spPr>
          <a:xfrm>
            <a:off x="1143001" y="2057400"/>
            <a:ext cx="4910328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ru-RU" b="1">
                <a:solidFill>
                  <a:schemeClr val="dk1"/>
                </a:solidFill>
              </a:rPr>
              <a:t>Прикметник</a:t>
            </a:r>
            <a:r>
              <a:rPr lang="ru-RU"/>
              <a:t> – це самостійна частина мови, яка позначає </a:t>
            </a:r>
            <a:r>
              <a:rPr lang="ru-RU">
                <a:solidFill>
                  <a:schemeClr val="dk1"/>
                </a:solidFill>
              </a:rPr>
              <a:t>ознаку предмета </a:t>
            </a:r>
            <a:r>
              <a:rPr lang="ru-RU"/>
              <a:t>і відповідає на питання </a:t>
            </a:r>
            <a:r>
              <a:rPr lang="ru-RU" b="1" i="1">
                <a:solidFill>
                  <a:schemeClr val="dk1"/>
                </a:solidFill>
              </a:rPr>
              <a:t>який? чий?. </a:t>
            </a:r>
            <a:r>
              <a:rPr lang="ru-RU" b="1" i="1"/>
              <a:t>Напр</a:t>
            </a:r>
            <a:r>
              <a:rPr lang="ru-RU"/>
              <a:t>.: зелений </a:t>
            </a:r>
            <a:r>
              <a:rPr lang="ru-RU" i="1"/>
              <a:t>(який?), </a:t>
            </a:r>
            <a:r>
              <a:rPr lang="ru-RU"/>
              <a:t>братів</a:t>
            </a:r>
            <a:r>
              <a:rPr lang="ru-RU" i="1"/>
              <a:t> (чий?).</a:t>
            </a:r>
            <a:endParaRPr/>
          </a:p>
        </p:txBody>
      </p:sp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61938" y="1965960"/>
            <a:ext cx="5040630" cy="314151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 txBox="1"/>
          <p:nvPr/>
        </p:nvSpPr>
        <p:spPr>
          <a:xfrm>
            <a:off x="6361938" y="5340096"/>
            <a:ext cx="504063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На фото зображено </a:t>
            </a:r>
            <a:r>
              <a:rPr lang="ru-RU" sz="1800" b="1" i="0" u="none" strike="noStrike" cap="non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синє</a:t>
            </a:r>
            <a:r>
              <a:rPr lang="ru-RU"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(яке?) небо</a:t>
            </a:r>
            <a:r>
              <a:rPr lang="ru-RU" sz="1800" b="0" i="0" u="none" strike="noStrike" cap="non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Синє </a:t>
            </a:r>
            <a:r>
              <a:rPr lang="ru-RU"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– прикметник.</a:t>
            </a: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48774" y="3090125"/>
            <a:ext cx="7089050" cy="358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14569" y="-322740"/>
            <a:ext cx="5877425" cy="587742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4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orbel"/>
              <a:buNone/>
            </a:pPr>
            <a:r>
              <a:rPr lang="ru-RU" b="1"/>
              <a:t>Морфологічні ознаки</a:t>
            </a:r>
            <a:endParaRPr b="1"/>
          </a:p>
        </p:txBody>
      </p:sp>
      <p:sp>
        <p:nvSpPr>
          <p:cNvPr id="113" name="Google Shape;113;p4"/>
          <p:cNvSpPr txBox="1">
            <a:spLocks noGrp="1"/>
          </p:cNvSpPr>
          <p:nvPr>
            <p:ph type="body" idx="1"/>
          </p:nvPr>
        </p:nvSpPr>
        <p:spPr>
          <a:xfrm>
            <a:off x="697675" y="2649149"/>
            <a:ext cx="9456300" cy="34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4572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ru-RU">
                <a:solidFill>
                  <a:schemeClr val="dk1"/>
                </a:solidFill>
              </a:rPr>
              <a:t>Початкова форма прикметника — </a:t>
            </a:r>
            <a:r>
              <a:rPr lang="ru-RU" b="1">
                <a:solidFill>
                  <a:schemeClr val="dk1"/>
                </a:solidFill>
              </a:rPr>
              <a:t>називний</a:t>
            </a:r>
            <a:endParaRPr b="1">
              <a:solidFill>
                <a:schemeClr val="dk1"/>
              </a:solidFill>
            </a:endParaRPr>
          </a:p>
          <a:p>
            <a:pPr marL="4572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ru-RU" b="1">
                <a:solidFill>
                  <a:schemeClr val="dk1"/>
                </a:solidFill>
              </a:rPr>
              <a:t> відмінок однини чоловічого роду.</a:t>
            </a:r>
            <a:endParaRPr>
              <a:solidFill>
                <a:schemeClr val="dk1"/>
              </a:solidFill>
            </a:endParaRPr>
          </a:p>
          <a:p>
            <a:pPr marL="4572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r>
              <a:rPr lang="ru-RU">
                <a:solidFill>
                  <a:schemeClr val="dk1"/>
                </a:solidFill>
              </a:rPr>
              <a:t>Прикметник</a:t>
            </a:r>
            <a:r>
              <a:rPr lang="ru-RU" b="1">
                <a:solidFill>
                  <a:schemeClr val="dk1"/>
                </a:solidFill>
              </a:rPr>
              <a:t> змінюється:</a:t>
            </a:r>
            <a:endParaRPr>
              <a:solidFill>
                <a:schemeClr val="dk1"/>
              </a:solidFill>
            </a:endParaRPr>
          </a:p>
          <a:p>
            <a:pPr marL="228600" lvl="0" indent="-18288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</a:pPr>
            <a:r>
              <a:rPr lang="ru-RU" b="1"/>
              <a:t>за родами</a:t>
            </a:r>
            <a:r>
              <a:rPr lang="ru-RU"/>
              <a:t>: </a:t>
            </a:r>
            <a:r>
              <a:rPr lang="ru-RU" i="1"/>
              <a:t>жовтий (олівець) — ч.р., жовте (сонце) —</a:t>
            </a:r>
            <a:endParaRPr i="1"/>
          </a:p>
          <a:p>
            <a:pPr marL="45720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None/>
            </a:pPr>
            <a:r>
              <a:rPr lang="ru-RU" i="1"/>
              <a:t>с.р., жовта (трава) — ж.р.;</a:t>
            </a:r>
            <a:endParaRPr/>
          </a:p>
          <a:p>
            <a:pPr marL="228600" lvl="0" indent="-18288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</a:pPr>
            <a:r>
              <a:rPr lang="ru-RU" b="1" i="1"/>
              <a:t>числами</a:t>
            </a:r>
            <a:r>
              <a:rPr lang="ru-RU" i="1"/>
              <a:t>: жовтий (олівець) — однина, жовті (олівці) — множина;</a:t>
            </a:r>
            <a:endParaRPr/>
          </a:p>
          <a:p>
            <a:pPr marL="228600" lvl="0" indent="-18288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</a:pPr>
            <a:r>
              <a:rPr lang="ru-RU" b="1" i="1"/>
              <a:t>відмінками:</a:t>
            </a:r>
            <a:r>
              <a:rPr lang="ru-RU" i="1"/>
              <a:t> жовтий (олівець) — Н.в, жовтого (олівця) — </a:t>
            </a:r>
            <a:r>
              <a:rPr lang="ru-RU" i="1">
                <a:solidFill>
                  <a:schemeClr val="dk1"/>
                </a:solidFill>
              </a:rPr>
              <a:t>Р.в</a:t>
            </a:r>
            <a:r>
              <a:rPr lang="ru-RU" i="1"/>
              <a:t>.</a:t>
            </a:r>
            <a:endParaRPr/>
          </a:p>
          <a:p>
            <a:pPr marL="4572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r>
              <a:rPr lang="ru-RU">
                <a:solidFill>
                  <a:schemeClr val="dk1"/>
                </a:solidFill>
              </a:rPr>
              <a:t>Прикметник узгоджується з іменником у роді, числі, відмінку.</a:t>
            </a:r>
            <a:endParaRPr/>
          </a:p>
          <a:p>
            <a:pPr marL="228600" lvl="0" indent="-7112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orbel"/>
              <a:buNone/>
            </a:pPr>
            <a:r>
              <a:rPr lang="ru-RU"/>
              <a:t>		</a:t>
            </a:r>
            <a:r>
              <a:rPr lang="ru-RU" b="1"/>
              <a:t>	Синтаксична роль</a:t>
            </a:r>
            <a:endParaRPr b="1"/>
          </a:p>
        </p:txBody>
      </p:sp>
      <p:sp>
        <p:nvSpPr>
          <p:cNvPr id="119" name="Google Shape;119;p5"/>
          <p:cNvSpPr txBox="1">
            <a:spLocks noGrp="1"/>
          </p:cNvSpPr>
          <p:nvPr>
            <p:ph type="body" idx="1"/>
          </p:nvPr>
        </p:nvSpPr>
        <p:spPr>
          <a:xfrm>
            <a:off x="1143001" y="2057400"/>
            <a:ext cx="290779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ru-RU"/>
              <a:t> Основна синтаксична роль прикметника – означення:</a:t>
            </a:r>
            <a:endParaRPr/>
          </a:p>
          <a:p>
            <a:pPr marL="228600" lvl="0" indent="-18288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</a:pPr>
            <a:r>
              <a:rPr lang="ru-RU" i="1"/>
              <a:t>За </a:t>
            </a:r>
            <a:r>
              <a:rPr lang="ru-RU" i="1" u="sng">
                <a:solidFill>
                  <a:schemeClr val="dk1"/>
                </a:solidFill>
              </a:rPr>
              <a:t>дурною</a:t>
            </a:r>
            <a:r>
              <a:rPr lang="ru-RU" i="1">
                <a:solidFill>
                  <a:schemeClr val="dk1"/>
                </a:solidFill>
              </a:rPr>
              <a:t> </a:t>
            </a:r>
            <a:r>
              <a:rPr lang="ru-RU" i="1"/>
              <a:t>головою і ногам нема спокою (Народна творчість).</a:t>
            </a:r>
            <a:endParaRPr/>
          </a:p>
          <a:p>
            <a:pPr marL="4572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endParaRPr/>
          </a:p>
        </p:txBody>
      </p:sp>
      <p:sp>
        <p:nvSpPr>
          <p:cNvPr id="120" name="Google Shape;120;p5"/>
          <p:cNvSpPr/>
          <p:nvPr/>
        </p:nvSpPr>
        <p:spPr>
          <a:xfrm>
            <a:off x="960120" y="2112264"/>
            <a:ext cx="3136392" cy="35661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846" y="13885"/>
                </a:moveTo>
                <a:lnTo>
                  <a:pt x="-27808" y="135923"/>
                </a:ln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6281928" y="2112264"/>
            <a:ext cx="4041648" cy="3803904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accent1"/>
          </a:solidFill>
          <a:ln w="19050" cap="flat" cmpd="sng">
            <a:solidFill>
              <a:srgbClr val="7985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6592824" y="2633472"/>
            <a:ext cx="3072384" cy="2739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ru-RU" sz="2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Але в деяких випадках може виконувати роль частини складеного іменного присудка: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ru-RU" sz="2200" b="0" i="1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Яка</a:t>
            </a:r>
            <a:r>
              <a:rPr lang="ru-RU" sz="2200" b="0" i="1" u="sng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 важка</a:t>
            </a:r>
            <a:r>
              <a:rPr lang="ru-RU" sz="2200" b="0" i="1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 у вічності хода! (Л. Костенко).</a:t>
            </a:r>
            <a:endParaRPr sz="22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23" name="Google Shape;123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9961" y="3795687"/>
            <a:ext cx="3467329" cy="273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26577" y="1"/>
            <a:ext cx="3316075" cy="331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5216" y="-191629"/>
            <a:ext cx="4762500" cy="27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197" y="3226558"/>
            <a:ext cx="3330965" cy="333096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6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orbel"/>
              <a:buNone/>
            </a:pPr>
            <a:r>
              <a:rPr lang="ru-RU" b="1"/>
              <a:t>Групи прикметників за </a:t>
            </a:r>
            <a:endParaRPr b="1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orbel"/>
              <a:buNone/>
            </a:pPr>
            <a:r>
              <a:rPr lang="ru-RU" b="1"/>
              <a:t>значенням</a:t>
            </a:r>
            <a:endParaRPr/>
          </a:p>
        </p:txBody>
      </p:sp>
      <p:sp>
        <p:nvSpPr>
          <p:cNvPr id="132" name="Google Shape;132;p6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ru-RU"/>
              <a:t>Прикметники за значенням поділяються на такі групи: </a:t>
            </a:r>
            <a:r>
              <a:rPr lang="ru-RU" b="1" i="1">
                <a:solidFill>
                  <a:schemeClr val="dk1"/>
                </a:solidFill>
              </a:rPr>
              <a:t>якісні, відносні, присвійні</a:t>
            </a:r>
            <a:r>
              <a:rPr lang="ru-RU"/>
              <a:t>.</a:t>
            </a:r>
            <a:endParaRPr/>
          </a:p>
          <a:p>
            <a:pPr marL="4572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r>
              <a:rPr lang="ru-RU" b="1">
                <a:solidFill>
                  <a:schemeClr val="dk1"/>
                </a:solidFill>
              </a:rPr>
              <a:t>Якісні</a:t>
            </a:r>
            <a:r>
              <a:rPr lang="ru-RU" b="1"/>
              <a:t> </a:t>
            </a:r>
            <a:r>
              <a:rPr lang="ru-RU"/>
              <a:t>прикметники відповідають на питання який? яка? яке? які? і називають </a:t>
            </a:r>
            <a:r>
              <a:rPr lang="ru-RU">
                <a:solidFill>
                  <a:schemeClr val="dk1"/>
                </a:solidFill>
              </a:rPr>
              <a:t>ознаки предметів, що сприймаються через відчуття</a:t>
            </a:r>
            <a:r>
              <a:rPr lang="ru-RU"/>
              <a:t>.</a:t>
            </a:r>
            <a:endParaRPr/>
          </a:p>
          <a:p>
            <a:pPr marL="228600" lvl="0" indent="-7112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endParaRPr/>
          </a:p>
        </p:txBody>
      </p:sp>
      <p:pic>
        <p:nvPicPr>
          <p:cNvPr id="133" name="Google Shape;133;p6" descr="https://subject.com.ua/textbook/mova/6klas_1/6klas_1.files/image094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38956" y="3785616"/>
            <a:ext cx="5158740" cy="25481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"/>
          <p:cNvSpPr txBox="1">
            <a:spLocks noGrp="1"/>
          </p:cNvSpPr>
          <p:nvPr>
            <p:ph type="body" idx="1"/>
          </p:nvPr>
        </p:nvSpPr>
        <p:spPr>
          <a:xfrm>
            <a:off x="978408" y="914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ru-RU" b="1">
                <a:solidFill>
                  <a:schemeClr val="dk1"/>
                </a:solidFill>
              </a:rPr>
              <a:t>Відносні</a:t>
            </a:r>
            <a:r>
              <a:rPr lang="ru-RU"/>
              <a:t> прикметники відповідають на питання який? яка? яке? які? і називають </a:t>
            </a:r>
            <a:r>
              <a:rPr lang="ru-RU">
                <a:solidFill>
                  <a:schemeClr val="dk1"/>
                </a:solidFill>
              </a:rPr>
              <a:t>ознаку через відношення до предмета</a:t>
            </a:r>
            <a:r>
              <a:rPr lang="ru-RU"/>
              <a:t>.</a:t>
            </a:r>
            <a:endParaRPr/>
          </a:p>
          <a:p>
            <a:pPr marL="4572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r>
              <a:rPr lang="ru-RU"/>
              <a:t>Відносні прикметники називають ознаку за відношенням до таких понять:</a:t>
            </a:r>
            <a:endParaRPr/>
          </a:p>
          <a:p>
            <a:pPr marL="228600" lvl="0" indent="-7112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endParaRPr/>
          </a:p>
        </p:txBody>
      </p:sp>
      <p:pic>
        <p:nvPicPr>
          <p:cNvPr id="139" name="Google Shape;139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572" y="2473441"/>
            <a:ext cx="4038600" cy="403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7" descr="https://subject.com.ua/textbook/mova/6klas_1/6klas_1.files/image095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47787" y="2771215"/>
            <a:ext cx="7196328" cy="2770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"/>
          <p:cNvSpPr txBox="1">
            <a:spLocks noGrp="1"/>
          </p:cNvSpPr>
          <p:nvPr>
            <p:ph type="body" idx="1"/>
          </p:nvPr>
        </p:nvSpPr>
        <p:spPr>
          <a:xfrm>
            <a:off x="950976" y="612648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82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Char char="•"/>
            </a:pPr>
            <a:r>
              <a:rPr lang="ru-RU" b="1">
                <a:solidFill>
                  <a:schemeClr val="dk1"/>
                </a:solidFill>
              </a:rPr>
              <a:t>Присвійні прикметники</a:t>
            </a:r>
            <a:r>
              <a:rPr lang="ru-RU">
                <a:solidFill>
                  <a:schemeClr val="dk1"/>
                </a:solidFill>
              </a:rPr>
              <a:t> </a:t>
            </a:r>
            <a:r>
              <a:rPr lang="ru-RU"/>
              <a:t>відповідають на питання чий? чия? чиє? чиї? і називають </a:t>
            </a:r>
            <a:r>
              <a:rPr lang="ru-RU">
                <a:solidFill>
                  <a:schemeClr val="dk1"/>
                </a:solidFill>
              </a:rPr>
              <a:t>ознаку за належністю предмета кому-небудь</a:t>
            </a:r>
            <a:r>
              <a:rPr lang="ru-RU"/>
              <a:t>.</a:t>
            </a:r>
            <a:endParaRPr/>
          </a:p>
          <a:p>
            <a:pPr marL="228600" lvl="0" indent="-7112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</a:pPr>
            <a:endParaRPr/>
          </a:p>
        </p:txBody>
      </p:sp>
      <p:pic>
        <p:nvPicPr>
          <p:cNvPr id="146" name="Google Shape;146;p8"/>
          <p:cNvPicPr preferRelativeResize="0"/>
          <p:nvPr/>
        </p:nvPicPr>
        <p:blipFill rotWithShape="1">
          <a:blip r:embed="rId3">
            <a:alphaModFix/>
          </a:blip>
          <a:srcRect b="16706"/>
          <a:stretch/>
        </p:blipFill>
        <p:spPr>
          <a:xfrm>
            <a:off x="6737225" y="4091742"/>
            <a:ext cx="5180150" cy="2515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8" descr="https://subject.com.ua/textbook/mova/6klas_1/6klas_1.files/image096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3049" y="1583079"/>
            <a:ext cx="7406640" cy="3282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"/>
          <p:cNvSpPr txBox="1">
            <a:spLocks noGrp="1"/>
          </p:cNvSpPr>
          <p:nvPr>
            <p:ph type="title"/>
          </p:nvPr>
        </p:nvSpPr>
        <p:spPr>
          <a:xfrm>
            <a:off x="1051852" y="280434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orbel"/>
              <a:buNone/>
            </a:pPr>
            <a:r>
              <a:rPr lang="ru-RU"/>
              <a:t>Запам’ятайте!</a:t>
            </a:r>
            <a:endParaRPr/>
          </a:p>
        </p:txBody>
      </p:sp>
      <p:pic>
        <p:nvPicPr>
          <p:cNvPr id="153" name="Google Shape;15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82680" y="280434"/>
            <a:ext cx="3679454" cy="367945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4" name="Google Shape;154;p9"/>
          <p:cNvGraphicFramePr/>
          <p:nvPr/>
        </p:nvGraphicFramePr>
        <p:xfrm>
          <a:off x="558045" y="2568946"/>
          <a:ext cx="3000000" cy="3000000"/>
        </p:xfrm>
        <a:graphic>
          <a:graphicData uri="http://schemas.openxmlformats.org/drawingml/2006/table">
            <a:tbl>
              <a:tblPr firstRow="1" firstCol="1" bandRow="1">
                <a:noFill/>
                <a:tableStyleId>{DC4E4A9A-3177-43E5-856B-62A85418D3E3}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75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u="none" strike="noStrike" cap="none"/>
                        <a:t>Пряме значення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u="none" strike="noStrike" cap="none"/>
                        <a:t>Переносне значення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09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u="none" strike="noStrike" cap="none"/>
                        <a:t>Якісний прикметник</a:t>
                      </a:r>
                      <a:endParaRPr sz="1100" u="none" strike="noStrike" cap="none"/>
                    </a:p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u="none" strike="noStrike" cap="none"/>
                        <a:t>кисле яблуко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u="none" strike="noStrike" cap="none"/>
                        <a:t>Відносний прикметник</a:t>
                      </a:r>
                      <a:endParaRPr sz="1100" u="none" strike="noStrike" cap="none"/>
                    </a:p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u="none" strike="noStrike" cap="none"/>
                        <a:t>кислий ґрунт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09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u="none" strike="noStrike" cap="none"/>
                        <a:t>Відносний прикметник</a:t>
                      </a:r>
                      <a:endParaRPr sz="1100" u="none" strike="noStrike" cap="none"/>
                    </a:p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u="none" strike="noStrike" cap="none"/>
                        <a:t>шоколадний торт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u="none" strike="noStrike" cap="none"/>
                        <a:t>Якісний прикметник</a:t>
                      </a:r>
                      <a:endParaRPr sz="1100" u="none" strike="noStrike" cap="none"/>
                    </a:p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u="none" strike="noStrike" cap="none"/>
                        <a:t>шоколадна засмага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u="none" strike="noStrike" cap="none"/>
                        <a:t>Присвійний прикметник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u="none" strike="noStrike" cap="none"/>
                        <a:t> 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u="none" strike="noStrike" cap="none"/>
                        <a:t>заячий слід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u="none" strike="noStrike" cap="none"/>
                        <a:t>Якісний прикметник</a:t>
                      </a:r>
                      <a:endParaRPr sz="1100" u="none" strike="noStrike" cap="none"/>
                    </a:p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u="none" strike="noStrike" cap="none"/>
                        <a:t>заячий характер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5" name="Google Shape;155;p9"/>
          <p:cNvSpPr/>
          <p:nvPr/>
        </p:nvSpPr>
        <p:spPr>
          <a:xfrm>
            <a:off x="311944" y="1344095"/>
            <a:ext cx="8686802" cy="110799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Corbel"/>
              <a:buNone/>
            </a:pPr>
            <a:r>
              <a:rPr lang="ru-RU" sz="2200" b="0" i="0" u="none" strike="noStrike" cap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Прикметники часто вживаються в переносному значенні,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Corbel"/>
              <a:buNone/>
            </a:pPr>
            <a:r>
              <a:rPr lang="ru-RU" sz="2200" b="0" i="0" u="none" strike="noStrike" cap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тому вони мають властивість переходити з однієї групи за значенням в іншу</a:t>
            </a:r>
            <a:r>
              <a:rPr lang="ru-RU" sz="2200" b="1" i="0" u="none" strike="noStrike" cap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 sz="2200" b="0" i="0" u="none" strike="noStrike" cap="none">
              <a:solidFill>
                <a:srgbClr val="C0000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Базис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Широкий екран</PresentationFormat>
  <Slides>16</Slides>
  <Notes>16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17" baseType="lpstr">
      <vt:lpstr>Базис</vt:lpstr>
      <vt:lpstr>ПРИКМЕТНИК: ЗАГАЛЬНЕ ЗНАЧЕННЯ, МОРФОЛОГІЧНІ ОЗНАКИ, ГРУПИ ЗА ЗНАЧЕННЯМ. СТУПЕНІ ПОРІВНЯННЯ ЯКІСНИХ ПРИКМЕТНИКІВ</vt:lpstr>
      <vt:lpstr>Презентація PowerPoint</vt:lpstr>
      <vt:lpstr>Прикметник: загальне значення</vt:lpstr>
      <vt:lpstr>Морфологічні ознаки</vt:lpstr>
      <vt:lpstr>   Синтаксична роль</vt:lpstr>
      <vt:lpstr>Групи прикметників за  значенням</vt:lpstr>
      <vt:lpstr>Презентація PowerPoint</vt:lpstr>
      <vt:lpstr>Презентація PowerPoint</vt:lpstr>
      <vt:lpstr>Запам’ятайте!</vt:lpstr>
      <vt:lpstr>Ступені порівняння якісних прикметників</vt:lpstr>
      <vt:lpstr>Творення вищого ступеня порівняння якісних прикметників</vt:lpstr>
      <vt:lpstr>Презентація PowerPoint</vt:lpstr>
      <vt:lpstr>Творення найвищого ступеня порівняння якісних прикметників</vt:lpstr>
      <vt:lpstr>Презентація PowerPoint</vt:lpstr>
      <vt:lpstr>Друковані та електронні ресурси: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ПРИКМЕТНИК: ЗАГАЛЬНЕ ЗНАЧЕННЯ, МОРФОЛОГІЧНІ ОЗНАКИ, ГРУПИ ЗА ЗНАЧЕННЯМ. СТУПЕНІ ПОРІВНЯННЯ ЯКІСНИХ ПРИКМЕТНИКІВ</dc:title>
  <cp:lastModifiedBy>Мария Коломоец</cp:lastModifiedBy>
  <cp:revision>1</cp:revision>
  <dcterms:modified xsi:type="dcterms:W3CDTF">2022-11-05T06:34:27Z</dcterms:modified>
</cp:coreProperties>
</file>