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2" r:id="rId3"/>
    <p:sldId id="583" r:id="rId4"/>
    <p:sldId id="584" r:id="rId5"/>
    <p:sldId id="592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1CE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5805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sz="3600" smtClean="0"/>
              <a:t>Багатошарові зображення, розміщення об’єктів у шарах. Операції над об’єктами та групами об’єктів</a:t>
            </a:r>
            <a:endParaRPr lang="uk-UA" sz="3600" dirty="0"/>
          </a:p>
        </p:txBody>
      </p:sp>
      <p:pic>
        <p:nvPicPr>
          <p:cNvPr id="7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xmlns="" id="{EAA825DC-AC59-489A-AE74-D2F88BAB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654" y="3516091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yers, stack icon">
            <a:extLst>
              <a:ext uri="{FF2B5EF4-FFF2-40B4-BE49-F238E27FC236}">
                <a16:creationId xmlns:a16="http://schemas.microsoft.com/office/drawing/2014/main" xmlns="" id="{E78E06ED-0F87-4B26-9BB6-215EECF7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9852" y="3635152"/>
            <a:ext cx="2443377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087290"/>
            <a:ext cx="12192000" cy="7707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Вибір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Шар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шар</a:t>
            </a:r>
            <a:r>
              <a:rPr lang="uk-UA" sz="2800" b="1" i="1" kern="0" dirty="0">
                <a:solidFill>
                  <a:schemeClr val="bg1"/>
                </a:solidFill>
              </a:rPr>
              <a:t> або відповідного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новий шар </a:t>
            </a:r>
            <a:r>
              <a:rPr lang="uk-UA" sz="2800" b="1" i="1" kern="0" dirty="0">
                <a:solidFill>
                  <a:schemeClr val="bg1"/>
                </a:solidFill>
              </a:rPr>
              <a:t>приводить до відображення вікна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шару</a:t>
            </a:r>
            <a:r>
              <a:rPr lang="uk-UA" sz="2800" b="1" i="1" kern="0" dirty="0">
                <a:solidFill>
                  <a:schemeClr val="bg1"/>
                </a:solidFill>
              </a:rPr>
              <a:t>, у якому слід задати ім'я нового шару та спосіб розміщення відносно поточного шару.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D30195-1684-4383-BDA7-B7B04B02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39" y="3534395"/>
            <a:ext cx="6451680" cy="293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31F9B83-0699-4434-9A05-0D94F193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зображення, розміщення об’єктів у шарах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479177"/>
            <a:ext cx="12192000" cy="3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73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57748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рядку стану розміщено список шарів та кнопки для керування видимістю й блокуванням поточного шару.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A80A05-2F24-4E0E-AC58-36D722FC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77" y="1196763"/>
            <a:ext cx="2006117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ECF9C-82C7-4FE2-8827-16EDF15FF0D8}"/>
              </a:ext>
            </a:extLst>
          </p:cNvPr>
          <p:cNvSpPr txBox="1"/>
          <p:nvPr/>
        </p:nvSpPr>
        <p:spPr>
          <a:xfrm>
            <a:off x="1366684" y="3163219"/>
            <a:ext cx="628281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Зображення, під час побудови яких використано групування та розміщення об'єктів у шарах,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складеними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6806A60D-A1A4-4344-9786-F50FD7A9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1632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xmlns="" id="{B9281A1F-6BF3-4CF1-94C5-8DBCE1DD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444" y="2920179"/>
            <a:ext cx="4151556" cy="4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D412895-8E6B-4039-B761-E1E9E43C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зображення, розміщення об’єктів у шарах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44490"/>
            <a:ext cx="12192000" cy="3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8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smtClean="0"/>
              <a:t>Розгадай </a:t>
            </a:r>
            <a:r>
              <a:rPr lang="uk-UA" dirty="0"/>
              <a:t>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74327" y="5445224"/>
            <a:ext cx="5005880" cy="95345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0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зображення</a:t>
            </a:r>
            <a:endParaRPr kumimoji="0" lang="uk-UA" sz="50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27C956-4B6C-4F53-8188-40F69E954C12}"/>
              </a:ext>
            </a:extLst>
          </p:cNvPr>
          <p:cNvSpPr txBox="1"/>
          <p:nvPr/>
        </p:nvSpPr>
        <p:spPr>
          <a:xfrm>
            <a:off x="119263" y="5456831"/>
            <a:ext cx="5385610" cy="95345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0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Багатошарові</a:t>
            </a:r>
            <a:endParaRPr kumimoji="0" lang="uk-UA" sz="5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89CBA686-648A-486B-81D8-3CFA005AF634}"/>
              </a:ext>
            </a:extLst>
          </p:cNvPr>
          <p:cNvGrpSpPr/>
          <p:nvPr/>
        </p:nvGrpSpPr>
        <p:grpSpPr>
          <a:xfrm>
            <a:off x="1696888" y="1237926"/>
            <a:ext cx="8687388" cy="1979141"/>
            <a:chOff x="119263" y="1092632"/>
            <a:chExt cx="11915775" cy="27146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3BE8CFD2-6B2B-440B-8AFF-7E6EA385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263" y="1092632"/>
              <a:ext cx="7591425" cy="271462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874FF0C8-C92F-412C-BA3D-9B6C8B00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0688" y="1092632"/>
              <a:ext cx="4324350" cy="2562225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A204916F-A2C4-4878-9A04-57ED45A8FE8A}"/>
              </a:ext>
            </a:extLst>
          </p:cNvPr>
          <p:cNvGrpSpPr/>
          <p:nvPr/>
        </p:nvGrpSpPr>
        <p:grpSpPr>
          <a:xfrm>
            <a:off x="2456872" y="3265187"/>
            <a:ext cx="7333239" cy="2020807"/>
            <a:chOff x="452148" y="3496017"/>
            <a:chExt cx="10058400" cy="2771775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74AC8E5-F1DA-4DD6-8EDA-A72836E75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148" y="3496017"/>
              <a:ext cx="7038975" cy="277177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61A8A40-24D3-48E7-A054-A2CE46F84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1123" y="3800817"/>
              <a:ext cx="3019425" cy="2466975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0" y="6479177"/>
            <a:ext cx="12192000" cy="378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58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7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xmlns="" id="{A9CEA4CA-6F55-473A-B96C-51022D6C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654" y="3516091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yers, stack icon">
            <a:extLst>
              <a:ext uri="{FF2B5EF4-FFF2-40B4-BE49-F238E27FC236}">
                <a16:creationId xmlns:a16="http://schemas.microsoft.com/office/drawing/2014/main" xmlns="" id="{87B3A596-A7EE-4B6C-9C6F-7472FBBE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9852" y="3635152"/>
            <a:ext cx="2443377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6087291"/>
            <a:ext cx="12192000" cy="7707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Упорядкування перекриття об'єктів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ми з'ясували, об'єкти, з яких складається зображення, можуть перекривати один одного. Об'єкт, створений останнім, розміщується на найвищому рівні, тобто закриває попередні.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C6A043-94EC-41AD-ABCB-0292ADD05BFB}"/>
              </a:ext>
            </a:extLst>
          </p:cNvPr>
          <p:cNvSpPr txBox="1"/>
          <p:nvPr/>
        </p:nvSpPr>
        <p:spPr>
          <a:xfrm>
            <a:off x="72008" y="3123886"/>
            <a:ext cx="787245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складному зображенні не завжди вдається одразу правильно розташувати об'єкти. Іноді частини зображення, що мають бути видимими, закриваються іншими елементами.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6B1FEE44-00FC-4398-8611-27978A994677}"/>
              </a:ext>
            </a:extLst>
          </p:cNvPr>
          <p:cNvGrpSpPr/>
          <p:nvPr/>
        </p:nvGrpSpPr>
        <p:grpSpPr>
          <a:xfrm>
            <a:off x="8188712" y="3123886"/>
            <a:ext cx="3933438" cy="3633019"/>
            <a:chOff x="2467897" y="2150870"/>
            <a:chExt cx="4119716" cy="3805070"/>
          </a:xfrm>
        </p:grpSpPr>
        <p:sp>
          <p:nvSpPr>
            <p:cNvPr id="10" name="Хмара 9">
              <a:extLst>
                <a:ext uri="{FF2B5EF4-FFF2-40B4-BE49-F238E27FC236}">
                  <a16:creationId xmlns:a16="http://schemas.microsoft.com/office/drawing/2014/main" xmlns="" id="{A6A14175-9AFB-42DD-9CF5-920A483F0936}"/>
                </a:ext>
              </a:extLst>
            </p:cNvPr>
            <p:cNvSpPr/>
            <p:nvPr/>
          </p:nvSpPr>
          <p:spPr>
            <a:xfrm>
              <a:off x="2467897" y="2150870"/>
              <a:ext cx="2672958" cy="144534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Хмара 10">
              <a:extLst>
                <a:ext uri="{FF2B5EF4-FFF2-40B4-BE49-F238E27FC236}">
                  <a16:creationId xmlns:a16="http://schemas.microsoft.com/office/drawing/2014/main" xmlns="" id="{96A284E4-2D95-40EC-9941-25BBC98BA0E4}"/>
                </a:ext>
              </a:extLst>
            </p:cNvPr>
            <p:cNvSpPr/>
            <p:nvPr/>
          </p:nvSpPr>
          <p:spPr>
            <a:xfrm>
              <a:off x="2644877" y="3747032"/>
              <a:ext cx="3942736" cy="213194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Місяць 11">
              <a:extLst>
                <a:ext uri="{FF2B5EF4-FFF2-40B4-BE49-F238E27FC236}">
                  <a16:creationId xmlns:a16="http://schemas.microsoft.com/office/drawing/2014/main" xmlns="" id="{FB7AD94A-0114-418D-A926-E67871892308}"/>
                </a:ext>
              </a:extLst>
            </p:cNvPr>
            <p:cNvSpPr/>
            <p:nvPr/>
          </p:nvSpPr>
          <p:spPr>
            <a:xfrm rot="21287955">
              <a:off x="3392129" y="2652301"/>
              <a:ext cx="1779638" cy="3303639"/>
            </a:xfrm>
            <a:prstGeom prst="mo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6426926"/>
            <a:ext cx="4663440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14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перекриття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змінити розташування виділеного об'єкта </a:t>
            </a:r>
            <a:r>
              <a:rPr lang="uk-UA" sz="2800" b="1" i="1" kern="0" dirty="0">
                <a:solidFill>
                  <a:srgbClr val="FFFFFF"/>
                </a:solidFill>
              </a:rPr>
              <a:t>відносно інших, на панелі параметрів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Стрілка</a:t>
            </a:r>
            <a:r>
              <a:rPr lang="uk-UA" sz="2800" b="1" i="1" kern="0" dirty="0">
                <a:solidFill>
                  <a:srgbClr val="FFFFFF"/>
                </a:solidFill>
              </a:rPr>
              <a:t> слід вибрати певну команду: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F32A39B-05F4-4E31-ABE9-B788DF41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01" y="4303832"/>
            <a:ext cx="7345955" cy="199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85C6653E-C6F7-45F9-8EA0-760061810E99}"/>
              </a:ext>
            </a:extLst>
          </p:cNvPr>
          <p:cNvSpPr/>
          <p:nvPr/>
        </p:nvSpPr>
        <p:spPr>
          <a:xfrm>
            <a:off x="2424100" y="4304105"/>
            <a:ext cx="1892261" cy="19966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D66B1E0D-B944-4D38-9FA4-3619CE2CBD0D}"/>
              </a:ext>
            </a:extLst>
          </p:cNvPr>
          <p:cNvSpPr/>
          <p:nvPr/>
        </p:nvSpPr>
        <p:spPr>
          <a:xfrm>
            <a:off x="4316361" y="4304105"/>
            <a:ext cx="1892261" cy="19966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8FC7C4AF-D970-4589-9BF7-4ACBB9410F8D}"/>
              </a:ext>
            </a:extLst>
          </p:cNvPr>
          <p:cNvSpPr/>
          <p:nvPr/>
        </p:nvSpPr>
        <p:spPr>
          <a:xfrm>
            <a:off x="6208622" y="4304105"/>
            <a:ext cx="1745676" cy="19966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8D24A79B-3042-4AFE-8A9B-B3CAD95071E4}"/>
              </a:ext>
            </a:extLst>
          </p:cNvPr>
          <p:cNvSpPr/>
          <p:nvPr/>
        </p:nvSpPr>
        <p:spPr>
          <a:xfrm>
            <a:off x="7954298" y="4304105"/>
            <a:ext cx="1815758" cy="19966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Бульбашка прямої мови: прямокутна 15">
            <a:extLst>
              <a:ext uri="{FF2B5EF4-FFF2-40B4-BE49-F238E27FC236}">
                <a16:creationId xmlns:a16="http://schemas.microsoft.com/office/drawing/2014/main" xmlns="" id="{CE6144A8-E2DB-4345-90B2-1A4483322969}"/>
              </a:ext>
            </a:extLst>
          </p:cNvPr>
          <p:cNvSpPr/>
          <p:nvPr/>
        </p:nvSpPr>
        <p:spPr>
          <a:xfrm>
            <a:off x="72007" y="2664085"/>
            <a:ext cx="2887061" cy="1435967"/>
          </a:xfrm>
          <a:prstGeom prst="wedgeRectCallout">
            <a:avLst>
              <a:gd name="adj1" fmla="val 45236"/>
              <a:gd name="adj2" fmla="val 9399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Опустити на задній план</a:t>
            </a:r>
          </a:p>
        </p:txBody>
      </p:sp>
      <p:sp>
        <p:nvSpPr>
          <p:cNvPr id="17" name="Бульбашка прямої мови: прямокутна 16">
            <a:extLst>
              <a:ext uri="{FF2B5EF4-FFF2-40B4-BE49-F238E27FC236}">
                <a16:creationId xmlns:a16="http://schemas.microsoft.com/office/drawing/2014/main" xmlns="" id="{396FC8FF-E3B8-4AA4-B2C7-7D3E162DD474}"/>
              </a:ext>
            </a:extLst>
          </p:cNvPr>
          <p:cNvSpPr/>
          <p:nvPr/>
        </p:nvSpPr>
        <p:spPr>
          <a:xfrm>
            <a:off x="3125137" y="2664085"/>
            <a:ext cx="2887061" cy="1435967"/>
          </a:xfrm>
          <a:prstGeom prst="wedgeRectCallout">
            <a:avLst>
              <a:gd name="adj1" fmla="val 19013"/>
              <a:gd name="adj2" fmla="val 9057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Опустити на один рівень</a:t>
            </a:r>
          </a:p>
        </p:txBody>
      </p:sp>
      <p:sp>
        <p:nvSpPr>
          <p:cNvPr id="18" name="Бульбашка прямої мови: прямокутна 17">
            <a:extLst>
              <a:ext uri="{FF2B5EF4-FFF2-40B4-BE49-F238E27FC236}">
                <a16:creationId xmlns:a16="http://schemas.microsoft.com/office/drawing/2014/main" xmlns="" id="{1FB2D1C9-A68F-4661-BD18-A230DE13B0A8}"/>
              </a:ext>
            </a:extLst>
          </p:cNvPr>
          <p:cNvSpPr/>
          <p:nvPr/>
        </p:nvSpPr>
        <p:spPr>
          <a:xfrm>
            <a:off x="6178266" y="2664085"/>
            <a:ext cx="2887061" cy="1435967"/>
          </a:xfrm>
          <a:prstGeom prst="wedgeRectCallout">
            <a:avLst>
              <a:gd name="adj1" fmla="val -24920"/>
              <a:gd name="adj2" fmla="val 8851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Підняти на один рівень</a:t>
            </a:r>
          </a:p>
        </p:txBody>
      </p:sp>
      <p:sp>
        <p:nvSpPr>
          <p:cNvPr id="19" name="Бульбашка прямої мови: прямокутна 18">
            <a:extLst>
              <a:ext uri="{FF2B5EF4-FFF2-40B4-BE49-F238E27FC236}">
                <a16:creationId xmlns:a16="http://schemas.microsoft.com/office/drawing/2014/main" xmlns="" id="{1F19DC9C-ADF7-4DCF-A8D9-ECC565BB086E}"/>
              </a:ext>
            </a:extLst>
          </p:cNvPr>
          <p:cNvSpPr/>
          <p:nvPr/>
        </p:nvSpPr>
        <p:spPr>
          <a:xfrm>
            <a:off x="9229549" y="2666003"/>
            <a:ext cx="2887061" cy="1435967"/>
          </a:xfrm>
          <a:prstGeom prst="wedgeRectCallout">
            <a:avLst>
              <a:gd name="adj1" fmla="val -55570"/>
              <a:gd name="adj2" fmla="val 8988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Підняти на передній план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26926"/>
            <a:ext cx="12192000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24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1" grpId="0" animBg="1"/>
      <p:bldP spid="22" grpId="0" animBg="1"/>
      <p:bldP spid="2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перекриття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1845C624-15B5-490A-85DD-78B91F3C71A1}"/>
              </a:ext>
            </a:extLst>
          </p:cNvPr>
          <p:cNvSpPr/>
          <p:nvPr/>
        </p:nvSpPr>
        <p:spPr>
          <a:xfrm>
            <a:off x="72008" y="1196763"/>
            <a:ext cx="5972332" cy="15955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змінити вигляд зображення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FC58534-8600-43A4-BB94-B13379E8EE93}"/>
              </a:ext>
            </a:extLst>
          </p:cNvPr>
          <p:cNvSpPr/>
          <p:nvPr/>
        </p:nvSpPr>
        <p:spPr>
          <a:xfrm>
            <a:off x="6149820" y="1196763"/>
            <a:ext cx="5972332" cy="15955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Треба виділити місяць та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опустити на задній план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A2AD90FE-7F31-46DD-A7EB-362D1AE20E80}"/>
              </a:ext>
            </a:extLst>
          </p:cNvPr>
          <p:cNvGrpSpPr/>
          <p:nvPr/>
        </p:nvGrpSpPr>
        <p:grpSpPr>
          <a:xfrm>
            <a:off x="1091455" y="2900516"/>
            <a:ext cx="3933438" cy="3633019"/>
            <a:chOff x="2467897" y="2150870"/>
            <a:chExt cx="4119716" cy="3805070"/>
          </a:xfrm>
        </p:grpSpPr>
        <p:sp>
          <p:nvSpPr>
            <p:cNvPr id="10" name="Хмара 9">
              <a:extLst>
                <a:ext uri="{FF2B5EF4-FFF2-40B4-BE49-F238E27FC236}">
                  <a16:creationId xmlns:a16="http://schemas.microsoft.com/office/drawing/2014/main" xmlns="" id="{6D63ABEE-B6B0-4199-AFF1-EE567DE6C5F8}"/>
                </a:ext>
              </a:extLst>
            </p:cNvPr>
            <p:cNvSpPr/>
            <p:nvPr/>
          </p:nvSpPr>
          <p:spPr>
            <a:xfrm>
              <a:off x="2467897" y="2150870"/>
              <a:ext cx="2672958" cy="1445342"/>
            </a:xfrm>
            <a:prstGeom prst="cloud">
              <a:avLst/>
            </a:prstGeom>
            <a:solidFill>
              <a:schemeClr val="accent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Хмара 10">
              <a:extLst>
                <a:ext uri="{FF2B5EF4-FFF2-40B4-BE49-F238E27FC236}">
                  <a16:creationId xmlns:a16="http://schemas.microsoft.com/office/drawing/2014/main" xmlns="" id="{946A38B3-5FFF-47BC-9AA3-92A4B04B4984}"/>
                </a:ext>
              </a:extLst>
            </p:cNvPr>
            <p:cNvSpPr/>
            <p:nvPr/>
          </p:nvSpPr>
          <p:spPr>
            <a:xfrm>
              <a:off x="2644877" y="3747032"/>
              <a:ext cx="3942736" cy="2131946"/>
            </a:xfrm>
            <a:prstGeom prst="cloud">
              <a:avLst/>
            </a:prstGeom>
            <a:solidFill>
              <a:schemeClr val="accent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Місяць 11">
              <a:extLst>
                <a:ext uri="{FF2B5EF4-FFF2-40B4-BE49-F238E27FC236}">
                  <a16:creationId xmlns:a16="http://schemas.microsoft.com/office/drawing/2014/main" xmlns="" id="{A7343708-9948-4DB8-AAFC-62987A653CDC}"/>
                </a:ext>
              </a:extLst>
            </p:cNvPr>
            <p:cNvSpPr/>
            <p:nvPr/>
          </p:nvSpPr>
          <p:spPr>
            <a:xfrm rot="21287955">
              <a:off x="3392129" y="2652301"/>
              <a:ext cx="1779638" cy="3303639"/>
            </a:xfrm>
            <a:prstGeom prst="mo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EDE5041E-D434-4915-96FA-D9CF0C825FCF}"/>
              </a:ext>
            </a:extLst>
          </p:cNvPr>
          <p:cNvGrpSpPr/>
          <p:nvPr/>
        </p:nvGrpSpPr>
        <p:grpSpPr>
          <a:xfrm>
            <a:off x="7169267" y="2900516"/>
            <a:ext cx="3933438" cy="3633019"/>
            <a:chOff x="2467897" y="2150870"/>
            <a:chExt cx="4119716" cy="3805070"/>
          </a:xfrm>
        </p:grpSpPr>
        <p:sp>
          <p:nvSpPr>
            <p:cNvPr id="16" name="Місяць 15">
              <a:extLst>
                <a:ext uri="{FF2B5EF4-FFF2-40B4-BE49-F238E27FC236}">
                  <a16:creationId xmlns:a16="http://schemas.microsoft.com/office/drawing/2014/main" xmlns="" id="{34B1478E-2A1D-4E2C-A6CE-A03490C37C6B}"/>
                </a:ext>
              </a:extLst>
            </p:cNvPr>
            <p:cNvSpPr/>
            <p:nvPr/>
          </p:nvSpPr>
          <p:spPr>
            <a:xfrm rot="21287955">
              <a:off x="3392129" y="2652301"/>
              <a:ext cx="1779638" cy="3303639"/>
            </a:xfrm>
            <a:prstGeom prst="mo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Хмара 13">
              <a:extLst>
                <a:ext uri="{FF2B5EF4-FFF2-40B4-BE49-F238E27FC236}">
                  <a16:creationId xmlns:a16="http://schemas.microsoft.com/office/drawing/2014/main" xmlns="" id="{F4D50AD7-BD79-4F08-B40C-C53A1AE3919B}"/>
                </a:ext>
              </a:extLst>
            </p:cNvPr>
            <p:cNvSpPr/>
            <p:nvPr/>
          </p:nvSpPr>
          <p:spPr>
            <a:xfrm>
              <a:off x="2467897" y="2150870"/>
              <a:ext cx="2672958" cy="1445342"/>
            </a:xfrm>
            <a:prstGeom prst="cloud">
              <a:avLst/>
            </a:prstGeom>
            <a:solidFill>
              <a:schemeClr val="accent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Хмара 14">
              <a:extLst>
                <a:ext uri="{FF2B5EF4-FFF2-40B4-BE49-F238E27FC236}">
                  <a16:creationId xmlns:a16="http://schemas.microsoft.com/office/drawing/2014/main" xmlns="" id="{0B13F267-3E6E-4AC8-89FB-B8DDD8F54800}"/>
                </a:ext>
              </a:extLst>
            </p:cNvPr>
            <p:cNvSpPr/>
            <p:nvPr/>
          </p:nvSpPr>
          <p:spPr>
            <a:xfrm>
              <a:off x="2644877" y="3747032"/>
              <a:ext cx="3942736" cy="2131946"/>
            </a:xfrm>
            <a:prstGeom prst="cloud">
              <a:avLst/>
            </a:prstGeom>
            <a:solidFill>
              <a:schemeClr val="accent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6426926"/>
            <a:ext cx="12192000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45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групування об'єктів </a:t>
            </a:r>
            <a:r>
              <a:rPr lang="uk-UA" sz="2800" b="1" i="1" kern="0" dirty="0">
                <a:solidFill>
                  <a:srgbClr val="FFFFFF"/>
                </a:solidFill>
              </a:rPr>
              <a:t>треба виділити всі об'єкти, що увійдуть до групи, і скористатись: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B21137D-26EB-40B8-868C-CC9A241CF5C9}"/>
              </a:ext>
            </a:extLst>
          </p:cNvPr>
          <p:cNvSpPr/>
          <p:nvPr/>
        </p:nvSpPr>
        <p:spPr>
          <a:xfrm>
            <a:off x="72008" y="2244262"/>
            <a:ext cx="5972332" cy="143300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Командою меню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Об'єкт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Згрупувати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D9C9A2-2280-4F93-A61D-81AA843A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760577"/>
            <a:ext cx="5972332" cy="267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CEB664-182E-47FB-829C-FB1731F65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233" y="3760577"/>
            <a:ext cx="2383506" cy="267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C7BC60E-6002-480C-AA6C-29165426309A}"/>
              </a:ext>
            </a:extLst>
          </p:cNvPr>
          <p:cNvSpPr/>
          <p:nvPr/>
        </p:nvSpPr>
        <p:spPr>
          <a:xfrm>
            <a:off x="72008" y="5816027"/>
            <a:ext cx="5972332" cy="3657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1BB4923C-35FC-4196-9078-167845E92EA4}"/>
              </a:ext>
            </a:extLst>
          </p:cNvPr>
          <p:cNvSpPr/>
          <p:nvPr/>
        </p:nvSpPr>
        <p:spPr>
          <a:xfrm rot="18900000">
            <a:off x="1278626" y="51419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8293DEA9-7B21-4543-9FC2-AEB21D856A5E}"/>
              </a:ext>
            </a:extLst>
          </p:cNvPr>
          <p:cNvSpPr/>
          <p:nvPr/>
        </p:nvSpPr>
        <p:spPr>
          <a:xfrm>
            <a:off x="7944233" y="4225896"/>
            <a:ext cx="1081780" cy="10146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90EE638B-D527-402B-962F-3087A5DC1DDA}"/>
              </a:ext>
            </a:extLst>
          </p:cNvPr>
          <p:cNvSpPr/>
          <p:nvPr/>
        </p:nvSpPr>
        <p:spPr>
          <a:xfrm>
            <a:off x="6149820" y="2244262"/>
            <a:ext cx="5972332" cy="1433003"/>
          </a:xfrm>
          <a:prstGeom prst="wedgeRectCallout">
            <a:avLst>
              <a:gd name="adj1" fmla="val -12931"/>
              <a:gd name="adj2" fmla="val 9680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Кнопкою </a:t>
            </a:r>
            <a:r>
              <a:rPr lang="uk-UA" sz="2800" b="1" i="1" kern="0" dirty="0">
                <a:solidFill>
                  <a:srgbClr val="FFFF00"/>
                </a:solidFill>
              </a:rPr>
              <a:t>Згрупувати позначені об’єкти</a:t>
            </a:r>
            <a:r>
              <a:rPr lang="uk-UA" sz="2800" b="1" i="1" kern="0" dirty="0">
                <a:solidFill>
                  <a:srgbClr val="FFFFFF"/>
                </a:solidFill>
              </a:rPr>
              <a:t> панелі команд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26926"/>
            <a:ext cx="12192000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98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зображення, розміщення об’єктів у шарах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9" y="1196763"/>
            <a:ext cx="493731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зображення складається з кількох незалежних об'єктів, їх можна розмістити в різних шарах. </a:t>
            </a:r>
          </a:p>
        </p:txBody>
      </p:sp>
      <p:pic>
        <p:nvPicPr>
          <p:cNvPr id="4098" name="Picture 2" descr="layers icon">
            <a:extLst>
              <a:ext uri="{FF2B5EF4-FFF2-40B4-BE49-F238E27FC236}">
                <a16:creationId xmlns:a16="http://schemas.microsoft.com/office/drawing/2014/main" xmlns="" id="{0A177CBA-98A4-49E9-B8BF-7C5E860F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269" y="1196763"/>
            <a:ext cx="5178288" cy="51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1830BC-8D39-46CD-AB75-F3C407697F43}"/>
              </a:ext>
            </a:extLst>
          </p:cNvPr>
          <p:cNvSpPr txBox="1"/>
          <p:nvPr/>
        </p:nvSpPr>
        <p:spPr>
          <a:xfrm>
            <a:off x="72009" y="3556655"/>
            <a:ext cx="493731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замовчуванням зображення містить один шар, і всі об'єкти розміщуються в ньому.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26926"/>
            <a:ext cx="12192000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9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додавання нових шарів зображення та управління об'єктами в них використовують: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DEB0871-645F-46C6-8206-8E08F8AAB6C8}"/>
              </a:ext>
            </a:extLst>
          </p:cNvPr>
          <p:cNvSpPr/>
          <p:nvPr/>
        </p:nvSpPr>
        <p:spPr>
          <a:xfrm>
            <a:off x="72008" y="2248247"/>
            <a:ext cx="5972332" cy="5446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Вказівки меню </a:t>
            </a:r>
            <a:r>
              <a:rPr lang="uk-UA" sz="2800" b="1" i="1" kern="0" dirty="0">
                <a:solidFill>
                  <a:srgbClr val="FFFF00"/>
                </a:solidFill>
              </a:rPr>
              <a:t>Шар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F1487B3-CA06-4345-96ED-3FBF022AEA81}"/>
              </a:ext>
            </a:extLst>
          </p:cNvPr>
          <p:cNvSpPr/>
          <p:nvPr/>
        </p:nvSpPr>
        <p:spPr>
          <a:xfrm>
            <a:off x="6149820" y="2248247"/>
            <a:ext cx="5972332" cy="5446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завдань </a:t>
            </a:r>
            <a:r>
              <a:rPr lang="uk-UA" sz="2800" b="1" i="1" kern="0" dirty="0">
                <a:solidFill>
                  <a:srgbClr val="FFFF00"/>
                </a:solidFill>
              </a:rPr>
              <a:t>Шари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2F10DB-567A-42BA-BCE3-286283C1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3" y="2870395"/>
            <a:ext cx="4216321" cy="366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0ED77E-91C8-4FAC-AFC2-28755165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20" y="2890273"/>
            <a:ext cx="5972330" cy="263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A3D4537-4359-42D9-8EB9-F6A5139C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зображення, розміщення об’єктів у шарах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26926"/>
            <a:ext cx="12192000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39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завдань </a:t>
            </a:r>
            <a:r>
              <a:rPr lang="uk-UA" sz="2800" b="1" i="1" kern="0" dirty="0">
                <a:solidFill>
                  <a:srgbClr val="FFFF00"/>
                </a:solidFill>
              </a:rPr>
              <a:t>Шари</a:t>
            </a:r>
            <a:r>
              <a:rPr lang="uk-UA" sz="2800" b="1" i="1" kern="0" dirty="0">
                <a:solidFill>
                  <a:schemeClr val="bg1"/>
                </a:solidFill>
              </a:rPr>
              <a:t>  можна викликати за допомогою: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11AE85-4CE5-42AD-AAEF-EC4E8111E1EA}"/>
              </a:ext>
            </a:extLst>
          </p:cNvPr>
          <p:cNvSpPr txBox="1"/>
          <p:nvPr/>
        </p:nvSpPr>
        <p:spPr>
          <a:xfrm>
            <a:off x="72008" y="2248247"/>
            <a:ext cx="498767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Відповідної вказівки з меню </a:t>
            </a:r>
            <a:r>
              <a:rPr lang="uk-UA" sz="3200" b="1" i="1" kern="0" dirty="0">
                <a:solidFill>
                  <a:srgbClr val="FFFF00"/>
                </a:solidFill>
              </a:rPr>
              <a:t>Шар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3BFC60-0844-4ED3-AEFD-27F3D705B79E}"/>
              </a:ext>
            </a:extLst>
          </p:cNvPr>
          <p:cNvSpPr txBox="1"/>
          <p:nvPr/>
        </p:nvSpPr>
        <p:spPr>
          <a:xfrm>
            <a:off x="7134477" y="2248247"/>
            <a:ext cx="498767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Інструмента </a:t>
            </a:r>
            <a:r>
              <a:rPr lang="uk-UA" sz="3200" b="1" i="1" kern="0" dirty="0">
                <a:solidFill>
                  <a:srgbClr val="FFFF00"/>
                </a:solidFill>
              </a:rPr>
              <a:t>Переглянути шари </a:t>
            </a:r>
            <a:r>
              <a:rPr lang="uk-UA" sz="3200" b="1" i="1" kern="0" dirty="0">
                <a:solidFill>
                  <a:schemeClr val="bg1"/>
                </a:solidFill>
              </a:rPr>
              <a:t>з Панелі команд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3BB3AD-594F-4FCF-A228-5E14B3B79C7E}"/>
              </a:ext>
            </a:extLst>
          </p:cNvPr>
          <p:cNvSpPr txBox="1"/>
          <p:nvPr/>
        </p:nvSpPr>
        <p:spPr>
          <a:xfrm>
            <a:off x="5172263" y="2494468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4116CC-2D6F-46EA-89FD-BD87E8048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104125"/>
            <a:ext cx="5871592" cy="210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0E05603-8C71-492D-85B9-9E82722A0D20}"/>
              </a:ext>
            </a:extLst>
          </p:cNvPr>
          <p:cNvSpPr/>
          <p:nvPr/>
        </p:nvSpPr>
        <p:spPr>
          <a:xfrm>
            <a:off x="72008" y="5879100"/>
            <a:ext cx="5871592" cy="3291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F78EE721-B0FB-4417-A15C-AE1A8A31E89B}"/>
              </a:ext>
            </a:extLst>
          </p:cNvPr>
          <p:cNvSpPr/>
          <p:nvPr/>
        </p:nvSpPr>
        <p:spPr>
          <a:xfrm rot="18900000">
            <a:off x="2134648" y="521534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layers icon">
            <a:extLst>
              <a:ext uri="{FF2B5EF4-FFF2-40B4-BE49-F238E27FC236}">
                <a16:creationId xmlns:a16="http://schemas.microsoft.com/office/drawing/2014/main" xmlns="" id="{D799A4A2-4D44-4BF8-ABAF-668820D0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963" y="3668814"/>
            <a:ext cx="2974699" cy="29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3D9170C-6057-4B17-B5D5-EE332CC7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зображення, розміщення об’єктів у шарах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26926"/>
            <a:ext cx="12192000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43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Інструменти цієї області завдань дублюють деякі вказівки меню </a:t>
            </a:r>
            <a:r>
              <a:rPr lang="uk-UA" sz="2800" b="1" i="1" kern="0" dirty="0">
                <a:solidFill>
                  <a:srgbClr val="FFFF00"/>
                </a:solidFill>
              </a:rPr>
              <a:t>Шар</a:t>
            </a:r>
            <a:r>
              <a:rPr lang="uk-UA" sz="2800" b="1" i="1" kern="0" dirty="0">
                <a:solidFill>
                  <a:schemeClr val="bg1"/>
                </a:solidFill>
              </a:rPr>
              <a:t>. За їх допомогою можна прискорити роботу з багатошаровими зображеннями та зробити її більш наочною: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F03204-188B-479D-8EEA-58E1F346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524" y="4154257"/>
            <a:ext cx="5273109" cy="253980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15161A9-B887-4993-83D9-595B4FE4A821}"/>
              </a:ext>
            </a:extLst>
          </p:cNvPr>
          <p:cNvSpPr/>
          <p:nvPr/>
        </p:nvSpPr>
        <p:spPr>
          <a:xfrm>
            <a:off x="3497673" y="5610217"/>
            <a:ext cx="346618" cy="3312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C06C3C-546C-44FA-AD6D-53D757392F90}"/>
              </a:ext>
            </a:extLst>
          </p:cNvPr>
          <p:cNvSpPr txBox="1"/>
          <p:nvPr/>
        </p:nvSpPr>
        <p:spPr>
          <a:xfrm>
            <a:off x="72007" y="5634647"/>
            <a:ext cx="3297358" cy="954107"/>
          </a:xfrm>
          <a:prstGeom prst="wedgeRectCallout">
            <a:avLst>
              <a:gd name="adj1" fmla="val 56752"/>
              <a:gd name="adj2" fmla="val -2907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новий шар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E35EDF-4737-4B7C-9D7C-EE47E76BF5CF}"/>
              </a:ext>
            </a:extLst>
          </p:cNvPr>
          <p:cNvSpPr txBox="1"/>
          <p:nvPr/>
        </p:nvSpPr>
        <p:spPr>
          <a:xfrm>
            <a:off x="72007" y="3133670"/>
            <a:ext cx="32973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необхідний шар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CCA6C03-6F48-4718-80FF-D8514636359A}"/>
              </a:ext>
            </a:extLst>
          </p:cNvPr>
          <p:cNvSpPr/>
          <p:nvPr/>
        </p:nvSpPr>
        <p:spPr>
          <a:xfrm>
            <a:off x="7401929" y="5634647"/>
            <a:ext cx="1331704" cy="3312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2DB4D6-A65D-4CA7-9089-0BCE044B7E0E}"/>
              </a:ext>
            </a:extLst>
          </p:cNvPr>
          <p:cNvSpPr txBox="1"/>
          <p:nvPr/>
        </p:nvSpPr>
        <p:spPr>
          <a:xfrm>
            <a:off x="8824791" y="4639690"/>
            <a:ext cx="3297358" cy="1384995"/>
          </a:xfrm>
          <a:prstGeom prst="wedgeRectCallout">
            <a:avLst>
              <a:gd name="adj1" fmla="val -55077"/>
              <a:gd name="adj2" fmla="val 3277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Перемістити його вище чи нижче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F69BEE-6E20-4BDC-8880-E6C9A601DA21}"/>
              </a:ext>
            </a:extLst>
          </p:cNvPr>
          <p:cNvSpPr txBox="1"/>
          <p:nvPr/>
        </p:nvSpPr>
        <p:spPr>
          <a:xfrm>
            <a:off x="3460524" y="3136514"/>
            <a:ext cx="5273110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Перейменувати, двічі клацнувши на його імені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2FDFB543-AB84-4C41-B048-B136CF312E8E}"/>
              </a:ext>
            </a:extLst>
          </p:cNvPr>
          <p:cNvSpPr/>
          <p:nvPr/>
        </p:nvSpPr>
        <p:spPr>
          <a:xfrm>
            <a:off x="3558540" y="4546499"/>
            <a:ext cx="180340" cy="9373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75341B-21F0-496B-A85A-406398C88800}"/>
              </a:ext>
            </a:extLst>
          </p:cNvPr>
          <p:cNvSpPr txBox="1"/>
          <p:nvPr/>
        </p:nvSpPr>
        <p:spPr>
          <a:xfrm>
            <a:off x="72007" y="4608947"/>
            <a:ext cx="3297358" cy="954107"/>
          </a:xfrm>
          <a:prstGeom prst="wedgeRectCallout">
            <a:avLst>
              <a:gd name="adj1" fmla="val 56752"/>
              <a:gd name="adj2" fmla="val -2907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Показати чи приховати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A8F00921-48AB-4751-AD7F-8FA8A1C02A3C}"/>
              </a:ext>
            </a:extLst>
          </p:cNvPr>
          <p:cNvSpPr/>
          <p:nvPr/>
        </p:nvSpPr>
        <p:spPr>
          <a:xfrm>
            <a:off x="3754121" y="4546499"/>
            <a:ext cx="180340" cy="9373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37B382E-FA43-4305-9756-12C2837BE630}"/>
              </a:ext>
            </a:extLst>
          </p:cNvPr>
          <p:cNvSpPr txBox="1"/>
          <p:nvPr/>
        </p:nvSpPr>
        <p:spPr>
          <a:xfrm>
            <a:off x="8824791" y="3133670"/>
            <a:ext cx="3297358" cy="1384995"/>
          </a:xfrm>
          <a:prstGeom prst="wedgeRectCallout">
            <a:avLst>
              <a:gd name="adj1" fmla="val -200667"/>
              <a:gd name="adj2" fmla="val 800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Заблокувати чи розблокувати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A4482A01-42D9-4C39-83CE-CDEC6946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зображення, розміщення об’єктів у шарах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570617"/>
            <a:ext cx="12192000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4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7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126828</TotalTime>
  <Words>392</Words>
  <Application>Microsoft Office PowerPoint</Application>
  <PresentationFormat>Произвольный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Багатошарові зображення, розміщення об’єктів у шарах. Операції над об’єктами та групами об’єктів</vt:lpstr>
      <vt:lpstr>Упорядкування перекриття об'єктів</vt:lpstr>
      <vt:lpstr>Упорядкування перекриття об'єктів</vt:lpstr>
      <vt:lpstr>Упорядкування перекриття об'єктів</vt:lpstr>
      <vt:lpstr>Групування об'єктів</vt:lpstr>
      <vt:lpstr>Багатошарові зображення, розміщення об’єктів у шарах</vt:lpstr>
      <vt:lpstr>Багатошарові зображення, розміщення об’єктів у шарах</vt:lpstr>
      <vt:lpstr>Багатошарові зображення, розміщення об’єктів у шарах</vt:lpstr>
      <vt:lpstr>Багатошарові зображення, розміщення об’єктів у шарах</vt:lpstr>
      <vt:lpstr>Багатошарові зображення, розміщення об’єктів у шарах</vt:lpstr>
      <vt:lpstr>Багатошарові зображення, розміщення об’єктів у шарах</vt:lpstr>
      <vt:lpstr>Розгадай ребус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Виктория</cp:lastModifiedBy>
  <cp:revision>229</cp:revision>
  <dcterms:created xsi:type="dcterms:W3CDTF">2016-06-06T19:48:43Z</dcterms:created>
  <dcterms:modified xsi:type="dcterms:W3CDTF">2021-08-09T11:15:40Z</dcterms:modified>
</cp:coreProperties>
</file>