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1E4D5-2FF8-4BBD-9E61-4EEF72CFB53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8F7176-3E9C-4D0B-A64C-18247BA73767}">
      <dgm:prSet phldrT="[Текст]"/>
      <dgm:spPr/>
      <dgm:t>
        <a:bodyPr/>
        <a:lstStyle/>
        <a:p>
          <a:pPr algn="just"/>
          <a:r>
            <a:rPr lang="ru-RU" b="1" i="0" dirty="0" smtClean="0"/>
            <a:t>1. </a:t>
          </a:r>
          <a:r>
            <a:rPr lang="ru-RU" b="1" i="0" dirty="0" err="1" smtClean="0"/>
            <a:t>Обер</a:t>
          </a:r>
          <a:r>
            <a:rPr lang="uk-UA" b="1" i="0" dirty="0" smtClean="0"/>
            <a:t>і</a:t>
          </a:r>
          <a:r>
            <a:rPr lang="ru-RU" b="1" i="0" dirty="0" err="1" smtClean="0"/>
            <a:t>ть</a:t>
          </a:r>
          <a:r>
            <a:rPr lang="ru-RU" b="1" i="0" dirty="0" smtClean="0"/>
            <a:t> </a:t>
          </a:r>
          <a:r>
            <a:rPr lang="ru-RU" b="1" i="0" dirty="0" err="1" smtClean="0"/>
            <a:t>правильне</a:t>
          </a:r>
          <a:r>
            <a:rPr lang="ru-RU" b="1" i="0" dirty="0" smtClean="0"/>
            <a:t> </a:t>
          </a:r>
          <a:r>
            <a:rPr lang="ru-RU" b="1" i="0" dirty="0" err="1" smtClean="0"/>
            <a:t>твердження</a:t>
          </a:r>
          <a:r>
            <a:rPr lang="ru-RU" b="1" i="0" dirty="0" smtClean="0"/>
            <a:t> </a:t>
          </a:r>
          <a:endParaRPr lang="ru-RU" dirty="0" smtClean="0"/>
        </a:p>
        <a:p>
          <a:pPr algn="just"/>
          <a:r>
            <a:rPr lang="ru-RU" i="0" dirty="0" smtClean="0"/>
            <a:t>А Слово </a:t>
          </a:r>
          <a:r>
            <a:rPr lang="uk-UA" i="0" dirty="0" smtClean="0"/>
            <a:t>є</a:t>
          </a:r>
          <a:r>
            <a:rPr lang="ru-RU" i="0" dirty="0" smtClean="0"/>
            <a:t> </a:t>
          </a:r>
          <a:r>
            <a:rPr lang="ru-RU" i="0" dirty="0" err="1" smtClean="0"/>
            <a:t>точн</a:t>
          </a:r>
          <a:r>
            <a:rPr lang="uk-UA" i="0" dirty="0" err="1" smtClean="0"/>
            <a:t>ішим</a:t>
          </a:r>
          <a:r>
            <a:rPr lang="uk-UA" i="0" dirty="0" smtClean="0"/>
            <a:t>, ніж словосполучення. </a:t>
          </a:r>
          <a:endParaRPr lang="ru-RU" dirty="0" smtClean="0"/>
        </a:p>
        <a:p>
          <a:pPr algn="just"/>
          <a:r>
            <a:rPr lang="uk-UA" i="0" dirty="0" smtClean="0"/>
            <a:t>Б Словосполучення складається із залежних слів. </a:t>
          </a:r>
          <a:endParaRPr lang="ru-RU" dirty="0" smtClean="0"/>
        </a:p>
        <a:p>
          <a:pPr algn="just"/>
          <a:r>
            <a:rPr lang="uk-UA" i="0" dirty="0" smtClean="0"/>
            <a:t>В Слова у словосполученнях пов’язані за змістом та граматично.</a:t>
          </a:r>
          <a:endParaRPr lang="ru-RU" dirty="0" smtClean="0"/>
        </a:p>
        <a:p>
          <a:pPr algn="just"/>
          <a:r>
            <a:rPr lang="uk-UA" i="0" dirty="0" smtClean="0"/>
            <a:t>Г Граматичний зв'язок забезпечується питанням від головного слова до залежного.</a:t>
          </a:r>
          <a:endParaRPr lang="ru-RU" dirty="0">
            <a:latin typeface="Comic Sans MS" pitchFamily="66" charset="0"/>
          </a:endParaRPr>
        </a:p>
      </dgm:t>
    </dgm:pt>
    <dgm:pt modelId="{6A5F4F94-A37F-41B5-AD68-4EDDDA946B78}" type="par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DD7C75D5-0B45-4E93-97EB-E22D9889DC21}" type="sib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B6F06A09-BADF-448A-8CB0-71D3056767CE}">
      <dgm:prSet phldrT="[Текст]"/>
      <dgm:spPr/>
      <dgm:t>
        <a:bodyPr/>
        <a:lstStyle/>
        <a:p>
          <a:pPr algn="just"/>
          <a:r>
            <a:rPr lang="uk-UA" b="1" i="0" dirty="0" smtClean="0"/>
            <a:t>2. Оберіть рядок, у якому представлене словосполучення.</a:t>
          </a:r>
          <a:endParaRPr lang="ru-RU" dirty="0" smtClean="0"/>
        </a:p>
        <a:p>
          <a:pPr algn="just"/>
          <a:r>
            <a:rPr lang="uk-UA" i="0" dirty="0" smtClean="0"/>
            <a:t>А сніг і вітер;</a:t>
          </a:r>
          <a:endParaRPr lang="ru-RU" dirty="0" smtClean="0"/>
        </a:p>
        <a:p>
          <a:pPr algn="just"/>
          <a:r>
            <a:rPr lang="uk-UA" i="0" dirty="0" smtClean="0"/>
            <a:t>Б на травичці;</a:t>
          </a:r>
          <a:endParaRPr lang="ru-RU" dirty="0" smtClean="0"/>
        </a:p>
        <a:p>
          <a:pPr algn="just"/>
          <a:r>
            <a:rPr lang="uk-UA" i="0" dirty="0" smtClean="0"/>
            <a:t>В розповів про пригоду;</a:t>
          </a:r>
          <a:endParaRPr lang="ru-RU" dirty="0" smtClean="0"/>
        </a:p>
        <a:p>
          <a:pPr algn="just"/>
          <a:r>
            <a:rPr lang="uk-UA" i="0" dirty="0" smtClean="0"/>
            <a:t>Г квітка росте. </a:t>
          </a:r>
          <a:endParaRPr lang="ru-RU" dirty="0">
            <a:latin typeface="Comic Sans MS" pitchFamily="66" charset="0"/>
          </a:endParaRPr>
        </a:p>
      </dgm:t>
    </dgm:pt>
    <dgm:pt modelId="{5583ABA8-7831-460B-AABB-4512F1F0D48C}" type="par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9960C3C1-9483-4CA5-8C32-C02DE1D61401}" type="sib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AB90A56F-9EA1-4020-8C9F-C11C7A2A7AE8}" type="pres">
      <dgm:prSet presAssocID="{A2D1E4D5-2FF8-4BBD-9E61-4EEF72CFB5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5DF0F-129A-4080-AE73-A2FCEAE78DB8}" type="pres">
      <dgm:prSet presAssocID="{248F7176-3E9C-4D0B-A64C-18247BA73767}" presName="node" presStyleLbl="node1" presStyleIdx="0" presStyleCnt="2" custScaleX="13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13756-6AB4-4728-BB8D-018F8D8C1055}" type="pres">
      <dgm:prSet presAssocID="{DD7C75D5-0B45-4E93-97EB-E22D9889DC21}" presName="sibTrans" presStyleCnt="0"/>
      <dgm:spPr/>
    </dgm:pt>
    <dgm:pt modelId="{E857721E-305D-4C87-98AF-B0418EA46CD4}" type="pres">
      <dgm:prSet presAssocID="{B6F06A09-BADF-448A-8CB0-71D3056767CE}" presName="node" presStyleLbl="node1" presStyleIdx="1" presStyleCnt="2" custScaleX="137113" custScaleY="84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7A62A-3D2F-403E-B330-A339C8770B7E}" type="presOf" srcId="{248F7176-3E9C-4D0B-A64C-18247BA73767}" destId="{9535DF0F-129A-4080-AE73-A2FCEAE78DB8}" srcOrd="0" destOrd="0" presId="urn:microsoft.com/office/officeart/2005/8/layout/default"/>
    <dgm:cxn modelId="{C304E636-8A6C-45C2-A7D1-9AE80F3A2673}" type="presOf" srcId="{A2D1E4D5-2FF8-4BBD-9E61-4EEF72CFB53B}" destId="{AB90A56F-9EA1-4020-8C9F-C11C7A2A7AE8}" srcOrd="0" destOrd="0" presId="urn:microsoft.com/office/officeart/2005/8/layout/default"/>
    <dgm:cxn modelId="{459D47A1-C6FB-459C-BCE6-C7B64A43A2AF}" srcId="{A2D1E4D5-2FF8-4BBD-9E61-4EEF72CFB53B}" destId="{B6F06A09-BADF-448A-8CB0-71D3056767CE}" srcOrd="1" destOrd="0" parTransId="{5583ABA8-7831-460B-AABB-4512F1F0D48C}" sibTransId="{9960C3C1-9483-4CA5-8C32-C02DE1D61401}"/>
    <dgm:cxn modelId="{31A36619-7CC3-4A54-A3BF-D525BE3288D9}" srcId="{A2D1E4D5-2FF8-4BBD-9E61-4EEF72CFB53B}" destId="{248F7176-3E9C-4D0B-A64C-18247BA73767}" srcOrd="0" destOrd="0" parTransId="{6A5F4F94-A37F-41B5-AD68-4EDDDA946B78}" sibTransId="{DD7C75D5-0B45-4E93-97EB-E22D9889DC21}"/>
    <dgm:cxn modelId="{7C3A6FA9-496B-42D9-8653-785A29FB3156}" type="presOf" srcId="{B6F06A09-BADF-448A-8CB0-71D3056767CE}" destId="{E857721E-305D-4C87-98AF-B0418EA46CD4}" srcOrd="0" destOrd="0" presId="urn:microsoft.com/office/officeart/2005/8/layout/default"/>
    <dgm:cxn modelId="{4E99514E-59F4-43FD-B36D-6CDAE5B84A88}" type="presParOf" srcId="{AB90A56F-9EA1-4020-8C9F-C11C7A2A7AE8}" destId="{9535DF0F-129A-4080-AE73-A2FCEAE78DB8}" srcOrd="0" destOrd="0" presId="urn:microsoft.com/office/officeart/2005/8/layout/default"/>
    <dgm:cxn modelId="{44FE9D6D-29AB-4D76-823C-EC31F5F296F7}" type="presParOf" srcId="{AB90A56F-9EA1-4020-8C9F-C11C7A2A7AE8}" destId="{54613756-6AB4-4728-BB8D-018F8D8C1055}" srcOrd="1" destOrd="0" presId="urn:microsoft.com/office/officeart/2005/8/layout/default"/>
    <dgm:cxn modelId="{4D6934FB-5AD9-4890-B1AD-4E3F0FF6E514}" type="presParOf" srcId="{AB90A56F-9EA1-4020-8C9F-C11C7A2A7AE8}" destId="{E857721E-305D-4C87-98AF-B0418EA46CD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1E4D5-2FF8-4BBD-9E61-4EEF72CFB53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8F7176-3E9C-4D0B-A64C-18247BA73767}">
      <dgm:prSet phldrT="[Текст]"/>
      <dgm:spPr/>
      <dgm:t>
        <a:bodyPr/>
        <a:lstStyle/>
        <a:p>
          <a:r>
            <a:rPr lang="uk-UA" b="1" i="0" dirty="0" smtClean="0"/>
            <a:t>3. Оберіть словосполучення, у якому «доня» є головним словом </a:t>
          </a:r>
          <a:endParaRPr lang="ru-RU" dirty="0" smtClean="0"/>
        </a:p>
        <a:p>
          <a:r>
            <a:rPr lang="uk-UA" i="0" dirty="0" smtClean="0"/>
            <a:t>А сказав доні;</a:t>
          </a:r>
          <a:endParaRPr lang="ru-RU" dirty="0" smtClean="0"/>
        </a:p>
        <a:p>
          <a:r>
            <a:rPr lang="uk-UA" i="0" dirty="0" smtClean="0"/>
            <a:t>Б книга для доні;</a:t>
          </a:r>
          <a:endParaRPr lang="ru-RU" dirty="0" smtClean="0"/>
        </a:p>
        <a:p>
          <a:r>
            <a:rPr lang="uk-UA" i="0" dirty="0" smtClean="0"/>
            <a:t>В підійшов до доні;</a:t>
          </a:r>
          <a:endParaRPr lang="ru-RU" dirty="0" smtClean="0"/>
        </a:p>
        <a:p>
          <a:r>
            <a:rPr lang="uk-UA" i="0" dirty="0" smtClean="0"/>
            <a:t>Г улюблена доня. </a:t>
          </a:r>
          <a:endParaRPr lang="ru-RU" dirty="0">
            <a:latin typeface="Comic Sans MS" pitchFamily="66" charset="0"/>
          </a:endParaRPr>
        </a:p>
      </dgm:t>
    </dgm:pt>
    <dgm:pt modelId="{6A5F4F94-A37F-41B5-AD68-4EDDDA946B78}" type="par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DD7C75D5-0B45-4E93-97EB-E22D9889DC21}" type="sib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B6F06A09-BADF-448A-8CB0-71D3056767CE}">
      <dgm:prSet phldrT="[Текст]"/>
      <dgm:spPr/>
      <dgm:t>
        <a:bodyPr/>
        <a:lstStyle/>
        <a:p>
          <a:r>
            <a:rPr lang="uk-UA" b="1" i="0" dirty="0" smtClean="0"/>
            <a:t>4. Оберіть словосполучення, у якому головним словом виступає дієслово.</a:t>
          </a:r>
          <a:endParaRPr lang="ru-RU" dirty="0" smtClean="0"/>
        </a:p>
        <a:p>
          <a:r>
            <a:rPr lang="uk-UA" i="0" dirty="0" smtClean="0"/>
            <a:t>А говорити пошепки;</a:t>
          </a:r>
          <a:endParaRPr lang="ru-RU" dirty="0" smtClean="0"/>
        </a:p>
        <a:p>
          <a:r>
            <a:rPr lang="uk-UA" i="0" dirty="0" smtClean="0"/>
            <a:t>Б контроль говоріння;</a:t>
          </a:r>
          <a:endParaRPr lang="ru-RU" dirty="0" smtClean="0"/>
        </a:p>
        <a:p>
          <a:r>
            <a:rPr lang="uk-UA" i="0" dirty="0" smtClean="0"/>
            <a:t>Г занадто важкий;</a:t>
          </a:r>
          <a:endParaRPr lang="ru-RU" dirty="0" smtClean="0"/>
        </a:p>
        <a:p>
          <a:r>
            <a:rPr lang="uk-UA" i="0" dirty="0" smtClean="0"/>
            <a:t>В оксамитова стрічка. </a:t>
          </a:r>
          <a:endParaRPr lang="ru-RU" dirty="0">
            <a:latin typeface="Comic Sans MS" pitchFamily="66" charset="0"/>
          </a:endParaRPr>
        </a:p>
      </dgm:t>
    </dgm:pt>
    <dgm:pt modelId="{5583ABA8-7831-460B-AABB-4512F1F0D48C}" type="par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9960C3C1-9483-4CA5-8C32-C02DE1D61401}" type="sib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AB90A56F-9EA1-4020-8C9F-C11C7A2A7AE8}" type="pres">
      <dgm:prSet presAssocID="{A2D1E4D5-2FF8-4BBD-9E61-4EEF72CFB5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5DF0F-129A-4080-AE73-A2FCEAE78DB8}" type="pres">
      <dgm:prSet presAssocID="{248F7176-3E9C-4D0B-A64C-18247BA73767}" presName="node" presStyleLbl="node1" presStyleIdx="0" presStyleCnt="2" custScaleX="121343" custScaleY="79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13756-6AB4-4728-BB8D-018F8D8C1055}" type="pres">
      <dgm:prSet presAssocID="{DD7C75D5-0B45-4E93-97EB-E22D9889DC21}" presName="sibTrans" presStyleCnt="0"/>
      <dgm:spPr/>
    </dgm:pt>
    <dgm:pt modelId="{E857721E-305D-4C87-98AF-B0418EA46CD4}" type="pres">
      <dgm:prSet presAssocID="{B6F06A09-BADF-448A-8CB0-71D3056767CE}" presName="node" presStyleLbl="node1" presStyleIdx="1" presStyleCnt="2" custScaleX="12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DC1CD-CCC2-48FB-9AE3-D945213854F9}" type="presOf" srcId="{248F7176-3E9C-4D0B-A64C-18247BA73767}" destId="{9535DF0F-129A-4080-AE73-A2FCEAE78DB8}" srcOrd="0" destOrd="0" presId="urn:microsoft.com/office/officeart/2005/8/layout/default"/>
    <dgm:cxn modelId="{C5CBCCB8-8A19-471B-AA51-4FA78154949B}" type="presOf" srcId="{A2D1E4D5-2FF8-4BBD-9E61-4EEF72CFB53B}" destId="{AB90A56F-9EA1-4020-8C9F-C11C7A2A7AE8}" srcOrd="0" destOrd="0" presId="urn:microsoft.com/office/officeart/2005/8/layout/default"/>
    <dgm:cxn modelId="{F3CCD889-B191-4E14-85A8-1CD2DA50A17B}" type="presOf" srcId="{B6F06A09-BADF-448A-8CB0-71D3056767CE}" destId="{E857721E-305D-4C87-98AF-B0418EA46CD4}" srcOrd="0" destOrd="0" presId="urn:microsoft.com/office/officeart/2005/8/layout/default"/>
    <dgm:cxn modelId="{459D47A1-C6FB-459C-BCE6-C7B64A43A2AF}" srcId="{A2D1E4D5-2FF8-4BBD-9E61-4EEF72CFB53B}" destId="{B6F06A09-BADF-448A-8CB0-71D3056767CE}" srcOrd="1" destOrd="0" parTransId="{5583ABA8-7831-460B-AABB-4512F1F0D48C}" sibTransId="{9960C3C1-9483-4CA5-8C32-C02DE1D61401}"/>
    <dgm:cxn modelId="{31A36619-7CC3-4A54-A3BF-D525BE3288D9}" srcId="{A2D1E4D5-2FF8-4BBD-9E61-4EEF72CFB53B}" destId="{248F7176-3E9C-4D0B-A64C-18247BA73767}" srcOrd="0" destOrd="0" parTransId="{6A5F4F94-A37F-41B5-AD68-4EDDDA946B78}" sibTransId="{DD7C75D5-0B45-4E93-97EB-E22D9889DC21}"/>
    <dgm:cxn modelId="{F3F960C3-BDC5-441B-B518-EAD82FC73FC6}" type="presParOf" srcId="{AB90A56F-9EA1-4020-8C9F-C11C7A2A7AE8}" destId="{9535DF0F-129A-4080-AE73-A2FCEAE78DB8}" srcOrd="0" destOrd="0" presId="urn:microsoft.com/office/officeart/2005/8/layout/default"/>
    <dgm:cxn modelId="{D7949971-6C50-48C9-84F3-8B78384E9B89}" type="presParOf" srcId="{AB90A56F-9EA1-4020-8C9F-C11C7A2A7AE8}" destId="{54613756-6AB4-4728-BB8D-018F8D8C1055}" srcOrd="1" destOrd="0" presId="urn:microsoft.com/office/officeart/2005/8/layout/default"/>
    <dgm:cxn modelId="{06C49822-029D-4C3A-AF71-E59DBBF10638}" type="presParOf" srcId="{AB90A56F-9EA1-4020-8C9F-C11C7A2A7AE8}" destId="{E857721E-305D-4C87-98AF-B0418EA46CD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1E4D5-2FF8-4BBD-9E61-4EEF72CFB53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8F7176-3E9C-4D0B-A64C-18247BA73767}">
      <dgm:prSet phldrT="[Текст]"/>
      <dgm:spPr/>
      <dgm:t>
        <a:bodyPr/>
        <a:lstStyle/>
        <a:p>
          <a:r>
            <a:rPr lang="uk-UA" b="1" i="0" dirty="0" smtClean="0"/>
            <a:t>5. Оберіть рядок у якому представлені лише словосполучення.</a:t>
          </a:r>
          <a:endParaRPr lang="ru-RU" dirty="0" smtClean="0"/>
        </a:p>
        <a:p>
          <a:r>
            <a:rPr lang="uk-UA" i="0" dirty="0" smtClean="0"/>
            <a:t>А Гострий перець, приправа до плову, привіз прянощі;</a:t>
          </a:r>
          <a:endParaRPr lang="ru-RU" dirty="0" smtClean="0"/>
        </a:p>
        <a:p>
          <a:r>
            <a:rPr lang="uk-UA" i="0" dirty="0" smtClean="0"/>
            <a:t>Б у мріях, приємні думки, парти й стільці;</a:t>
          </a:r>
          <a:endParaRPr lang="ru-RU" dirty="0" smtClean="0"/>
        </a:p>
        <a:p>
          <a:r>
            <a:rPr lang="uk-UA" i="0" dirty="0" smtClean="0"/>
            <a:t>В він зупинився, йде поволі, ходить босоніж;</a:t>
          </a:r>
          <a:endParaRPr lang="ru-RU" dirty="0" smtClean="0"/>
        </a:p>
        <a:p>
          <a:r>
            <a:rPr lang="uk-UA" i="0" dirty="0" smtClean="0"/>
            <a:t>Г наказав зупинитися, піднявся до хмар, гірчиця та кетчуп. </a:t>
          </a:r>
          <a:endParaRPr lang="ru-RU" dirty="0">
            <a:latin typeface="Comic Sans MS" pitchFamily="66" charset="0"/>
          </a:endParaRPr>
        </a:p>
      </dgm:t>
    </dgm:pt>
    <dgm:pt modelId="{6A5F4F94-A37F-41B5-AD68-4EDDDA946B78}" type="par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DD7C75D5-0B45-4E93-97EB-E22D9889DC21}" type="sibTrans" cxnId="{31A36619-7CC3-4A54-A3BF-D525BE3288D9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B6F06A09-BADF-448A-8CB0-71D3056767CE}">
      <dgm:prSet phldrT="[Текст]"/>
      <dgm:spPr/>
      <dgm:t>
        <a:bodyPr/>
        <a:lstStyle/>
        <a:p>
          <a:r>
            <a:rPr lang="uk-UA" b="1" i="0" dirty="0" smtClean="0"/>
            <a:t>6. Укажіть стійке словосполучення </a:t>
          </a:r>
          <a:r>
            <a:rPr lang="uk-UA" b="1" i="0" smtClean="0"/>
            <a:t>(фразеологізм).</a:t>
          </a:r>
          <a:endParaRPr lang="ru-RU" dirty="0" smtClean="0"/>
        </a:p>
        <a:p>
          <a:r>
            <a:rPr lang="uk-UA" i="0" dirty="0" smtClean="0"/>
            <a:t>А пекти хліб;</a:t>
          </a:r>
          <a:br>
            <a:rPr lang="uk-UA" i="0" dirty="0" smtClean="0"/>
          </a:br>
          <a:r>
            <a:rPr lang="uk-UA" i="0" dirty="0" smtClean="0"/>
            <a:t>Б пекти раків;</a:t>
          </a:r>
          <a:endParaRPr lang="ru-RU" dirty="0" smtClean="0"/>
        </a:p>
        <a:p>
          <a:r>
            <a:rPr lang="uk-UA" i="0" dirty="0" smtClean="0"/>
            <a:t>В пекти картоплю;</a:t>
          </a:r>
          <a:endParaRPr lang="ru-RU" dirty="0" smtClean="0"/>
        </a:p>
        <a:p>
          <a:r>
            <a:rPr lang="uk-UA" i="0" dirty="0" smtClean="0"/>
            <a:t>Г пекти торт.</a:t>
          </a:r>
          <a:endParaRPr lang="ru-RU" dirty="0">
            <a:latin typeface="Comic Sans MS" pitchFamily="66" charset="0"/>
          </a:endParaRPr>
        </a:p>
      </dgm:t>
    </dgm:pt>
    <dgm:pt modelId="{5583ABA8-7831-460B-AABB-4512F1F0D48C}" type="par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9960C3C1-9483-4CA5-8C32-C02DE1D61401}" type="sibTrans" cxnId="{459D47A1-C6FB-459C-BCE6-C7B64A43A2AF}">
      <dgm:prSet/>
      <dgm:spPr/>
      <dgm:t>
        <a:bodyPr/>
        <a:lstStyle/>
        <a:p>
          <a:endParaRPr lang="ru-RU">
            <a:solidFill>
              <a:schemeClr val="tx1"/>
            </a:solidFill>
            <a:latin typeface="Comic Sans MS" pitchFamily="66" charset="0"/>
          </a:endParaRPr>
        </a:p>
      </dgm:t>
    </dgm:pt>
    <dgm:pt modelId="{AB90A56F-9EA1-4020-8C9F-C11C7A2A7AE8}" type="pres">
      <dgm:prSet presAssocID="{A2D1E4D5-2FF8-4BBD-9E61-4EEF72CFB5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5DF0F-129A-4080-AE73-A2FCEAE78DB8}" type="pres">
      <dgm:prSet presAssocID="{248F7176-3E9C-4D0B-A64C-18247BA73767}" presName="node" presStyleLbl="node1" presStyleIdx="0" presStyleCnt="2" custScaleX="13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13756-6AB4-4728-BB8D-018F8D8C1055}" type="pres">
      <dgm:prSet presAssocID="{DD7C75D5-0B45-4E93-97EB-E22D9889DC21}" presName="sibTrans" presStyleCnt="0"/>
      <dgm:spPr/>
    </dgm:pt>
    <dgm:pt modelId="{E857721E-305D-4C87-98AF-B0418EA46CD4}" type="pres">
      <dgm:prSet presAssocID="{B6F06A09-BADF-448A-8CB0-71D3056767CE}" presName="node" presStyleLbl="node1" presStyleIdx="1" presStyleCnt="2" custScaleX="130306" custScaleY="76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220E1-C7CF-41EF-9AA1-BB068F8051B5}" type="presOf" srcId="{B6F06A09-BADF-448A-8CB0-71D3056767CE}" destId="{E857721E-305D-4C87-98AF-B0418EA46CD4}" srcOrd="0" destOrd="0" presId="urn:microsoft.com/office/officeart/2005/8/layout/default"/>
    <dgm:cxn modelId="{459D47A1-C6FB-459C-BCE6-C7B64A43A2AF}" srcId="{A2D1E4D5-2FF8-4BBD-9E61-4EEF72CFB53B}" destId="{B6F06A09-BADF-448A-8CB0-71D3056767CE}" srcOrd="1" destOrd="0" parTransId="{5583ABA8-7831-460B-AABB-4512F1F0D48C}" sibTransId="{9960C3C1-9483-4CA5-8C32-C02DE1D61401}"/>
    <dgm:cxn modelId="{31A36619-7CC3-4A54-A3BF-D525BE3288D9}" srcId="{A2D1E4D5-2FF8-4BBD-9E61-4EEF72CFB53B}" destId="{248F7176-3E9C-4D0B-A64C-18247BA73767}" srcOrd="0" destOrd="0" parTransId="{6A5F4F94-A37F-41B5-AD68-4EDDDA946B78}" sibTransId="{DD7C75D5-0B45-4E93-97EB-E22D9889DC21}"/>
    <dgm:cxn modelId="{60C8EDCC-CD92-4C03-A6BE-D6D7FCBA0841}" type="presOf" srcId="{A2D1E4D5-2FF8-4BBD-9E61-4EEF72CFB53B}" destId="{AB90A56F-9EA1-4020-8C9F-C11C7A2A7AE8}" srcOrd="0" destOrd="0" presId="urn:microsoft.com/office/officeart/2005/8/layout/default"/>
    <dgm:cxn modelId="{B99B6CBD-74A8-4F4C-A97E-75104B2327D4}" type="presOf" srcId="{248F7176-3E9C-4D0B-A64C-18247BA73767}" destId="{9535DF0F-129A-4080-AE73-A2FCEAE78DB8}" srcOrd="0" destOrd="0" presId="urn:microsoft.com/office/officeart/2005/8/layout/default"/>
    <dgm:cxn modelId="{04505504-19BF-42D8-B17A-27286AE6141C}" type="presParOf" srcId="{AB90A56F-9EA1-4020-8C9F-C11C7A2A7AE8}" destId="{9535DF0F-129A-4080-AE73-A2FCEAE78DB8}" srcOrd="0" destOrd="0" presId="urn:microsoft.com/office/officeart/2005/8/layout/default"/>
    <dgm:cxn modelId="{D9742E80-E00D-414F-8906-446575E17B27}" type="presParOf" srcId="{AB90A56F-9EA1-4020-8C9F-C11C7A2A7AE8}" destId="{54613756-6AB4-4728-BB8D-018F8D8C1055}" srcOrd="1" destOrd="0" presId="urn:microsoft.com/office/officeart/2005/8/layout/default"/>
    <dgm:cxn modelId="{9CF027F9-5A16-451C-BE51-4FBBEC8B624B}" type="presParOf" srcId="{AB90A56F-9EA1-4020-8C9F-C11C7A2A7AE8}" destId="{E857721E-305D-4C87-98AF-B0418EA46CD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3t587zbt2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Z8g3B6Js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6079783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ГОЛОВНЕ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Й ЗАЛЕЖНЕ СЛОВА У СЛОВОСПОЛУЧЕННІ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856984" cy="632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1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839" y="908720"/>
            <a:ext cx="8824448" cy="108011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1" dirty="0" smtClean="0"/>
              <a:t>Виписати </a:t>
            </a:r>
            <a:r>
              <a:rPr lang="uk-UA" sz="2400" i="1" dirty="0"/>
              <a:t>словосполучення. Розібрати їх за будовою. Визначити, якими частинами мови є головні слова?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75448" y="2183598"/>
            <a:ext cx="4968552" cy="4176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Карнавали у Франції, деякі штати, у Шотландії, італійці зустрічають, сміх і гумор, цікаві звичаї, ллє тісто, зручно босоніж, млинцеві перегони, у нагороду, знаки дружби, їдять удосталь, діти пригощаються, на вулицях, біля будинків. </a:t>
            </a:r>
            <a:endParaRPr lang="ru-RU" sz="2800" dirty="0"/>
          </a:p>
        </p:txBody>
      </p:sp>
      <p:pic>
        <p:nvPicPr>
          <p:cNvPr id="2050" name="Picture 2" descr="Як святкують Масляну в різних країнах: пора карнавалів і бенкетів (фото) -  news.tochk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" y="2851431"/>
            <a:ext cx="3906097" cy="28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20950" r="18590" b="9742"/>
          <a:stretch/>
        </p:blipFill>
        <p:spPr bwMode="auto">
          <a:xfrm>
            <a:off x="5810863" y="2778327"/>
            <a:ext cx="3333137" cy="346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2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9036496" cy="1406299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i="1" dirty="0" smtClean="0"/>
              <a:t>	</a:t>
            </a:r>
            <a:r>
              <a:rPr lang="uk-UA" sz="2200" i="1" dirty="0" smtClean="0"/>
              <a:t>З </a:t>
            </a:r>
            <a:r>
              <a:rPr lang="uk-UA" sz="2200" i="1" dirty="0"/>
              <a:t>поданих цікавих фактів випишіть</a:t>
            </a:r>
            <a:endParaRPr lang="ru-RU" sz="2200" dirty="0"/>
          </a:p>
          <a:p>
            <a:pPr lvl="0"/>
            <a:r>
              <a:rPr lang="uk-UA" sz="2200" i="1" dirty="0"/>
              <a:t>5 словосполучень, у яких головним словом виступає іменник;</a:t>
            </a:r>
            <a:endParaRPr lang="ru-RU" sz="2200" dirty="0"/>
          </a:p>
          <a:p>
            <a:pPr lvl="0"/>
            <a:r>
              <a:rPr lang="uk-UA" sz="2200" i="1" dirty="0"/>
              <a:t>5 словосполучень, у яких головним словом виступає дієслово;</a:t>
            </a:r>
            <a:endParaRPr lang="ru-RU" sz="2200" dirty="0"/>
          </a:p>
          <a:p>
            <a:pPr lvl="0"/>
            <a:r>
              <a:rPr lang="uk-UA" sz="2200" i="1" dirty="0"/>
              <a:t>2 словосполучення із залежним словом, вираженим іменником. </a:t>
            </a:r>
            <a:endParaRPr lang="ru-RU" sz="2200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70" y="2171003"/>
            <a:ext cx="5926282" cy="4680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 algn="just"/>
            <a:r>
              <a:rPr lang="uk-UA" sz="2000" dirty="0"/>
              <a:t>В одному з міст Англії вже багато років проводяться змагання з бігу жінок з млинцями. Об 11:45 лунає «млинцевий дзвін». Під час бігу потрібно не менше трьох разів підкинути млинець на сковороді і зловити його.</a:t>
            </a:r>
            <a:endParaRPr lang="ru-RU" sz="2000" dirty="0"/>
          </a:p>
          <a:p>
            <a:pPr indent="442913" algn="just"/>
            <a:r>
              <a:rPr lang="uk-UA" sz="2000" dirty="0"/>
              <a:t>У Греції відзначення Масляної триває аж три тижні. У ці дні будинки прикрашають гірляндами і вінками, як на Новий рік, а в магазинах продають дерев'яні жезли – це вважається символом Масниці. Головна страва – м'ясо. </a:t>
            </a:r>
            <a:endParaRPr lang="ru-RU" sz="2000" dirty="0"/>
          </a:p>
          <a:p>
            <a:pPr indent="442913" algn="just"/>
            <a:r>
              <a:rPr lang="uk-UA" sz="2000" dirty="0"/>
              <a:t>У Вірменії на Масляну готують багато плову і роздають його бідним.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35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Жирный четверг или польский аналог Масле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83" y="3201935"/>
            <a:ext cx="3923619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</a:t>
            </a:r>
            <a:r>
              <a:rPr lang="uk-UA" sz="5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9036496" cy="14062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uk-UA" sz="2400" dirty="0" smtClean="0"/>
              <a:t>У </a:t>
            </a:r>
            <a:r>
              <a:rPr lang="uk-UA" sz="2400" dirty="0"/>
              <a:t>кожному рядку визначте конструкцію, яка не є словосполученням. З поданих словосполучень та сполучень слів складіть речення. 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70" y="2171003"/>
            <a:ext cx="5350218" cy="46805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uk-UA" sz="2800" dirty="0"/>
              <a:t>Святковий карнавал; у Бельгії та </a:t>
            </a:r>
            <a:r>
              <a:rPr lang="uk-UA" sz="2800" dirty="0" smtClean="0"/>
              <a:t>Голландії; </a:t>
            </a:r>
            <a:r>
              <a:rPr lang="uk-UA" sz="2800" dirty="0"/>
              <a:t>на честь Масляної; триває три дні. </a:t>
            </a:r>
            <a:endParaRPr lang="ru-RU" sz="2800" dirty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uk-UA" sz="2800" dirty="0"/>
              <a:t>У Німеччині; «жирний вівторок»; готують пончики. </a:t>
            </a:r>
            <a:endParaRPr lang="ru-RU" sz="2800" dirty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uk-UA" sz="2800" dirty="0"/>
              <a:t>У Франції; символ зими; спалюють на Масляну; його вважають; солом’яне опудало.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38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1619"/>
            <a:ext cx="3266326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62693" y="2487475"/>
            <a:ext cx="3816424" cy="1779811"/>
          </a:xfrm>
          <a:prstGeom prst="wedgeRoundRectCallout">
            <a:avLst>
              <a:gd name="adj1" fmla="val -79186"/>
              <a:gd name="adj2" fmla="val 890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«Головне та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залежне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слово у </a:t>
            </a:r>
            <a:r>
              <a:rPr lang="ru-RU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словосполученнях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3210" y="1648847"/>
            <a:ext cx="2590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hlinkClick r:id="rId3"/>
              </a:rPr>
              <a:t>https://learningapps.org/watch?v=p3t587zbt21</a:t>
            </a:r>
            <a:endParaRPr lang="ru-RU" dirty="0"/>
          </a:p>
        </p:txBody>
      </p:sp>
      <p:pic>
        <p:nvPicPr>
          <p:cNvPr id="8" name="Рисунок 7" descr="http://qrcoder.ru/code/?https%3A%2F%2Flearningapps.org%2Fwatch%3Fv%3Dp3t587zbt21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3" y="2996952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58"/>
            <a:ext cx="8229600" cy="922114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ТЕСТ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41225990"/>
              </p:ext>
            </p:extLst>
          </p:nvPr>
        </p:nvGraphicFramePr>
        <p:xfrm>
          <a:off x="107503" y="908720"/>
          <a:ext cx="645407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581" y="2348880"/>
            <a:ext cx="234726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3701751"/>
              </p:ext>
            </p:extLst>
          </p:nvPr>
        </p:nvGraphicFramePr>
        <p:xfrm>
          <a:off x="2483768" y="188640"/>
          <a:ext cx="640871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54260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5847661"/>
              </p:ext>
            </p:extLst>
          </p:nvPr>
        </p:nvGraphicFramePr>
        <p:xfrm>
          <a:off x="179512" y="188640"/>
          <a:ext cx="67687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32" y="1916832"/>
            <a:ext cx="234726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2276"/>
            <a:ext cx="4044651" cy="47118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Для детального ознайомлення та закріплення вивченого можна переглянути відео, що міститься нижче.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46306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https://www.youtube.com/watch?v=ZVZ8g3B6JsQ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457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Comic Sans MS</vt:lpstr>
      <vt:lpstr>Times New Roman</vt:lpstr>
      <vt:lpstr>Wingdings</vt:lpstr>
      <vt:lpstr>Тема Office</vt:lpstr>
      <vt:lpstr>ГОЛОВНЕ Й ЗАЛЕЖНЕ СЛОВА У СЛОВОСПОЛУЧЕННІ </vt:lpstr>
      <vt:lpstr>Завдання 1 </vt:lpstr>
      <vt:lpstr>Завдання 2 </vt:lpstr>
      <vt:lpstr>Завдання 3 </vt:lpstr>
      <vt:lpstr>Інтерактивна вправа </vt:lpstr>
      <vt:lpstr>ТЕСТ</vt:lpstr>
      <vt:lpstr>Презентация PowerPoint</vt:lpstr>
      <vt:lpstr>Презентация PowerPoint</vt:lpstr>
      <vt:lpstr>Для детального ознайомлення та закріплення вивченого можна переглянути відео, що міститься нижче.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ГОЛОВНЕ Й ЗАЛЕЖНЕ СЛОВА У СЛОВОСПОЛУЧЕННІ </dc:title>
  <dc:creator>Лика</dc:creator>
  <cp:lastModifiedBy>Учетная запись Майкрософт</cp:lastModifiedBy>
  <cp:revision>9</cp:revision>
  <dcterms:created xsi:type="dcterms:W3CDTF">2021-01-23T18:55:29Z</dcterms:created>
  <dcterms:modified xsi:type="dcterms:W3CDTF">2022-07-22T08:36:18Z</dcterms:modified>
</cp:coreProperties>
</file>