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81" r:id="rId3"/>
    <p:sldId id="261" r:id="rId4"/>
    <p:sldId id="276" r:id="rId5"/>
    <p:sldId id="277" r:id="rId6"/>
    <p:sldId id="280" r:id="rId7"/>
    <p:sldId id="267" r:id="rId8"/>
    <p:sldId id="289" r:id="rId9"/>
    <p:sldId id="271" r:id="rId10"/>
    <p:sldId id="296" r:id="rId11"/>
    <p:sldId id="300" r:id="rId12"/>
    <p:sldId id="301" r:id="rId13"/>
    <p:sldId id="302" r:id="rId14"/>
    <p:sldId id="303" r:id="rId15"/>
    <p:sldId id="304" r:id="rId16"/>
    <p:sldId id="263" r:id="rId17"/>
    <p:sldId id="306" r:id="rId18"/>
    <p:sldId id="305" r:id="rId19"/>
    <p:sldId id="264" r:id="rId20"/>
    <p:sldId id="297" r:id="rId21"/>
    <p:sldId id="293" r:id="rId22"/>
    <p:sldId id="292" r:id="rId23"/>
    <p:sldId id="295" r:id="rId24"/>
    <p:sldId id="294" r:id="rId25"/>
    <p:sldId id="283" r:id="rId26"/>
    <p:sldId id="284" r:id="rId27"/>
    <p:sldId id="326" r:id="rId28"/>
    <p:sldId id="308" r:id="rId29"/>
    <p:sldId id="268" r:id="rId30"/>
    <p:sldId id="269" r:id="rId31"/>
    <p:sldId id="270" r:id="rId32"/>
    <p:sldId id="307" r:id="rId33"/>
    <p:sldId id="310" r:id="rId34"/>
    <p:sldId id="311" r:id="rId35"/>
    <p:sldId id="312" r:id="rId36"/>
    <p:sldId id="316" r:id="rId37"/>
    <p:sldId id="317" r:id="rId38"/>
    <p:sldId id="327" r:id="rId39"/>
    <p:sldId id="313" r:id="rId40"/>
    <p:sldId id="314" r:id="rId41"/>
    <p:sldId id="315" r:id="rId42"/>
    <p:sldId id="285" r:id="rId43"/>
    <p:sldId id="299" r:id="rId44"/>
    <p:sldId id="319" r:id="rId45"/>
    <p:sldId id="322" r:id="rId46"/>
    <p:sldId id="320" r:id="rId47"/>
    <p:sldId id="323" r:id="rId48"/>
    <p:sldId id="324" r:id="rId49"/>
    <p:sldId id="286" r:id="rId50"/>
    <p:sldId id="325" r:id="rId51"/>
    <p:sldId id="287" r:id="rId52"/>
    <p:sldId id="288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B9"/>
    <a:srgbClr val="FFE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2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97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55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3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79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93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93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30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688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60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28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79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40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12" Type="http://schemas.microsoft.com/office/2007/relationships/hdphoto" Target="../media/hdphoto34.wdp"/><Relationship Id="rId2" Type="http://schemas.openxmlformats.org/officeDocument/2006/relationships/image" Target="../media/image25.jpg"/><Relationship Id="rId16" Type="http://schemas.microsoft.com/office/2007/relationships/hdphoto" Target="../media/hdphoto3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microsoft.com/office/2007/relationships/hdphoto" Target="../media/hdphoto4.wdp"/><Relationship Id="rId15" Type="http://schemas.openxmlformats.org/officeDocument/2006/relationships/image" Target="../media/image48.png"/><Relationship Id="rId10" Type="http://schemas.microsoft.com/office/2007/relationships/hdphoto" Target="../media/hdphoto33.wdp"/><Relationship Id="rId4" Type="http://schemas.openxmlformats.org/officeDocument/2006/relationships/image" Target="../media/image5.png"/><Relationship Id="rId9" Type="http://schemas.openxmlformats.org/officeDocument/2006/relationships/image" Target="../media/image45.png"/><Relationship Id="rId14" Type="http://schemas.microsoft.com/office/2007/relationships/hdphoto" Target="../media/hdphoto3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40.wdp"/><Relationship Id="rId3" Type="http://schemas.openxmlformats.org/officeDocument/2006/relationships/image" Target="../media/image3.png"/><Relationship Id="rId7" Type="http://schemas.microsoft.com/office/2007/relationships/hdphoto" Target="../media/hdphoto37.wdp"/><Relationship Id="rId12" Type="http://schemas.openxmlformats.org/officeDocument/2006/relationships/image" Target="../media/image52.png"/><Relationship Id="rId17" Type="http://schemas.microsoft.com/office/2007/relationships/hdphoto" Target="../media/hdphoto42.wdp"/><Relationship Id="rId2" Type="http://schemas.openxmlformats.org/officeDocument/2006/relationships/image" Target="../media/image25.jp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microsoft.com/office/2007/relationships/hdphoto" Target="../media/hdphoto39.wdp"/><Relationship Id="rId5" Type="http://schemas.microsoft.com/office/2007/relationships/hdphoto" Target="../media/hdphoto4.wdp"/><Relationship Id="rId15" Type="http://schemas.microsoft.com/office/2007/relationships/hdphoto" Target="../media/hdphoto41.wdp"/><Relationship Id="rId10" Type="http://schemas.openxmlformats.org/officeDocument/2006/relationships/image" Target="../media/image51.png"/><Relationship Id="rId4" Type="http://schemas.openxmlformats.org/officeDocument/2006/relationships/image" Target="../media/image5.png"/><Relationship Id="rId9" Type="http://schemas.microsoft.com/office/2007/relationships/hdphoto" Target="../media/hdphoto38.wdp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46.wdp"/><Relationship Id="rId3" Type="http://schemas.openxmlformats.org/officeDocument/2006/relationships/image" Target="../media/image3.png"/><Relationship Id="rId7" Type="http://schemas.microsoft.com/office/2007/relationships/hdphoto" Target="../media/hdphoto43.wdp"/><Relationship Id="rId12" Type="http://schemas.openxmlformats.org/officeDocument/2006/relationships/image" Target="../media/image58.png"/><Relationship Id="rId17" Type="http://schemas.microsoft.com/office/2007/relationships/hdphoto" Target="../media/hdphoto48.wdp"/><Relationship Id="rId2" Type="http://schemas.openxmlformats.org/officeDocument/2006/relationships/image" Target="../media/image25.jp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microsoft.com/office/2007/relationships/hdphoto" Target="../media/hdphoto45.wdp"/><Relationship Id="rId5" Type="http://schemas.microsoft.com/office/2007/relationships/hdphoto" Target="../media/hdphoto4.wdp"/><Relationship Id="rId15" Type="http://schemas.microsoft.com/office/2007/relationships/hdphoto" Target="../media/hdphoto47.wdp"/><Relationship Id="rId10" Type="http://schemas.openxmlformats.org/officeDocument/2006/relationships/image" Target="../media/image57.png"/><Relationship Id="rId4" Type="http://schemas.openxmlformats.org/officeDocument/2006/relationships/image" Target="../media/image5.png"/><Relationship Id="rId9" Type="http://schemas.microsoft.com/office/2007/relationships/hdphoto" Target="../media/hdphoto44.wdp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2.wdp"/><Relationship Id="rId12" Type="http://schemas.openxmlformats.org/officeDocument/2006/relationships/image" Target="../media/image1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4.png"/><Relationship Id="rId11" Type="http://schemas.microsoft.com/office/2007/relationships/hdphoto" Target="../media/hdphoto1.wdp"/><Relationship Id="rId5" Type="http://schemas.openxmlformats.org/officeDocument/2006/relationships/image" Target="../media/image43.png"/><Relationship Id="rId10" Type="http://schemas.openxmlformats.org/officeDocument/2006/relationships/image" Target="../media/image2.png"/><Relationship Id="rId4" Type="http://schemas.openxmlformats.org/officeDocument/2006/relationships/image" Target="../media/image25.jpg"/><Relationship Id="rId9" Type="http://schemas.microsoft.com/office/2007/relationships/hdphoto" Target="../media/hdphoto4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61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12" Type="http://schemas.microsoft.com/office/2007/relationships/hdphoto" Target="../media/hdphoto29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28.wdp"/><Relationship Id="rId11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microsoft.com/office/2007/relationships/hdphoto" Target="../media/hdphoto1.wdp"/><Relationship Id="rId4" Type="http://schemas.openxmlformats.org/officeDocument/2006/relationships/image" Target="../media/image25.jp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microsoft.com/office/2007/relationships/hdphoto" Target="../media/hdphoto2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microsoft.com/office/2007/relationships/hdphoto" Target="../media/hdphoto1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microsoft.com/office/2007/relationships/hdphoto" Target="../media/hdphoto9.wdp"/><Relationship Id="rId10" Type="http://schemas.openxmlformats.org/officeDocument/2006/relationships/hyperlink" Target="https://wordwall.net/play/57599/360/686" TargetMode="External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4.png"/><Relationship Id="rId18" Type="http://schemas.microsoft.com/office/2007/relationships/hdphoto" Target="../media/hdphoto53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8.png"/><Relationship Id="rId7" Type="http://schemas.openxmlformats.org/officeDocument/2006/relationships/image" Target="../media/image3.png"/><Relationship Id="rId12" Type="http://schemas.microsoft.com/office/2007/relationships/hdphoto" Target="../media/hdphoto50.wdp"/><Relationship Id="rId17" Type="http://schemas.openxmlformats.org/officeDocument/2006/relationships/image" Target="../media/image66.png"/><Relationship Id="rId2" Type="http://schemas.openxmlformats.org/officeDocument/2006/relationships/audio" Target="../media/media14.m4a"/><Relationship Id="rId16" Type="http://schemas.microsoft.com/office/2007/relationships/hdphoto" Target="../media/hdphoto52.wdp"/><Relationship Id="rId20" Type="http://schemas.microsoft.com/office/2007/relationships/hdphoto" Target="../media/hdphoto54.wdp"/><Relationship Id="rId1" Type="http://schemas.microsoft.com/office/2007/relationships/media" Target="../media/media14.m4a"/><Relationship Id="rId6" Type="http://schemas.microsoft.com/office/2007/relationships/hdphoto" Target="../media/hdphoto1.wdp"/><Relationship Id="rId11" Type="http://schemas.openxmlformats.org/officeDocument/2006/relationships/image" Target="../media/image63.png"/><Relationship Id="rId24" Type="http://schemas.openxmlformats.org/officeDocument/2006/relationships/image" Target="../media/image16.png"/><Relationship Id="rId5" Type="http://schemas.openxmlformats.org/officeDocument/2006/relationships/image" Target="../media/image2.png"/><Relationship Id="rId15" Type="http://schemas.openxmlformats.org/officeDocument/2006/relationships/image" Target="../media/image65.png"/><Relationship Id="rId23" Type="http://schemas.microsoft.com/office/2007/relationships/hdphoto" Target="../media/hdphoto55.wdp"/><Relationship Id="rId10" Type="http://schemas.openxmlformats.org/officeDocument/2006/relationships/image" Target="../media/image42.png"/><Relationship Id="rId19" Type="http://schemas.openxmlformats.org/officeDocument/2006/relationships/image" Target="../media/image67.png"/><Relationship Id="rId4" Type="http://schemas.openxmlformats.org/officeDocument/2006/relationships/image" Target="../media/image25.jpg"/><Relationship Id="rId9" Type="http://schemas.microsoft.com/office/2007/relationships/hdphoto" Target="../media/hdphoto29.wdp"/><Relationship Id="rId14" Type="http://schemas.microsoft.com/office/2007/relationships/hdphoto" Target="../media/hdphoto51.wdp"/><Relationship Id="rId22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microsoft.com/office/2007/relationships/hdphoto" Target="../media/hdphoto2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59.wdp"/><Relationship Id="rId18" Type="http://schemas.openxmlformats.org/officeDocument/2006/relationships/image" Target="../media/image77.png"/><Relationship Id="rId3" Type="http://schemas.openxmlformats.org/officeDocument/2006/relationships/image" Target="../media/image39.png"/><Relationship Id="rId7" Type="http://schemas.microsoft.com/office/2007/relationships/hdphoto" Target="../media/hdphoto56.wdp"/><Relationship Id="rId12" Type="http://schemas.openxmlformats.org/officeDocument/2006/relationships/image" Target="../media/image74.png"/><Relationship Id="rId17" Type="http://schemas.microsoft.com/office/2007/relationships/hdphoto" Target="../media/hdphoto61.wdp"/><Relationship Id="rId2" Type="http://schemas.openxmlformats.org/officeDocument/2006/relationships/image" Target="../media/image25.jp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microsoft.com/office/2007/relationships/hdphoto" Target="../media/hdphoto58.wdp"/><Relationship Id="rId5" Type="http://schemas.openxmlformats.org/officeDocument/2006/relationships/image" Target="../media/image70.png"/><Relationship Id="rId15" Type="http://schemas.microsoft.com/office/2007/relationships/hdphoto" Target="../media/hdphoto60.wdp"/><Relationship Id="rId10" Type="http://schemas.openxmlformats.org/officeDocument/2006/relationships/image" Target="../media/image73.png"/><Relationship Id="rId4" Type="http://schemas.microsoft.com/office/2007/relationships/hdphoto" Target="../media/hdphoto29.wdp"/><Relationship Id="rId9" Type="http://schemas.microsoft.com/office/2007/relationships/hdphoto" Target="../media/hdphoto57.wdp"/><Relationship Id="rId1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7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12" Type="http://schemas.microsoft.com/office/2007/relationships/hdphoto" Target="../media/hdphoto59.wdp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07/relationships/hdphoto" Target="../media/hdphoto29.wdp"/><Relationship Id="rId11" Type="http://schemas.openxmlformats.org/officeDocument/2006/relationships/image" Target="../media/image74.png"/><Relationship Id="rId5" Type="http://schemas.openxmlformats.org/officeDocument/2006/relationships/image" Target="../media/image39.png"/><Relationship Id="rId15" Type="http://schemas.openxmlformats.org/officeDocument/2006/relationships/image" Target="../media/image16.png"/><Relationship Id="rId10" Type="http://schemas.microsoft.com/office/2007/relationships/hdphoto" Target="../media/hdphoto58.wdp"/><Relationship Id="rId4" Type="http://schemas.openxmlformats.org/officeDocument/2006/relationships/image" Target="../media/image25.jpg"/><Relationship Id="rId9" Type="http://schemas.openxmlformats.org/officeDocument/2006/relationships/image" Target="../media/image73.png"/><Relationship Id="rId1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7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12" Type="http://schemas.microsoft.com/office/2007/relationships/hdphoto" Target="../media/hdphoto59.wdp"/><Relationship Id="rId17" Type="http://schemas.openxmlformats.org/officeDocument/2006/relationships/image" Target="../media/image16.png"/><Relationship Id="rId2" Type="http://schemas.openxmlformats.org/officeDocument/2006/relationships/audio" Target="../media/media17.m4a"/><Relationship Id="rId16" Type="http://schemas.microsoft.com/office/2007/relationships/hdphoto" Target="../media/hdphoto4.wdp"/><Relationship Id="rId1" Type="http://schemas.microsoft.com/office/2007/relationships/media" Target="../media/media17.m4a"/><Relationship Id="rId6" Type="http://schemas.microsoft.com/office/2007/relationships/hdphoto" Target="../media/hdphoto29.wdp"/><Relationship Id="rId11" Type="http://schemas.openxmlformats.org/officeDocument/2006/relationships/image" Target="../media/image74.png"/><Relationship Id="rId5" Type="http://schemas.openxmlformats.org/officeDocument/2006/relationships/image" Target="../media/image39.png"/><Relationship Id="rId15" Type="http://schemas.openxmlformats.org/officeDocument/2006/relationships/image" Target="../media/image5.png"/><Relationship Id="rId10" Type="http://schemas.microsoft.com/office/2007/relationships/hdphoto" Target="../media/hdphoto58.wdp"/><Relationship Id="rId4" Type="http://schemas.openxmlformats.org/officeDocument/2006/relationships/image" Target="../media/image25.jpg"/><Relationship Id="rId9" Type="http://schemas.openxmlformats.org/officeDocument/2006/relationships/image" Target="../media/image73.png"/><Relationship Id="rId1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wordwall.net/play/57600/325/681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ww.youtube.com/watch?v=0sYMIEoc2DQ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5" Type="http://schemas.openxmlformats.org/officeDocument/2006/relationships/image" Target="../media/image78.png"/><Relationship Id="rId4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12" Type="http://schemas.openxmlformats.org/officeDocument/2006/relationships/image" Target="../media/image85.jp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07/relationships/hdphoto" Target="../media/hdphoto2.wdp"/><Relationship Id="rId11" Type="http://schemas.openxmlformats.org/officeDocument/2006/relationships/image" Target="../media/image84.jp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83.jpg"/><Relationship Id="rId4" Type="http://schemas.openxmlformats.org/officeDocument/2006/relationships/image" Target="../media/image25.jpg"/><Relationship Id="rId9" Type="http://schemas.openxmlformats.org/officeDocument/2006/relationships/image" Target="../media/image82.jpg"/><Relationship Id="rId14" Type="http://schemas.microsoft.com/office/2007/relationships/hdphoto" Target="../media/hdphoto6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wordwall.net/play/57620/107/67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64.wdp"/><Relationship Id="rId13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png"/><Relationship Id="rId12" Type="http://schemas.microsoft.com/office/2007/relationships/hdphoto" Target="../media/hdphoto66.wdp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07/relationships/hdphoto" Target="../media/hdphoto63.wdp"/><Relationship Id="rId11" Type="http://schemas.openxmlformats.org/officeDocument/2006/relationships/image" Target="../media/image92.png"/><Relationship Id="rId5" Type="http://schemas.openxmlformats.org/officeDocument/2006/relationships/image" Target="../media/image89.png"/><Relationship Id="rId15" Type="http://schemas.openxmlformats.org/officeDocument/2006/relationships/image" Target="../media/image16.png"/><Relationship Id="rId10" Type="http://schemas.microsoft.com/office/2007/relationships/hdphoto" Target="../media/hdphoto65.wdp"/><Relationship Id="rId4" Type="http://schemas.openxmlformats.org/officeDocument/2006/relationships/image" Target="../media/image25.jpg"/><Relationship Id="rId9" Type="http://schemas.openxmlformats.org/officeDocument/2006/relationships/image" Target="../media/image91.png"/><Relationship Id="rId14" Type="http://schemas.microsoft.com/office/2007/relationships/hdphoto" Target="../media/hdphoto67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68.wdp"/><Relationship Id="rId13" Type="http://schemas.microsoft.com/office/2007/relationships/hdphoto" Target="../media/hdphoto6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07/relationships/hdphoto" Target="../media/hdphoto63.wdp"/><Relationship Id="rId11" Type="http://schemas.openxmlformats.org/officeDocument/2006/relationships/image" Target="../media/image97.png"/><Relationship Id="rId5" Type="http://schemas.openxmlformats.org/officeDocument/2006/relationships/image" Target="../media/image89.png"/><Relationship Id="rId10" Type="http://schemas.openxmlformats.org/officeDocument/2006/relationships/image" Target="../media/image96.png"/><Relationship Id="rId4" Type="http://schemas.openxmlformats.org/officeDocument/2006/relationships/image" Target="../media/image25.jpg"/><Relationship Id="rId9" Type="http://schemas.openxmlformats.org/officeDocument/2006/relationships/image" Target="../media/image95.png"/><Relationship Id="rId1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9.png"/><Relationship Id="rId7" Type="http://schemas.openxmlformats.org/officeDocument/2006/relationships/image" Target="../media/image9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8.wdp"/><Relationship Id="rId11" Type="http://schemas.microsoft.com/office/2007/relationships/hdphoto" Target="../media/hdphoto69.wdp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microsoft.com/office/2007/relationships/hdphoto" Target="../media/hdphoto63.wdp"/><Relationship Id="rId9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7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9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01.jpeg"/><Relationship Id="rId4" Type="http://schemas.openxmlformats.org/officeDocument/2006/relationships/image" Target="../media/image25.jpg"/><Relationship Id="rId9" Type="http://schemas.openxmlformats.org/officeDocument/2006/relationships/image" Target="../media/image10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ww.youtube.com/watch?v=0sYMIEoc2DQ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hyperlink" Target="https://wordwall.net/play/57620/373/750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3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15.wdp"/><Relationship Id="rId4" Type="http://schemas.openxmlformats.org/officeDocument/2006/relationships/image" Target="../media/image17.jp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71.wdp"/><Relationship Id="rId13" Type="http://schemas.openxmlformats.org/officeDocument/2006/relationships/image" Target="../media/image8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png"/><Relationship Id="rId12" Type="http://schemas.microsoft.com/office/2007/relationships/hdphoto" Target="../media/hdphoto73.wdp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microsoft.com/office/2007/relationships/hdphoto" Target="../media/hdphoto31.wdp"/><Relationship Id="rId11" Type="http://schemas.openxmlformats.org/officeDocument/2006/relationships/image" Target="../media/image104.png"/><Relationship Id="rId5" Type="http://schemas.openxmlformats.org/officeDocument/2006/relationships/image" Target="../media/image41.png"/><Relationship Id="rId15" Type="http://schemas.openxmlformats.org/officeDocument/2006/relationships/image" Target="../media/image16.png"/><Relationship Id="rId10" Type="http://schemas.microsoft.com/office/2007/relationships/hdphoto" Target="../media/hdphoto72.wdp"/><Relationship Id="rId4" Type="http://schemas.openxmlformats.org/officeDocument/2006/relationships/image" Target="../media/image25.jpg"/><Relationship Id="rId9" Type="http://schemas.openxmlformats.org/officeDocument/2006/relationships/image" Target="../media/image103.png"/><Relationship Id="rId14" Type="http://schemas.microsoft.com/office/2007/relationships/hdphoto" Target="../media/hdphoto63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63.wdp"/><Relationship Id="rId13" Type="http://schemas.microsoft.com/office/2007/relationships/hdphoto" Target="../media/hdphoto7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png"/><Relationship Id="rId12" Type="http://schemas.openxmlformats.org/officeDocument/2006/relationships/image" Target="../media/image10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microsoft.com/office/2007/relationships/hdphoto" Target="../media/hdphoto31.wdp"/><Relationship Id="rId11" Type="http://schemas.microsoft.com/office/2007/relationships/hdphoto" Target="../media/hdphoto72.wdp"/><Relationship Id="rId5" Type="http://schemas.openxmlformats.org/officeDocument/2006/relationships/image" Target="../media/image41.png"/><Relationship Id="rId15" Type="http://schemas.microsoft.com/office/2007/relationships/hdphoto" Target="../media/hdphoto73.wdp"/><Relationship Id="rId10" Type="http://schemas.openxmlformats.org/officeDocument/2006/relationships/image" Target="../media/image103.png"/><Relationship Id="rId4" Type="http://schemas.openxmlformats.org/officeDocument/2006/relationships/image" Target="../media/image25.jpg"/><Relationship Id="rId9" Type="http://schemas.openxmlformats.org/officeDocument/2006/relationships/image" Target="../media/image16.png"/><Relationship Id="rId1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5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25.jpg"/><Relationship Id="rId10" Type="http://schemas.openxmlformats.org/officeDocument/2006/relationships/image" Target="../media/image107.png"/><Relationship Id="rId4" Type="http://schemas.openxmlformats.org/officeDocument/2006/relationships/audio" Target="../media/audio1.wav"/><Relationship Id="rId9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microsoft.com/office/2007/relationships/hdphoto" Target="../media/hdphoto5.wdp"/><Relationship Id="rId4" Type="http://schemas.openxmlformats.org/officeDocument/2006/relationships/image" Target="../media/image25.jp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6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7.jpg"/><Relationship Id="rId9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6.png"/><Relationship Id="rId18" Type="http://schemas.microsoft.com/office/2007/relationships/hdphoto" Target="../media/hdphoto18.wdp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0.png"/><Relationship Id="rId7" Type="http://schemas.openxmlformats.org/officeDocument/2006/relationships/image" Target="../media/image28.png"/><Relationship Id="rId12" Type="http://schemas.microsoft.com/office/2007/relationships/hdphoto" Target="../media/hdphoto23.wdp"/><Relationship Id="rId17" Type="http://schemas.openxmlformats.org/officeDocument/2006/relationships/image" Target="../media/image27.png"/><Relationship Id="rId25" Type="http://schemas.microsoft.com/office/2007/relationships/hdphoto" Target="../media/hdphoto21.wdp"/><Relationship Id="rId33" Type="http://schemas.openxmlformats.org/officeDocument/2006/relationships/image" Target="../media/image16.png"/><Relationship Id="rId2" Type="http://schemas.openxmlformats.org/officeDocument/2006/relationships/audio" Target="../media/media37.m4a"/><Relationship Id="rId16" Type="http://schemas.microsoft.com/office/2007/relationships/hdphoto" Target="../media/hdphoto17.wdp"/><Relationship Id="rId20" Type="http://schemas.microsoft.com/office/2007/relationships/hdphoto" Target="../media/hdphoto20.wdp"/><Relationship Id="rId29" Type="http://schemas.microsoft.com/office/2007/relationships/hdphoto" Target="../media/hdphoto25.wdp"/><Relationship Id="rId1" Type="http://schemas.microsoft.com/office/2007/relationships/media" Target="../media/media37.m4a"/><Relationship Id="rId6" Type="http://schemas.microsoft.com/office/2007/relationships/hdphoto" Target="../media/hdphoto14.wdp"/><Relationship Id="rId11" Type="http://schemas.openxmlformats.org/officeDocument/2006/relationships/image" Target="../media/image33.png"/><Relationship Id="rId24" Type="http://schemas.openxmlformats.org/officeDocument/2006/relationships/image" Target="../media/image31.png"/><Relationship Id="rId32" Type="http://schemas.microsoft.com/office/2007/relationships/hdphoto" Target="../media/hdphoto26.wdp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microsoft.com/office/2007/relationships/hdphoto" Target="../media/hdphoto15.wdp"/><Relationship Id="rId28" Type="http://schemas.openxmlformats.org/officeDocument/2006/relationships/image" Target="../media/image35.png"/><Relationship Id="rId10" Type="http://schemas.microsoft.com/office/2007/relationships/hdphoto" Target="../media/hdphoto24.wdp"/><Relationship Id="rId19" Type="http://schemas.openxmlformats.org/officeDocument/2006/relationships/image" Target="../media/image29.png"/><Relationship Id="rId31" Type="http://schemas.openxmlformats.org/officeDocument/2006/relationships/image" Target="../media/image36.png"/><Relationship Id="rId4" Type="http://schemas.openxmlformats.org/officeDocument/2006/relationships/image" Target="../media/image25.jpg"/><Relationship Id="rId9" Type="http://schemas.openxmlformats.org/officeDocument/2006/relationships/image" Target="../media/image34.png"/><Relationship Id="rId14" Type="http://schemas.microsoft.com/office/2007/relationships/hdphoto" Target="../media/hdphoto5.wdp"/><Relationship Id="rId22" Type="http://schemas.openxmlformats.org/officeDocument/2006/relationships/image" Target="../media/image20.png"/><Relationship Id="rId27" Type="http://schemas.microsoft.com/office/2007/relationships/hdphoto" Target="../media/hdphoto22.wdp"/><Relationship Id="rId30" Type="http://schemas.openxmlformats.org/officeDocument/2006/relationships/image" Target="../media/image1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25.jpg"/><Relationship Id="rId9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microsoft.com/office/2007/relationships/hdphoto" Target="../media/hdphoto5.wdp"/><Relationship Id="rId4" Type="http://schemas.openxmlformats.org/officeDocument/2006/relationships/image" Target="../media/image25.jp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22.wdp"/><Relationship Id="rId7" Type="http://schemas.openxmlformats.org/officeDocument/2006/relationships/image" Target="../media/image27.png"/><Relationship Id="rId12" Type="http://schemas.microsoft.com/office/2007/relationships/hdphoto" Target="../media/hdphoto20.wdp"/><Relationship Id="rId17" Type="http://schemas.microsoft.com/office/2007/relationships/hdphoto" Target="../media/hdphoto15.wdp"/><Relationship Id="rId25" Type="http://schemas.microsoft.com/office/2007/relationships/hdphoto" Target="../media/hdphoto24.wdp"/><Relationship Id="rId2" Type="http://schemas.openxmlformats.org/officeDocument/2006/relationships/audio" Target="../media/media4.m4a"/><Relationship Id="rId16" Type="http://schemas.openxmlformats.org/officeDocument/2006/relationships/image" Target="../media/image20.png"/><Relationship Id="rId20" Type="http://schemas.openxmlformats.org/officeDocument/2006/relationships/image" Target="../media/image32.png"/><Relationship Id="rId29" Type="http://schemas.openxmlformats.org/officeDocument/2006/relationships/image" Target="../media/image36.png"/><Relationship Id="rId1" Type="http://schemas.microsoft.com/office/2007/relationships/media" Target="../media/media4.m4a"/><Relationship Id="rId6" Type="http://schemas.microsoft.com/office/2007/relationships/hdphoto" Target="../media/hdphoto17.wdp"/><Relationship Id="rId11" Type="http://schemas.openxmlformats.org/officeDocument/2006/relationships/image" Target="../media/image29.png"/><Relationship Id="rId24" Type="http://schemas.openxmlformats.org/officeDocument/2006/relationships/image" Target="../media/image34.png"/><Relationship Id="rId5" Type="http://schemas.openxmlformats.org/officeDocument/2006/relationships/image" Target="../media/image26.png"/><Relationship Id="rId15" Type="http://schemas.microsoft.com/office/2007/relationships/hdphoto" Target="../media/hdphoto14.wdp"/><Relationship Id="rId23" Type="http://schemas.microsoft.com/office/2007/relationships/hdphoto" Target="../media/hdphoto23.wdp"/><Relationship Id="rId28" Type="http://schemas.openxmlformats.org/officeDocument/2006/relationships/image" Target="../media/image19.png"/><Relationship Id="rId10" Type="http://schemas.microsoft.com/office/2007/relationships/hdphoto" Target="../media/hdphoto19.wdp"/><Relationship Id="rId19" Type="http://schemas.microsoft.com/office/2007/relationships/hdphoto" Target="../media/hdphoto21.wdp"/><Relationship Id="rId31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openxmlformats.org/officeDocument/2006/relationships/image" Target="../media/image28.png"/><Relationship Id="rId14" Type="http://schemas.openxmlformats.org/officeDocument/2006/relationships/image" Target="../media/image21.png"/><Relationship Id="rId22" Type="http://schemas.openxmlformats.org/officeDocument/2006/relationships/image" Target="../media/image33.png"/><Relationship Id="rId27" Type="http://schemas.microsoft.com/office/2007/relationships/hdphoto" Target="../media/hdphoto25.wdp"/><Relationship Id="rId30" Type="http://schemas.microsoft.com/office/2007/relationships/hdphoto" Target="../media/hdphoto2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7.wdp"/><Relationship Id="rId12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7.png"/><Relationship Id="rId11" Type="http://schemas.microsoft.com/office/2007/relationships/hdphoto" Target="../media/hdphoto29.wdp"/><Relationship Id="rId5" Type="http://schemas.openxmlformats.org/officeDocument/2006/relationships/image" Target="../media/image2.png"/><Relationship Id="rId10" Type="http://schemas.openxmlformats.org/officeDocument/2006/relationships/image" Target="../media/image39.png"/><Relationship Id="rId4" Type="http://schemas.openxmlformats.org/officeDocument/2006/relationships/image" Target="../media/image25.jpg"/><Relationship Id="rId9" Type="http://schemas.microsoft.com/office/2007/relationships/hdphoto" Target="../media/hdphoto2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20.png"/><Relationship Id="rId18" Type="http://schemas.openxmlformats.org/officeDocument/2006/relationships/image" Target="../media/image34.png"/><Relationship Id="rId26" Type="http://schemas.microsoft.com/office/2007/relationships/hdphoto" Target="../media/hdphoto30.wdp"/><Relationship Id="rId3" Type="http://schemas.openxmlformats.org/officeDocument/2006/relationships/slideLayout" Target="../slideLayouts/slideLayout7.xml"/><Relationship Id="rId21" Type="http://schemas.microsoft.com/office/2007/relationships/hdphoto" Target="../media/hdphoto23.wdp"/><Relationship Id="rId7" Type="http://schemas.openxmlformats.org/officeDocument/2006/relationships/image" Target="../media/image28.png"/><Relationship Id="rId12" Type="http://schemas.openxmlformats.org/officeDocument/2006/relationships/image" Target="../media/image21.png"/><Relationship Id="rId17" Type="http://schemas.microsoft.com/office/2007/relationships/hdphoto" Target="../media/hdphoto22.wdp"/><Relationship Id="rId25" Type="http://schemas.openxmlformats.org/officeDocument/2006/relationships/image" Target="../media/image40.png"/><Relationship Id="rId2" Type="http://schemas.openxmlformats.org/officeDocument/2006/relationships/audio" Target="../media/media6.m4a"/><Relationship Id="rId16" Type="http://schemas.openxmlformats.org/officeDocument/2006/relationships/image" Target="../media/image32.png"/><Relationship Id="rId20" Type="http://schemas.openxmlformats.org/officeDocument/2006/relationships/image" Target="../media/image33.png"/><Relationship Id="rId29" Type="http://schemas.openxmlformats.org/officeDocument/2006/relationships/image" Target="../media/image16.png"/><Relationship Id="rId1" Type="http://schemas.microsoft.com/office/2007/relationships/media" Target="../media/media6.m4a"/><Relationship Id="rId6" Type="http://schemas.microsoft.com/office/2007/relationships/hdphoto" Target="../media/hdphoto17.wdp"/><Relationship Id="rId11" Type="http://schemas.openxmlformats.org/officeDocument/2006/relationships/image" Target="../media/image30.png"/><Relationship Id="rId24" Type="http://schemas.openxmlformats.org/officeDocument/2006/relationships/image" Target="../media/image19.png"/><Relationship Id="rId5" Type="http://schemas.openxmlformats.org/officeDocument/2006/relationships/image" Target="../media/image26.png"/><Relationship Id="rId15" Type="http://schemas.microsoft.com/office/2007/relationships/hdphoto" Target="../media/hdphoto21.wdp"/><Relationship Id="rId23" Type="http://schemas.microsoft.com/office/2007/relationships/hdphoto" Target="../media/hdphoto25.wdp"/><Relationship Id="rId28" Type="http://schemas.microsoft.com/office/2007/relationships/hdphoto" Target="../media/hdphoto26.wdp"/><Relationship Id="rId10" Type="http://schemas.microsoft.com/office/2007/relationships/hdphoto" Target="../media/hdphoto20.wdp"/><Relationship Id="rId19" Type="http://schemas.microsoft.com/office/2007/relationships/hdphoto" Target="../media/hdphoto24.wdp"/><Relationship Id="rId31" Type="http://schemas.microsoft.com/office/2007/relationships/hdphoto" Target="../media/hdphoto18.wdp"/><Relationship Id="rId4" Type="http://schemas.openxmlformats.org/officeDocument/2006/relationships/image" Target="../media/image25.jpg"/><Relationship Id="rId9" Type="http://schemas.openxmlformats.org/officeDocument/2006/relationships/image" Target="../media/image29.png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openxmlformats.org/officeDocument/2006/relationships/image" Target="../media/image36.png"/><Relationship Id="rId30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25.jp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33793" y="2878699"/>
            <a:ext cx="86662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 </a:t>
            </a:r>
            <a:r>
              <a:rPr lang="en-US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en-US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8000" b="1" cap="none" spc="0" dirty="0" err="1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Букви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о, О</a:t>
            </a:r>
            <a:endParaRPr lang="ru-RU" sz="8000" b="1" cap="none" spc="0" dirty="0">
              <a:ln/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69" y="3064901"/>
            <a:ext cx="2505193" cy="3543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01" y="4295239"/>
            <a:ext cx="1635398" cy="23132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22" y="3100862"/>
            <a:ext cx="2341216" cy="3507674"/>
          </a:xfrm>
          <a:prstGeom prst="rect">
            <a:avLst/>
          </a:prstGeom>
        </p:spPr>
      </p:pic>
      <p:pic>
        <p:nvPicPr>
          <p:cNvPr id="17" name="Рисунок 16" descr="Счастливый школьный мультфильм сова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Картинки про букву О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37" l="7800" r="90400">
                        <a14:foregroundMark x1="21800" y1="88632" x2="46200" y2="87283"/>
                        <a14:foregroundMark x1="35400" y1="80347" x2="45200" y2="81310"/>
                        <a14:foregroundMark x1="28600" y1="92486" x2="42200" y2="92486"/>
                        <a14:foregroundMark x1="53800" y1="84200" x2="68200" y2="9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5" r="8018"/>
          <a:stretch/>
        </p:blipFill>
        <p:spPr bwMode="auto">
          <a:xfrm>
            <a:off x="5787069" y="4020222"/>
            <a:ext cx="1983103" cy="247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59" l="1695" r="99576">
                        <a14:foregroundMark x1="22458" y1="62222" x2="28390" y2="61852"/>
                        <a14:foregroundMark x1="16949" y1="65926" x2="24576" y2="70370"/>
                        <a14:foregroundMark x1="15254" y1="74444" x2="16949" y2="69259"/>
                        <a14:foregroundMark x1="27119" y1="89630" x2="36441" y2="8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0" y="679883"/>
            <a:ext cx="1840551" cy="210571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8043" l="0" r="100000">
                        <a14:foregroundMark x1="69068" y1="35326" x2="65678" y2="54891"/>
                        <a14:foregroundMark x1="77542" y1="51087" x2="78390" y2="70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87" y="113215"/>
            <a:ext cx="4279096" cy="3336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022" y="190979"/>
            <a:ext cx="2641170" cy="264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Друзі, давайте пограємо в гру «Що зайве?»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Оберіть  в групі предметів зайве. Сова допоможе вам перевірити себе.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1533" y="495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12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94891" y="563205"/>
            <a:ext cx="5414962" cy="1303695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3"/>
              <a:ext cx="5349518" cy="25381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4400" b="1" cap="none" spc="0" dirty="0" smtClean="0">
                  <a:ln/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Гра  «Що зайве?»</a:t>
              </a: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8988" y="2714969"/>
            <a:ext cx="2928938" cy="4143031"/>
          </a:xfrm>
          <a:prstGeom prst="rect">
            <a:avLst/>
          </a:prstGeom>
        </p:spPr>
      </p:pic>
      <p:pic>
        <p:nvPicPr>
          <p:cNvPr id="8" name="Рисунок 7" descr="Счастливый школьный мультфильм сова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487" y="451483"/>
            <a:ext cx="1653939" cy="24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Облако 14"/>
          <p:cNvSpPr/>
          <p:nvPr/>
        </p:nvSpPr>
        <p:spPr>
          <a:xfrm>
            <a:off x="543602" y="1454922"/>
            <a:ext cx="8664135" cy="5216041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111" y="4098432"/>
            <a:ext cx="2638563" cy="19766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9" b="92308" l="5085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81" y="3648567"/>
            <a:ext cx="1667209" cy="25714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536" b="96491" l="48936" r="948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11" t="65261"/>
          <a:stretch/>
        </p:blipFill>
        <p:spPr>
          <a:xfrm>
            <a:off x="6665153" y="1840200"/>
            <a:ext cx="1818512" cy="17495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7" b="91873" l="2119" r="974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66" y="1765082"/>
            <a:ext cx="1916237" cy="22978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083" l="0" r="100000">
                        <a14:foregroundMark x1="83898" y1="8264" x2="83051" y2="25620"/>
                        <a14:foregroundMark x1="80085" y1="38017" x2="91949" y2="38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79" y="3609812"/>
            <a:ext cx="2148468" cy="22030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2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3" y="2003889"/>
            <a:ext cx="2141497" cy="1776987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3567659" y="3975016"/>
            <a:ext cx="2972015" cy="22582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65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94891" y="563205"/>
            <a:ext cx="5414962" cy="1303695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3"/>
              <a:ext cx="5349518" cy="25381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4400" b="1" cap="none" spc="0" dirty="0" smtClean="0">
                  <a:ln/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Гра  «Що зайве?»</a:t>
              </a: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8988" y="2714969"/>
            <a:ext cx="2928938" cy="4143031"/>
          </a:xfrm>
          <a:prstGeom prst="rect">
            <a:avLst/>
          </a:prstGeom>
        </p:spPr>
      </p:pic>
      <p:pic>
        <p:nvPicPr>
          <p:cNvPr id="8" name="Рисунок 7" descr="Счастливый школьный мультфильм сова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487" y="451483"/>
            <a:ext cx="1653939" cy="24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Облако 14"/>
          <p:cNvSpPr/>
          <p:nvPr/>
        </p:nvSpPr>
        <p:spPr>
          <a:xfrm>
            <a:off x="543602" y="1454922"/>
            <a:ext cx="8664135" cy="5216041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523093" y="1921967"/>
            <a:ext cx="2972015" cy="22582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1" b="90716" l="887" r="99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653" y="3863732"/>
            <a:ext cx="2304451" cy="21124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8729" y1="7713" x2="48729" y2="53191"/>
                        <a14:foregroundMark x1="56780" y1="17287" x2="59746" y2="47872"/>
                        <a14:foregroundMark x1="6780" y1="57447" x2="33051" y2="32181"/>
                        <a14:foregroundMark x1="13559" y1="67819" x2="41525" y2="46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16" y="3670387"/>
            <a:ext cx="1368405" cy="21801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0000" l="177" r="98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64" y="4035715"/>
            <a:ext cx="2389227" cy="25417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31" l="0" r="98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19" y="1970946"/>
            <a:ext cx="1896053" cy="16815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55" b="93818" l="4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58" y="1877126"/>
            <a:ext cx="2373820" cy="276610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76" l="667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28" y="2510720"/>
            <a:ext cx="1403691" cy="11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8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94891" y="563205"/>
            <a:ext cx="5414962" cy="1303695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3"/>
              <a:ext cx="5349518" cy="25381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4400" b="1" cap="none" spc="0" dirty="0" smtClean="0">
                  <a:ln/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Гра  «Що зайве?»</a:t>
              </a: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8988" y="2714969"/>
            <a:ext cx="2928938" cy="4143031"/>
          </a:xfrm>
          <a:prstGeom prst="rect">
            <a:avLst/>
          </a:prstGeom>
        </p:spPr>
      </p:pic>
      <p:pic>
        <p:nvPicPr>
          <p:cNvPr id="8" name="Рисунок 7" descr="Счастливый школьный мультфильм сова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487" y="451483"/>
            <a:ext cx="1653939" cy="24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Облако 14"/>
          <p:cNvSpPr/>
          <p:nvPr/>
        </p:nvSpPr>
        <p:spPr>
          <a:xfrm>
            <a:off x="543602" y="1454922"/>
            <a:ext cx="8664135" cy="5216041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0355" y1="20000" x2="57624" y2="37625"/>
                        <a14:foregroundMark x1="70922" y1="22375" x2="74823" y2="38375"/>
                        <a14:foregroundMark x1="49291" y1="19625" x2="58688" y2="17625"/>
                        <a14:foregroundMark x1="44858" y1="3625" x2="49823" y2="1625"/>
                        <a14:foregroundMark x1="70390" y1="2500" x2="73759" y2="2875"/>
                        <a14:foregroundMark x1="94681" y1="9125" x2="94681" y2="97625"/>
                        <a14:foregroundMark x1="6206" y1="98125" x2="92021" y2="96500"/>
                        <a14:foregroundMark x1="40426" y1="68000" x2="85816" y2="78500"/>
                        <a14:foregroundMark x1="32092" y1="47000" x2="54787" y2="55125"/>
                        <a14:foregroundMark x1="93617" y1="2875" x2="98582" y2="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145" y="1522642"/>
            <a:ext cx="1581718" cy="22435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86" l="838" r="97207">
                        <a14:foregroundMark x1="5028" y1="35571" x2="23464" y2="33857"/>
                        <a14:foregroundMark x1="13128" y1="29143" x2="18156" y2="32286"/>
                        <a14:foregroundMark x1="79330" y1="25286" x2="92458" y2="25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67" y="1739357"/>
            <a:ext cx="1480893" cy="28956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875" l="2459" r="97268">
                        <a14:foregroundMark x1="23224" y1="33000" x2="40437" y2="31625"/>
                        <a14:foregroundMark x1="45082" y1="31000" x2="55464" y2="33875"/>
                        <a14:foregroundMark x1="33060" y1="50500" x2="46995" y2="49125"/>
                        <a14:foregroundMark x1="66940" y1="96625" x2="61475" y2="9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60" y="2054991"/>
            <a:ext cx="1659168" cy="362659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750" l="413" r="97107">
                        <a14:foregroundMark x1="33884" y1="31563" x2="63636" y2="41875"/>
                        <a14:foregroundMark x1="50000" y1="41875" x2="53719" y2="41875"/>
                        <a14:foregroundMark x1="35537" y1="37188" x2="45041" y2="38750"/>
                        <a14:foregroundMark x1="76446" y1="63125" x2="90083" y2="70625"/>
                        <a14:foregroundMark x1="92149" y1="62187" x2="92149" y2="67813"/>
                        <a14:foregroundMark x1="83471" y1="71563" x2="82645" y2="78125"/>
                        <a14:foregroundMark x1="5372" y1="52188" x2="20248" y2="54063"/>
                        <a14:foregroundMark x1="20248" y1="54688" x2="19421" y2="65313"/>
                        <a14:foregroundMark x1="7025" y1="48125" x2="13223" y2="67813"/>
                        <a14:foregroundMark x1="2479" y1="55625" x2="24380" y2="61250"/>
                        <a14:foregroundMark x1="26860" y1="54688" x2="22314" y2="68438"/>
                        <a14:foregroundMark x1="4545" y1="52812" x2="4545" y2="60313"/>
                        <a14:foregroundMark x1="8264" y1="47813" x2="13636" y2="49063"/>
                        <a14:foregroundMark x1="4959" y1="48125" x2="3306" y2="51563"/>
                        <a14:foregroundMark x1="75207" y1="64063" x2="79339" y2="76875"/>
                        <a14:foregroundMark x1="83058" y1="78750" x2="93802" y2="69688"/>
                        <a14:foregroundMark x1="93802" y1="62813" x2="94215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85" y="3766214"/>
            <a:ext cx="1967624" cy="26018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217" y1="6508" x2="52398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61" y="1711550"/>
            <a:ext cx="1763651" cy="1973535"/>
          </a:xfrm>
          <a:prstGeom prst="rect">
            <a:avLst/>
          </a:prstGeom>
        </p:spPr>
      </p:pic>
      <p:pic>
        <p:nvPicPr>
          <p:cNvPr id="7170" name="Picture 2" descr="Обруч - векторные изображения, Обруч картинки | Depositphoto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650" y="4186004"/>
            <a:ext cx="3571588" cy="169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5072835" y="3833934"/>
            <a:ext cx="3497403" cy="22582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30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3" name="Облако 2"/>
          <p:cNvSpPr/>
          <p:nvPr/>
        </p:nvSpPr>
        <p:spPr>
          <a:xfrm>
            <a:off x="6052009" y="1137767"/>
            <a:ext cx="5765917" cy="4553793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838" y="1550654"/>
            <a:ext cx="2638563" cy="1976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576" l="667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6" y="3343591"/>
            <a:ext cx="1403691" cy="1158045"/>
          </a:xfrm>
          <a:prstGeom prst="rect">
            <a:avLst/>
          </a:prstGeom>
        </p:spPr>
      </p:pic>
      <p:pic>
        <p:nvPicPr>
          <p:cNvPr id="6" name="Picture 2" descr="Обруч - векторные изображения, Обруч картинки | Depositphoto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116" y="3331338"/>
            <a:ext cx="3571588" cy="169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080" y="1396672"/>
            <a:ext cx="3670769" cy="5192361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986434" y="277455"/>
            <a:ext cx="5414962" cy="3305707"/>
            <a:chOff x="0" y="168857"/>
            <a:chExt cx="5414962" cy="4300538"/>
          </a:xfrm>
        </p:grpSpPr>
        <p:sp>
          <p:nvSpPr>
            <p:cNvPr id="11" name="Облако 10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5444" y="1288074"/>
              <a:ext cx="534951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Назвіть обрані предмети, протягуючи перший звук.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Який це звук?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4756" y="532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4253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Звук [ о ] _ #чатурок _ Українська мова 1 клас _ Нова Школ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2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114305" y="379641"/>
            <a:ext cx="8732066" cy="58881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Спостереження</a:t>
            </a:r>
            <a:r>
              <a:rPr lang="ru-RU" sz="2800" b="1" dirty="0">
                <a:solidFill>
                  <a:schemeClr val="bg1"/>
                </a:solidFill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</a:rPr>
              <a:t>вимовою</a:t>
            </a:r>
            <a:r>
              <a:rPr lang="ru-RU" sz="2800" b="1" dirty="0">
                <a:solidFill>
                  <a:schemeClr val="bg1"/>
                </a:solidFill>
              </a:rPr>
              <a:t> звука</a:t>
            </a:r>
          </a:p>
        </p:txBody>
      </p:sp>
      <p:sp>
        <p:nvSpPr>
          <p:cNvPr id="25" name="Овал 24"/>
          <p:cNvSpPr/>
          <p:nvPr/>
        </p:nvSpPr>
        <p:spPr>
          <a:xfrm>
            <a:off x="5785074" y="4792948"/>
            <a:ext cx="904259" cy="9009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679" b="91745" l="250" r="50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005" r="50519" b="4925"/>
          <a:stretch/>
        </p:blipFill>
        <p:spPr bwMode="auto">
          <a:xfrm>
            <a:off x="7074621" y="4704195"/>
            <a:ext cx="2354689" cy="10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https://i.pinimg.com/originals/49/ef/84/49ef848c53627e28cee7d3c5c7bd1fa7.jp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8" b="11325" l="3286" r="2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43" b="87417"/>
          <a:stretch/>
        </p:blipFill>
        <p:spPr bwMode="auto">
          <a:xfrm>
            <a:off x="6692538" y="808474"/>
            <a:ext cx="4419129" cy="307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42" y="1500673"/>
            <a:ext cx="3670769" cy="5192361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114305" y="824899"/>
            <a:ext cx="5800970" cy="5077124"/>
            <a:chOff x="0" y="168857"/>
            <a:chExt cx="5447881" cy="4794764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98363" y="225866"/>
              <a:ext cx="5349518" cy="47377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Отже!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При вимові звука 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3200" b="1" dirty="0">
                  <a:ln/>
                  <a:solidFill>
                    <a:schemeClr val="accent4"/>
                  </a:solidFill>
                </a:rPr>
                <a:t>о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]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повітря спокійно виходить,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не зустрічаючи перешкод.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Звук 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3200" b="1" dirty="0">
                  <a:ln/>
                  <a:solidFill>
                    <a:schemeClr val="accent4"/>
                  </a:solidFill>
                </a:rPr>
                <a:t>о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]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– голосний.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Його позначаємо кружечком.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Колір його –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червоний.</a:t>
              </a:r>
              <a:endParaRPr lang="uk-UA" sz="3200" b="1" dirty="0">
                <a:ln/>
                <a:solidFill>
                  <a:schemeClr val="accent4"/>
                </a:solidFill>
              </a:endParaRP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 </a:t>
              </a:r>
              <a:endParaRPr lang="uk-UA" sz="3200" b="1" dirty="0">
                <a:ln/>
                <a:solidFill>
                  <a:schemeClr val="accent4"/>
                </a:solidFill>
              </a:endParaRPr>
            </a:p>
            <a:p>
              <a:pPr algn="ctr"/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9089941" y="2377553"/>
            <a:ext cx="3216034" cy="4157408"/>
            <a:chOff x="4667249" y="3380691"/>
            <a:chExt cx="2140287" cy="310208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574" b="95956" l="3908" r="97158">
                          <a14:foregroundMark x1="46359" y1="27696" x2="51332" y2="3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49" y="3380691"/>
              <a:ext cx="2140287" cy="3102085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5396389" y="4423901"/>
              <a:ext cx="70564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0874" y="503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Малята, на наступному слайді послідкуйте очима за польотом оси на галявинці. І поки вона літає,  протягніть звук </a:t>
              </a:r>
              <a:r>
                <a:rPr lang="en-US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[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о</a:t>
              </a:r>
              <a:r>
                <a:rPr lang="en-US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]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0597" y="445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0004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76" l="667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6" y="3343591"/>
            <a:ext cx="1403691" cy="11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1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01 0.01991 C 0.30794 -0.22593 0.13685 -0.43935 -0.09258 -0.45393 C -0.31133 -0.47245 -0.51641 -0.30694 -0.53047 -0.06875 C -0.54727 0.15255 -0.40378 0.35718 -0.1987 0.37292 C -0.01068 0.3838 0.16758 0.24769 0.18125 0.0419 C 0.19466 -0.14514 0.07487 -0.32222 -0.09935 -0.33634 C -0.2599 -0.34745 -0.41042 -0.23356 -0.42083 -0.06111 C -0.43112 0.09306 -0.33516 0.24421 -0.19193 0.25116 C -0.06185 0.26227 0.06159 0.17361 0.07187 0.03426 C 0.07851 -0.09051 0.00677 -0.21157 -0.10638 -0.21921 C -0.20534 -0.22593 -0.30469 -0.16042 -0.31133 -0.05347 C -0.31836 0.03843 -0.26719 0.12616 -0.18464 0.1338 C -0.11654 0.14144 -0.04453 0.1007 -0.04128 0.02755 C -0.03412 -0.03102 -0.06185 -0.09398 -0.11302 -0.10162 C -0.15391 -0.10162 -0.19505 -0.08634 -0.20208 -0.04653 C -0.20534 -0.02106 -0.1987 0.00532 -0.178 0.01644 C -0.16784 0.01991 -0.16055 0.01991 -0.15052 0.01644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63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55 -0.45255 L 0.04518 -0.2544 L 0.35768 -0.2544 L 0.20156 -0.05301 L 0.35768 0.14537 L 0.04518 0.14537 L -0.11055 0.34745 L -0.26654 0.14537 L -0.57865 0.14537 L -0.42292 -0.05301 L -0.57865 -0.2544 L -0.26654 -0.2544 L -0.11055 -0.45255 Z " pathEditMode="relative" rAng="0" ptsTypes="AAAAAAAAAAAAA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55 -0.0162 C -0.5806 -0.3037 -0.39271 -0.55324 -0.14063 -0.5706 C 0.09935 -0.59167 0.32474 -0.39838 0.33997 -0.11968 C 0.35859 0.13889 0.20104 0.37847 -0.02435 0.39676 C -0.23086 0.40949 -0.42656 0.25023 -0.44167 0.00949 C -0.45625 -0.20926 -0.32474 -0.41597 -0.13346 -0.4331 C 0.04297 -0.44583 0.20846 -0.31273 0.21966 -0.11088 C 0.23099 0.06945 0.12591 0.2463 -0.03177 0.2544 C -0.17448 0.26713 -0.3099 0.16366 -0.32123 0.00046 C -0.32865 -0.14537 -0.24987 -0.2868 -0.12565 -0.29583 C -0.01706 -0.3037 0.09206 -0.22708 0.09935 -0.10185 C 0.10716 0.00532 0.05091 0.10787 -0.03958 0.11713 C -0.11445 0.12593 -0.19349 0.07801 -0.19701 -0.00718 C -0.20482 -0.07593 -0.17448 -0.14954 -0.11823 -0.1588 C -0.07331 -0.1588 -0.02826 -0.14074 -0.02057 -0.09375 C -0.01706 -0.06389 -0.02435 -0.03333 -0.04688 -0.02037 C -0.05807 -0.0162 -0.06589 -0.0162 -0.07721 -0.02037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3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Друзі, послухайте вірш і спіймайте (плесніть у долоньки) всі слова, які починаються із звука </a:t>
              </a:r>
              <a:r>
                <a:rPr lang="en-US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[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о</a:t>
              </a:r>
              <a:r>
                <a:rPr lang="en-US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].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4667249" y="3380691"/>
            <a:ext cx="2140287" cy="3102085"/>
            <a:chOff x="4667249" y="3380691"/>
            <a:chExt cx="2140287" cy="310208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574" b="95956" l="3908" r="97158">
                          <a14:foregroundMark x1="46359" y1="27696" x2="51332" y2="3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49" y="3380691"/>
              <a:ext cx="2140287" cy="3102085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5396389" y="4423901"/>
              <a:ext cx="70564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6573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815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23676" y="308430"/>
            <a:ext cx="8732066" cy="62746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Інструктаж</a:t>
            </a:r>
            <a:r>
              <a:rPr lang="ru-RU" sz="2800" b="1" dirty="0" smtClean="0">
                <a:solidFill>
                  <a:schemeClr val="bg1"/>
                </a:solidFill>
              </a:rPr>
              <a:t> для </a:t>
            </a:r>
            <a:r>
              <a:rPr lang="ru-RU" sz="2800" b="1" dirty="0" err="1" smtClean="0">
                <a:solidFill>
                  <a:schemeClr val="bg1"/>
                </a:solidFill>
              </a:rPr>
              <a:t>діток</a:t>
            </a:r>
            <a:r>
              <a:rPr lang="ru-RU" sz="2800" b="1" dirty="0" smtClean="0">
                <a:solidFill>
                  <a:schemeClr val="bg1"/>
                </a:solidFill>
              </a:rPr>
              <a:t> і </a:t>
            </a:r>
            <a:r>
              <a:rPr lang="ru-RU" sz="2800" b="1" dirty="0" err="1" smtClean="0">
                <a:solidFill>
                  <a:schemeClr val="bg1"/>
                </a:solidFill>
              </a:rPr>
              <a:t>їхніх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помічників</a:t>
            </a:r>
            <a:r>
              <a:rPr lang="ru-RU" sz="2800" b="1" dirty="0" smtClean="0">
                <a:solidFill>
                  <a:schemeClr val="bg1"/>
                </a:solidFill>
              </a:rPr>
              <a:t> – </a:t>
            </a:r>
            <a:r>
              <a:rPr lang="ru-RU" sz="2800" b="1" dirty="0" err="1" smtClean="0">
                <a:solidFill>
                  <a:schemeClr val="bg1"/>
                </a:solidFill>
              </a:rPr>
              <a:t>батьків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4058" y="1140823"/>
            <a:ext cx="4663130" cy="536010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Любі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діти</a:t>
            </a:r>
            <a:r>
              <a:rPr lang="ru-RU" sz="2400" b="1" dirty="0" smtClean="0">
                <a:solidFill>
                  <a:schemeClr val="bg1"/>
                </a:solidFill>
              </a:rPr>
              <a:t>, на вас </a:t>
            </a:r>
            <a:r>
              <a:rPr lang="ru-RU" sz="2400" b="1" dirty="0" err="1" smtClean="0">
                <a:solidFill>
                  <a:schemeClr val="bg1"/>
                </a:solidFill>
              </a:rPr>
              <a:t>чекає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захоплююча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подорож</a:t>
            </a:r>
            <a:r>
              <a:rPr lang="ru-RU" sz="2400" b="1" dirty="0" smtClean="0">
                <a:solidFill>
                  <a:schemeClr val="bg1"/>
                </a:solidFill>
              </a:rPr>
              <a:t> до </a:t>
            </a:r>
            <a:r>
              <a:rPr lang="ru-RU" sz="2400" b="1" dirty="0" err="1" smtClean="0">
                <a:solidFill>
                  <a:schemeClr val="bg1"/>
                </a:solidFill>
              </a:rPr>
              <a:t>дивовижної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Країни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Звуків</a:t>
            </a:r>
            <a:r>
              <a:rPr lang="ru-RU" sz="2400" b="1" dirty="0" smtClean="0">
                <a:solidFill>
                  <a:schemeClr val="bg1"/>
                </a:solidFill>
              </a:rPr>
              <a:t> і Букв, </a:t>
            </a:r>
            <a:r>
              <a:rPr lang="ru-RU" sz="2400" b="1" dirty="0" err="1" smtClean="0">
                <a:solidFill>
                  <a:schemeClr val="bg1"/>
                </a:solidFill>
              </a:rPr>
              <a:t>під</a:t>
            </a:r>
            <a:r>
              <a:rPr lang="ru-RU" sz="2400" b="1" dirty="0" smtClean="0">
                <a:solidFill>
                  <a:schemeClr val="bg1"/>
                </a:solidFill>
              </a:rPr>
              <a:t> час </a:t>
            </a:r>
            <a:r>
              <a:rPr lang="ru-RU" sz="2400" b="1" dirty="0" err="1" smtClean="0">
                <a:solidFill>
                  <a:schemeClr val="bg1"/>
                </a:solidFill>
              </a:rPr>
              <a:t>якої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познайомитесь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із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голосними</a:t>
            </a:r>
            <a:r>
              <a:rPr lang="ru-RU" sz="2400" b="1" dirty="0" smtClean="0">
                <a:solidFill>
                  <a:schemeClr val="bg1"/>
                </a:solidFill>
              </a:rPr>
              <a:t> звуками і буквами, </a:t>
            </a:r>
            <a:r>
              <a:rPr lang="ru-RU" sz="2400" b="1" dirty="0" err="1" smtClean="0">
                <a:solidFill>
                  <a:schemeClr val="bg1"/>
                </a:solidFill>
              </a:rPr>
              <a:t>які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їх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позначають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Навчитеся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їх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читати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писати</a:t>
            </a:r>
            <a:r>
              <a:rPr lang="ru-RU" sz="2400" b="1" dirty="0" smtClean="0">
                <a:solidFill>
                  <a:schemeClr val="bg1"/>
                </a:solidFill>
              </a:rPr>
              <a:t>, будете </a:t>
            </a:r>
            <a:r>
              <a:rPr lang="ru-RU" sz="2400" b="1" dirty="0" err="1" smtClean="0">
                <a:solidFill>
                  <a:schemeClr val="bg1"/>
                </a:solidFill>
              </a:rPr>
              <a:t>досліджувати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мовні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явища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знаходити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відповіді</a:t>
            </a:r>
            <a:r>
              <a:rPr lang="ru-RU" sz="2400" b="1" dirty="0" smtClean="0">
                <a:solidFill>
                  <a:schemeClr val="bg1"/>
                </a:solidFill>
              </a:rPr>
              <a:t> на </a:t>
            </a:r>
            <a:r>
              <a:rPr lang="ru-RU" sz="2400" b="1" dirty="0" err="1" smtClean="0">
                <a:solidFill>
                  <a:schemeClr val="bg1"/>
                </a:solidFill>
              </a:rPr>
              <a:t>непрості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питання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Попереду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багато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цікавих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ігор</a:t>
            </a:r>
            <a:r>
              <a:rPr lang="ru-RU" sz="2400" b="1" dirty="0" smtClean="0">
                <a:solidFill>
                  <a:schemeClr val="bg1"/>
                </a:solidFill>
              </a:rPr>
              <a:t> і загадок.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Вас </a:t>
            </a:r>
            <a:r>
              <a:rPr lang="ru-RU" sz="2400" b="1" dirty="0" err="1" smtClean="0">
                <a:solidFill>
                  <a:schemeClr val="bg1"/>
                </a:solidFill>
              </a:rPr>
              <a:t>будуть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супроводжувати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наші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герої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Познайомтеся</a:t>
            </a:r>
            <a:r>
              <a:rPr lang="ru-RU" sz="2400" b="1" dirty="0" smtClean="0">
                <a:solidFill>
                  <a:schemeClr val="bg1"/>
                </a:solidFill>
              </a:rPr>
              <a:t> з ними. 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24" y="970822"/>
            <a:ext cx="729851" cy="1032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24" y="1886825"/>
            <a:ext cx="803421" cy="1136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63" l="532" r="100000">
                        <a14:foregroundMark x1="40314" y1="69686" x2="51832" y2="7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11" y="2919211"/>
            <a:ext cx="795767" cy="1192241"/>
          </a:xfrm>
          <a:prstGeom prst="rect">
            <a:avLst/>
          </a:prstGeom>
        </p:spPr>
      </p:pic>
      <p:pic>
        <p:nvPicPr>
          <p:cNvPr id="7" name="Рисунок 6" descr="Счастливый школьный мультфильм сова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19" y="4209399"/>
            <a:ext cx="649752" cy="975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s://i.pinimg.com/originals/e5/4b/d1/e54bd17f2f9293b409f1592daf057103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7" b="99757" l="222" r="100000">
                        <a14:foregroundMark x1="37778" y1="20195" x2="41333" y2="40876"/>
                        <a14:foregroundMark x1="57111" y1="20925" x2="63333" y2="38443"/>
                        <a14:foregroundMark x1="60667" y1="69343" x2="88444" y2="66423"/>
                        <a14:foregroundMark x1="9111" y1="59124" x2="35111" y2="73479"/>
                        <a14:foregroundMark x1="32000" y1="61800" x2="38667" y2="70560"/>
                        <a14:foregroundMark x1="56667" y1="76399" x2="62667" y2="78102"/>
                        <a14:foregroundMark x1="30000" y1="97080" x2="69333" y2="97567"/>
                        <a14:foregroundMark x1="16667" y1="78832" x2="23778" y2="87591"/>
                        <a14:foregroundMark x1="36444" y1="84672" x2="58444" y2="82238"/>
                        <a14:foregroundMark x1="63111" y1="81752" x2="74000" y2="82968"/>
                        <a14:foregroundMark x1="39333" y1="77129" x2="43111" y2="77372"/>
                        <a14:foregroundMark x1="11111" y1="85401" x2="18667" y2="85401"/>
                        <a14:foregroundMark x1="55778" y1="25304" x2="62000" y2="45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51" y="5316032"/>
            <a:ext cx="664135" cy="60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91419" y="943582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Мовка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хазяйка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країни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Мовознавії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Відкриє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секрети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нашої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рідної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вона говорить,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92275" y="1948870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Суржик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помічник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Мовки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Запропонує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багато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цікавих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ігор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загадок.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нього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говорить.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63276" y="3003073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Чарівник</a:t>
            </a:r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Алфавіт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познайовить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вас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їз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буквами,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навчить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читати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писати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їх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говорить,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63276" y="4114789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Мудра Сова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допоможе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перевірити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ваші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відповіді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загадки і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запитання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92275" y="5256206"/>
            <a:ext cx="55833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Компік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перейти до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яку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пропонує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Суржик, клацайте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52590" y="5990476"/>
            <a:ext cx="6186191" cy="62746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Щоб</a:t>
            </a:r>
            <a:r>
              <a:rPr lang="ru-RU" sz="2000" b="1" dirty="0" smtClean="0">
                <a:solidFill>
                  <a:schemeClr val="bg1"/>
                </a:solidFill>
              </a:rPr>
              <a:t> перейти на </a:t>
            </a:r>
            <a:r>
              <a:rPr lang="ru-RU" sz="2000" b="1" dirty="0" err="1" smtClean="0">
                <a:solidFill>
                  <a:schemeClr val="bg1"/>
                </a:solidFill>
              </a:rPr>
              <a:t>наступний</a:t>
            </a:r>
            <a:r>
              <a:rPr lang="ru-RU" sz="2000" b="1" dirty="0" smtClean="0">
                <a:solidFill>
                  <a:schemeClr val="bg1"/>
                </a:solidFill>
              </a:rPr>
              <a:t> слайд, клацайте на </a:t>
            </a:r>
            <a:r>
              <a:rPr lang="ru-RU" sz="2000" b="1" dirty="0" err="1" smtClean="0">
                <a:solidFill>
                  <a:schemeClr val="bg1"/>
                </a:solidFill>
              </a:rPr>
              <a:t>екран</a:t>
            </a:r>
            <a:r>
              <a:rPr lang="ru-RU" sz="2000" b="1" dirty="0" smtClean="0">
                <a:solidFill>
                  <a:schemeClr val="bg1"/>
                </a:solidFill>
              </a:rPr>
              <a:t>, але </a:t>
            </a:r>
            <a:r>
              <a:rPr lang="ru-RU" sz="2000" b="1" dirty="0" err="1" smtClean="0">
                <a:solidFill>
                  <a:schemeClr val="bg1"/>
                </a:solidFill>
              </a:rPr>
              <a:t>уникайте</a:t>
            </a:r>
            <a:r>
              <a:rPr lang="ru-RU" sz="2000" b="1" dirty="0" smtClean="0">
                <a:solidFill>
                  <a:schemeClr val="bg1"/>
                </a:solidFill>
              </a:rPr>
              <a:t> наших </a:t>
            </a:r>
            <a:r>
              <a:rPr lang="ru-RU" sz="2000" b="1" dirty="0" err="1" smtClean="0">
                <a:solidFill>
                  <a:schemeClr val="bg1"/>
                </a:solidFill>
              </a:rPr>
              <a:t>героїв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7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4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879365" y="580832"/>
            <a:ext cx="6023696" cy="5000851"/>
            <a:chOff x="0" y="168858"/>
            <a:chExt cx="6023696" cy="4040286"/>
          </a:xfrm>
        </p:grpSpPr>
        <p:sp>
          <p:nvSpPr>
            <p:cNvPr id="6" name="Облако 5"/>
            <p:cNvSpPr/>
            <p:nvPr/>
          </p:nvSpPr>
          <p:spPr>
            <a:xfrm>
              <a:off x="0" y="168858"/>
              <a:ext cx="5414962" cy="4040286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74178" y="582431"/>
              <a:ext cx="5349518" cy="315102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uk-UA" sz="2800" b="1" dirty="0" smtClean="0">
                  <a:ln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</a:t>
              </a:r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 до озера ходила,</a:t>
              </a:r>
            </a:p>
            <a:p>
              <a:r>
                <a:rPr lang="uk-UA" sz="28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Окуньків</a:t>
              </a:r>
              <a:r>
                <a:rPr lang="uk-UA" sz="2800" b="1" cap="none" spc="0" dirty="0" smtClean="0">
                  <a:ln/>
                  <a:solidFill>
                    <a:schemeClr val="accent4"/>
                  </a:solidFill>
                  <a:effectLst/>
                </a:rPr>
                <a:t> там наловила.</a:t>
              </a:r>
            </a:p>
            <a:p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А тепер опеньки чистить.</a:t>
              </a:r>
            </a:p>
            <a:p>
              <a:r>
                <a:rPr lang="uk-UA" sz="2800" b="1" cap="none" spc="0" dirty="0" smtClean="0">
                  <a:ln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</a:t>
              </a:r>
              <a:r>
                <a:rPr lang="uk-UA" sz="2800" b="1" cap="none" spc="0" dirty="0" smtClean="0">
                  <a:ln/>
                  <a:solidFill>
                    <a:schemeClr val="accent4"/>
                  </a:solidFill>
                  <a:effectLst/>
                </a:rPr>
                <a:t> в нас любить смачно їсти!</a:t>
              </a:r>
            </a:p>
            <a:p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Будуть на обід грибочки,</a:t>
              </a:r>
            </a:p>
            <a:p>
              <a:r>
                <a:rPr lang="uk-UA" sz="2800" b="1" cap="none" spc="0" dirty="0" smtClean="0">
                  <a:ln/>
                  <a:solidFill>
                    <a:schemeClr val="accent4"/>
                  </a:solidFill>
                  <a:effectLst/>
                </a:rPr>
                <a:t>Овочевий суп, биточки, </a:t>
              </a:r>
            </a:p>
            <a:p>
              <a:r>
                <a:rPr lang="uk-UA" sz="2800" b="1" cap="none" spc="0" dirty="0" smtClean="0">
                  <a:ln/>
                  <a:solidFill>
                    <a:schemeClr val="accent4"/>
                  </a:solidFill>
                  <a:effectLst/>
                </a:rPr>
                <a:t>Огірочки  солоненькі</a:t>
              </a:r>
            </a:p>
            <a:p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І оладки солоденькі. </a:t>
              </a:r>
            </a:p>
            <a:p>
              <a:r>
                <a:rPr lang="uk-UA" sz="2800" b="1" cap="none" spc="0" dirty="0" smtClean="0">
                  <a:ln/>
                  <a:solidFill>
                    <a:schemeClr val="accent4"/>
                  </a:solidFill>
                  <a:effectLst/>
                </a:rPr>
                <a:t>                         </a:t>
              </a:r>
              <a:r>
                <a:rPr lang="uk-UA" sz="2800" i="1" cap="none" spc="0" dirty="0" smtClean="0">
                  <a:ln/>
                  <a:solidFill>
                    <a:schemeClr val="accent4"/>
                  </a:solidFill>
                  <a:effectLst/>
                </a:rPr>
                <a:t>В. </a:t>
              </a:r>
              <a:r>
                <a:rPr lang="uk-UA" sz="2800" i="1" cap="none" spc="0" dirty="0" err="1" smtClean="0">
                  <a:ln/>
                  <a:solidFill>
                    <a:schemeClr val="accent4"/>
                  </a:solidFill>
                  <a:effectLst/>
                </a:rPr>
                <a:t>Бутрім</a:t>
              </a:r>
              <a:endParaRPr lang="ru-RU" sz="2800" i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247"/>
            <a:ext cx="3670769" cy="51923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1107" y="2597497"/>
            <a:ext cx="2928938" cy="414303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614489" y="3337523"/>
            <a:ext cx="2140287" cy="3102085"/>
            <a:chOff x="4667249" y="3380691"/>
            <a:chExt cx="2140287" cy="310208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574" b="95956" l="3908" r="97158">
                          <a14:foregroundMark x1="46359" y1="27696" x2="51332" y2="3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49" y="3380691"/>
              <a:ext cx="2140287" cy="3102085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5396389" y="4423901"/>
              <a:ext cx="70564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2" name="Рисунок 11" descr="Счастливый школьный мультфильм сова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 descr="Легенди про озера для дітей. | Конспект. Дидактичні матеріали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10" b="95952" l="2125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875" y="2492144"/>
            <a:ext cx="5884836" cy="30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Стих Окунь читать для детей онлайн из коллекции про животных и рыб ~  Skazki.lan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3" b="97806" l="98" r="98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941" y="2785598"/>
            <a:ext cx="3992711" cy="213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62" b="95780" l="1616" r="92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38" y="2510322"/>
            <a:ext cx="1911304" cy="2683375"/>
          </a:xfrm>
          <a:prstGeom prst="rect">
            <a:avLst/>
          </a:prstGeom>
        </p:spPr>
      </p:pic>
      <p:pic>
        <p:nvPicPr>
          <p:cNvPr id="22" name="Picture 6" descr="Breakfast cereal Eating, breakfast, child, food, hand png | PNGWi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4348" r="92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67" y="2072967"/>
            <a:ext cx="4888052" cy="2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Овочі та фрукти корисні продукти малюнки для дітей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667" b="97083" l="0" r="97758">
                        <a14:foregroundMark x1="58072" y1="8750" x2="54933" y2="15417"/>
                        <a14:foregroundMark x1="84081" y1="23333" x2="88117" y2="29583"/>
                        <a14:foregroundMark x1="78700" y1="70000" x2="82511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43" y="2391473"/>
            <a:ext cx="4686891" cy="2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487" y="2386951"/>
            <a:ext cx="3445829" cy="2581384"/>
          </a:xfrm>
          <a:prstGeom prst="rect">
            <a:avLst/>
          </a:prstGeom>
        </p:spPr>
      </p:pic>
      <p:pic>
        <p:nvPicPr>
          <p:cNvPr id="25" name="Picture 10" descr="Оладки: векторна графіка, зображення, Оладки малюнки | Скачати з  Depositphotos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980" b="89844" l="0" r="97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512" y="2502630"/>
            <a:ext cx="2681594" cy="268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94766" y="549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57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636304" cy="4300538"/>
            <a:chOff x="0" y="168857"/>
            <a:chExt cx="5636304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86786" y="1015109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допоможіть звуку</a:t>
              </a:r>
              <a:r>
                <a:rPr lang="en-US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[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о</a:t>
              </a:r>
              <a:r>
                <a:rPr lang="en-US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]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обрати речі. Позначте ті, які йому не </a:t>
              </a:r>
              <a:r>
                <a:rPr lang="uk-UA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підійдуть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, в назвах яких немає цього звуку. 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4667249" y="3380691"/>
            <a:ext cx="2140287" cy="3102085"/>
            <a:chOff x="4667249" y="3380691"/>
            <a:chExt cx="2140287" cy="310208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574" b="95956" l="3908" r="97158">
                          <a14:foregroundMark x1="46359" y1="27696" x2="51332" y2="3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49" y="3380691"/>
              <a:ext cx="2140287" cy="3102085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5396389" y="4423901"/>
              <a:ext cx="70564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75397" y="3995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077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1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4667249" y="3380691"/>
            <a:ext cx="2140287" cy="3102085"/>
            <a:chOff x="4667249" y="3380691"/>
            <a:chExt cx="2140287" cy="310208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74" b="95956" l="3908" r="97158">
                          <a14:foregroundMark x1="46359" y1="27696" x2="51332" y2="3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49" y="3380691"/>
              <a:ext cx="2140287" cy="3102085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5396389" y="4423901"/>
              <a:ext cx="70564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026" name="Picture 2" descr="Наклейка платье PNG - AVATAN PL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56" y="1493528"/>
            <a:ext cx="2076449" cy="20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підниця для дівчинки - Одяг для дівчинки - Дитячий одя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1" b="95525" l="2043" r="967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207" y="3727448"/>
            <a:ext cx="2832226" cy="283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орочка PNG и картинки пнг | рисунок Векторы и PSD | Бесплатная загрузка на  Pngtre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239" y="3727448"/>
            <a:ext cx="2758673" cy="275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0 个 Костюм 点子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19" b="95000" l="7969" r="93906">
                        <a14:foregroundMark x1="45625" y1="10313" x2="51094" y2="22656"/>
                        <a14:foregroundMark x1="52344" y1="9688" x2="51563" y2="13281"/>
                        <a14:foregroundMark x1="44219" y1="7187" x2="49063" y2="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176" y="998559"/>
            <a:ext cx="2874353" cy="287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Хаки милый мультфильм минималистский креатив зимнее пальто PNG , пальто  клипарт, Пальто, прекрасный PNG картинки и пнг PSD рисунок для бесплатной  загрузки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438" b="94688" l="796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470" y="1121355"/>
            <a:ext cx="3013699" cy="301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омпьютерные иконки инкапсулированные PostScript, куртка, синий, другие png  | PNGEg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72" b="95898" l="1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017" y="1455696"/>
            <a:ext cx="3989455" cy="226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Jeans Clothes Pants A PNG , джинсовый клипарт, джинсы, одежда PNG картинки  и пнг PSD рисунок для бесплатной загрузки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13" b="97969" l="10000" r="9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823" y="3776242"/>
            <a:ext cx="2547070" cy="254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7" y="3519444"/>
            <a:ext cx="2525706" cy="268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7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765573" y="3342922"/>
            <a:ext cx="2140287" cy="3102085"/>
            <a:chOff x="4667249" y="3380691"/>
            <a:chExt cx="2140287" cy="310208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74" b="95956" l="3908" r="97158">
                          <a14:foregroundMark x1="46359" y1="27696" x2="51332" y2="3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49" y="3380691"/>
              <a:ext cx="2140287" cy="3102085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5396389" y="4423901"/>
              <a:ext cx="70564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030" name="Picture 6" descr="сорочка PNG и картинки пнг | рисунок Векторы и PSD | Бесплатная загрузка на 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798" y="4022458"/>
            <a:ext cx="2758673" cy="275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0 个 Костюм 点子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19" b="95000" l="7969" r="93906">
                        <a14:foregroundMark x1="45625" y1="10313" x2="51094" y2="22656"/>
                        <a14:foregroundMark x1="52344" y1="9688" x2="51563" y2="13281"/>
                        <a14:foregroundMark x1="44219" y1="7187" x2="49063" y2="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664" y="3531734"/>
            <a:ext cx="2874353" cy="287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Хаки милый мультфильм минималистский креатив зимнее пальто PNG , пальто  клипарт, Пальто, прекрасный PNG картинки и пнг PSD рисунок для бесплатной  загрузки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38" b="94688" l="796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071" y="3342922"/>
            <a:ext cx="3013699" cy="301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7" y="1864022"/>
            <a:ext cx="3211039" cy="4542066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2779238" y="373050"/>
            <a:ext cx="5554884" cy="2960420"/>
            <a:chOff x="0" y="168857"/>
            <a:chExt cx="5554884" cy="2960420"/>
          </a:xfrm>
        </p:grpSpPr>
        <p:sp>
          <p:nvSpPr>
            <p:cNvPr id="16" name="Облако 15"/>
            <p:cNvSpPr/>
            <p:nvPr/>
          </p:nvSpPr>
          <p:spPr>
            <a:xfrm>
              <a:off x="0" y="168857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05366" y="836080"/>
              <a:ext cx="534951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Ось які речі ми обрали.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А як одним словом їх назвати?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091305" y="2392763"/>
            <a:ext cx="3506434" cy="1683532"/>
            <a:chOff x="0" y="168857"/>
            <a:chExt cx="5470148" cy="2960420"/>
          </a:xfrm>
        </p:grpSpPr>
        <p:sp>
          <p:nvSpPr>
            <p:cNvPr id="19" name="Облако 18"/>
            <p:cNvSpPr/>
            <p:nvPr/>
          </p:nvSpPr>
          <p:spPr>
            <a:xfrm>
              <a:off x="0" y="168857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20630" y="1241908"/>
              <a:ext cx="53495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ОДЯГ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4833" y="537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2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765573" y="3342922"/>
            <a:ext cx="2140287" cy="3102085"/>
            <a:chOff x="4667249" y="3380691"/>
            <a:chExt cx="2140287" cy="310208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74" b="95956" l="3908" r="97158">
                          <a14:foregroundMark x1="46359" y1="27696" x2="51332" y2="3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49" y="3380691"/>
              <a:ext cx="2140287" cy="3102085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5396389" y="4423901"/>
              <a:ext cx="70564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030" name="Picture 6" descr="сорочка PNG и картинки пнг | рисунок Векторы и PSD | Бесплатная загрузка на 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798" y="4022458"/>
            <a:ext cx="2758673" cy="275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0 个 Костюм 点子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19" b="95000" l="7969" r="93906">
                        <a14:foregroundMark x1="45625" y1="10313" x2="51094" y2="22656"/>
                        <a14:foregroundMark x1="52344" y1="9688" x2="51563" y2="13281"/>
                        <a14:foregroundMark x1="44219" y1="7187" x2="49063" y2="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440" y="3666310"/>
            <a:ext cx="2874353" cy="287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Хаки милый мультфильм минималистский креатив зимнее пальто PNG , пальто  клипарт, Пальто, прекрасный PNG картинки и пнг PSD рисунок для бесплатной  загрузки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38" b="94688" l="796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270" y="3460183"/>
            <a:ext cx="3013699" cy="301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7" y="1864022"/>
            <a:ext cx="3211039" cy="4542066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2196959" y="294770"/>
            <a:ext cx="5414962" cy="2960420"/>
            <a:chOff x="0" y="168857"/>
            <a:chExt cx="5414962" cy="2960420"/>
          </a:xfrm>
        </p:grpSpPr>
        <p:sp>
          <p:nvSpPr>
            <p:cNvPr id="16" name="Облако 15"/>
            <p:cNvSpPr/>
            <p:nvPr/>
          </p:nvSpPr>
          <p:spPr>
            <a:xfrm>
              <a:off x="0" y="168857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5444" y="76555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Складіть звукову схему слова ОДЯГ.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Сову, щоб перевірити себе.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21" name="Рисунок 20" descr="Счастливый школьный мультфильм сова"/>
          <p:cNvPicPr/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987" y="277455"/>
            <a:ext cx="1653939" cy="2440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Группа 6"/>
          <p:cNvGrpSpPr/>
          <p:nvPr/>
        </p:nvGrpSpPr>
        <p:grpSpPr>
          <a:xfrm>
            <a:off x="6169634" y="2253673"/>
            <a:ext cx="4774440" cy="2254035"/>
            <a:chOff x="5924024" y="2406557"/>
            <a:chExt cx="4774440" cy="2254035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5924024" y="2489172"/>
              <a:ext cx="4774440" cy="2171420"/>
              <a:chOff x="-22742" y="758225"/>
              <a:chExt cx="5492890" cy="2960420"/>
            </a:xfrm>
          </p:grpSpPr>
          <p:sp>
            <p:nvSpPr>
              <p:cNvPr id="23" name="Облако 22"/>
              <p:cNvSpPr/>
              <p:nvPr/>
            </p:nvSpPr>
            <p:spPr>
              <a:xfrm>
                <a:off x="-22742" y="758225"/>
                <a:ext cx="5414962" cy="2960420"/>
              </a:xfrm>
              <a:prstGeom prst="cloud">
                <a:avLst/>
              </a:prstGeom>
              <a:solidFill>
                <a:schemeClr val="bg1">
                  <a:alpha val="81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120630" y="1241907"/>
                <a:ext cx="5349518" cy="79725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ru-RU" sz="3200" b="1" cap="none" spc="0" dirty="0">
                  <a:ln/>
                  <a:solidFill>
                    <a:schemeClr val="accent4"/>
                  </a:solidFill>
                  <a:effectLst/>
                </a:endParaRPr>
              </a:p>
            </p:txBody>
          </p:sp>
        </p:grpSp>
        <p:sp>
          <p:nvSpPr>
            <p:cNvPr id="25" name="Прямоугольник 24"/>
            <p:cNvSpPr/>
            <p:nvPr/>
          </p:nvSpPr>
          <p:spPr>
            <a:xfrm>
              <a:off x="6707528" y="3249284"/>
              <a:ext cx="1191287" cy="7164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8079957" y="3233555"/>
              <a:ext cx="1895755" cy="7164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7139794" y="3410934"/>
              <a:ext cx="410699" cy="38188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8164157" y="3406131"/>
              <a:ext cx="550540" cy="1737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8161630" y="3638385"/>
              <a:ext cx="550540" cy="1737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8807948" y="3388926"/>
              <a:ext cx="410699" cy="38188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9330139" y="3488802"/>
              <a:ext cx="550540" cy="1737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68127" y="2406557"/>
              <a:ext cx="730688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0" dirty="0"/>
                <a:t>´</a:t>
              </a:r>
            </a:p>
          </p:txBody>
        </p:sp>
      </p:grp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7822" y="586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8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966" y="818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608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тепер, малята, час перепочити.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Запрошуємо вас на розминку!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33" y="445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202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10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41" y="2850553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029239" y="634727"/>
            <a:ext cx="5414962" cy="2745964"/>
            <a:chOff x="0" y="168857"/>
            <a:chExt cx="5414962" cy="4300538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722" y="709585"/>
              <a:ext cx="5349518" cy="2458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622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962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Букви О, о _ #чатурок _ Українська мова 1 клас _ Нова Школ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3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154308" y="1600328"/>
            <a:ext cx="5911089" cy="436232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кулька і не бублик.</a:t>
            </a:r>
          </a:p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не слива, і не нулик – </a:t>
            </a:r>
          </a:p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О усім відома, </a:t>
            </a:r>
          </a:p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нею добре всі знайомі.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</a:t>
            </a:r>
            <a:r>
              <a:rPr lang="uk-UA" sz="3200" i="1" dirty="0" smtClean="0"/>
              <a:t>В. </a:t>
            </a:r>
            <a:r>
              <a:rPr lang="uk-UA" sz="3200" i="1" dirty="0" err="1" smtClean="0"/>
              <a:t>Бутрім</a:t>
            </a:r>
            <a:endParaRPr lang="uk-UA" sz="3200" i="1" dirty="0" smtClean="0"/>
          </a:p>
          <a:p>
            <a:endParaRPr lang="ru-RU" sz="28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22" y="1415143"/>
            <a:ext cx="3395804" cy="5087687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954155" y="600075"/>
            <a:ext cx="9975781" cy="865361"/>
            <a:chOff x="954155" y="600075"/>
            <a:chExt cx="9975781" cy="865361"/>
          </a:xfrm>
        </p:grpSpPr>
        <p:sp>
          <p:nvSpPr>
            <p:cNvPr id="7" name="Скругленная прямоугольная выноска 6"/>
            <p:cNvSpPr/>
            <p:nvPr/>
          </p:nvSpPr>
          <p:spPr>
            <a:xfrm flipH="1">
              <a:off x="954155" y="600076"/>
              <a:ext cx="9975781" cy="865360"/>
            </a:xfrm>
            <a:prstGeom prst="wedgeRoundRectCallout">
              <a:avLst>
                <a:gd name="adj1" fmla="val -19150"/>
                <a:gd name="adj2" fmla="val 92262"/>
                <a:gd name="adj3" fmla="val 16667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172818" y="600075"/>
              <a:ext cx="954156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3200" b="1" dirty="0" smtClean="0">
                  <a:ln w="0"/>
                  <a:solidFill>
                    <a:schemeClr val="bg1"/>
                  </a:solidFill>
                </a:rPr>
                <a:t>Знайомимось з буквою О.</a:t>
              </a:r>
              <a:endParaRPr lang="ru-RU" sz="3200" b="1" cap="none" spc="0" dirty="0">
                <a:ln w="0"/>
                <a:solidFill>
                  <a:schemeClr val="bg1"/>
                </a:solidFill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01779" y="3706454"/>
            <a:ext cx="3023267" cy="27774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25046" y="3707996"/>
            <a:ext cx="324960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6600" b="1" cap="none" spc="0" dirty="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16600" b="1" cap="none" spc="0" dirty="0" err="1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endParaRPr lang="ru-RU" sz="16600" b="1" cap="none" spc="0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4155" y="1600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2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2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47528" y="332656"/>
            <a:ext cx="8496944" cy="720080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847528" y="1196752"/>
            <a:ext cx="849694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2" descr="Ілюстративний матеріал &quot;Мовка і Суржик&quot; | Ілюстрації. НУ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0465"/>
            <a:ext cx="12192000" cy="692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0" y="168857"/>
            <a:ext cx="5414962" cy="4300538"/>
            <a:chOff x="0" y="168857"/>
            <a:chExt cx="5414962" cy="4300538"/>
          </a:xfrm>
        </p:grpSpPr>
        <p:sp>
          <p:nvSpPr>
            <p:cNvPr id="2" name="Облако 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2722" y="709586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Добрий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день,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мої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любі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першокласнички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Сьогодні ми з вами продовжуємо  подорож у чарівну Країну Звуків і Букв 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5382240" y="457200"/>
            <a:ext cx="2331166" cy="6046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2401" y="192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8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0130" y="3097247"/>
            <a:ext cx="2763805" cy="3909447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003789" y="331797"/>
            <a:ext cx="6232570" cy="71074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На </a:t>
            </a:r>
            <a:r>
              <a:rPr lang="ru-RU" sz="2800" b="1" dirty="0" err="1" smtClean="0">
                <a:solidFill>
                  <a:schemeClr val="bg1"/>
                </a:solidFill>
              </a:rPr>
              <a:t>що</a:t>
            </a:r>
            <a:r>
              <a:rPr lang="ru-RU" sz="2800" b="1" dirty="0" smtClean="0">
                <a:solidFill>
                  <a:schemeClr val="bg1"/>
                </a:solidFill>
              </a:rPr>
              <a:t> схожа буква О?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16271" cy="2645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098769">
            <a:off x="5355455" y="2346127"/>
            <a:ext cx="3343347" cy="15008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3FFFC"/>
              </a:clrFrom>
              <a:clrTo>
                <a:srgbClr val="F3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9"/>
          <a:stretch/>
        </p:blipFill>
        <p:spPr>
          <a:xfrm>
            <a:off x="4551305" y="3833138"/>
            <a:ext cx="2633276" cy="26027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6"/>
          <a:stretch/>
        </p:blipFill>
        <p:spPr>
          <a:xfrm>
            <a:off x="2895540" y="2453276"/>
            <a:ext cx="2069985" cy="22616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074" y="3938852"/>
            <a:ext cx="2293069" cy="22930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29" y="590873"/>
            <a:ext cx="3108601" cy="31638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6" b="99083" l="667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71" y="4112336"/>
            <a:ext cx="2575020" cy="1871181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75767" y="406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5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003789" y="331797"/>
            <a:ext cx="6232570" cy="71074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Створи букву 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36" y="1667323"/>
            <a:ext cx="3174513" cy="4756142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8" r="864" b="307"/>
          <a:stretch/>
        </p:blipFill>
        <p:spPr bwMode="auto">
          <a:xfrm>
            <a:off x="869579" y="1161112"/>
            <a:ext cx="1879261" cy="255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62" b="307"/>
          <a:stretch/>
        </p:blipFill>
        <p:spPr bwMode="auto">
          <a:xfrm>
            <a:off x="5366628" y="3713882"/>
            <a:ext cx="1879261" cy="255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6" t="1757" r="50396" b="-1450"/>
          <a:stretch/>
        </p:blipFill>
        <p:spPr bwMode="auto">
          <a:xfrm>
            <a:off x="3232576" y="1161112"/>
            <a:ext cx="1879261" cy="255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-1170" r="25630" b="1477"/>
          <a:stretch/>
        </p:blipFill>
        <p:spPr bwMode="auto">
          <a:xfrm>
            <a:off x="5595573" y="1096879"/>
            <a:ext cx="1879261" cy="255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62" y="3891175"/>
            <a:ext cx="2291428" cy="237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966" y="818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396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96" y="3226082"/>
            <a:ext cx="3083484" cy="3170959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3140485" y="277455"/>
            <a:ext cx="5414962" cy="1315895"/>
            <a:chOff x="0" y="168857"/>
            <a:chExt cx="5414962" cy="4300538"/>
          </a:xfrm>
        </p:grpSpPr>
        <p:sp>
          <p:nvSpPr>
            <p:cNvPr id="32" name="Облако 3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65444" y="1288074"/>
              <a:ext cx="53495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Читайте букви на кульках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644487" y="2253414"/>
            <a:ext cx="1435217" cy="1933017"/>
            <a:chOff x="1644487" y="2253414"/>
            <a:chExt cx="1435217" cy="193301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33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487" y="2253414"/>
              <a:ext cx="1435217" cy="1933017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889991" y="2476567"/>
              <a:ext cx="8787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109853" y="1722070"/>
            <a:ext cx="1463727" cy="1928894"/>
            <a:chOff x="6109853" y="1722070"/>
            <a:chExt cx="1463727" cy="192889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853" y="1722070"/>
              <a:ext cx="1463727" cy="1928894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6402332" y="1896483"/>
              <a:ext cx="8787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078417" y="3987383"/>
            <a:ext cx="1372066" cy="1819732"/>
            <a:chOff x="4078417" y="3987383"/>
            <a:chExt cx="1372066" cy="181973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8722" l="84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417" y="3987383"/>
              <a:ext cx="1372066" cy="1819732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4389251" y="4160363"/>
              <a:ext cx="8787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8883127" y="2298029"/>
            <a:ext cx="1813129" cy="3003955"/>
            <a:chOff x="8883127" y="2298029"/>
            <a:chExt cx="1813129" cy="300395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89770" l="211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3127" y="2298029"/>
              <a:ext cx="1813129" cy="3003955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9564639" y="2476567"/>
              <a:ext cx="8787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459273" y="4233496"/>
            <a:ext cx="1463727" cy="1928894"/>
            <a:chOff x="6109853" y="1722070"/>
            <a:chExt cx="1463727" cy="192889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853" y="1722070"/>
              <a:ext cx="1463727" cy="1928894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6438400" y="1896483"/>
              <a:ext cx="80663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432857" y="3845054"/>
            <a:ext cx="1435217" cy="1933017"/>
            <a:chOff x="1644487" y="2253414"/>
            <a:chExt cx="1435217" cy="1933017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33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487" y="2253414"/>
              <a:ext cx="1435217" cy="1933017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1889991" y="2476567"/>
              <a:ext cx="8787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705637" y="2091624"/>
            <a:ext cx="1813129" cy="3003955"/>
            <a:chOff x="8883127" y="2298029"/>
            <a:chExt cx="1813129" cy="3003955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89770" l="211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3127" y="2298029"/>
              <a:ext cx="1813129" cy="3003955"/>
            </a:xfrm>
            <a:prstGeom prst="rect">
              <a:avLst/>
            </a:prstGeom>
          </p:spPr>
        </p:pic>
        <p:sp>
          <p:nvSpPr>
            <p:cNvPr id="25" name="Прямоугольник 24"/>
            <p:cNvSpPr/>
            <p:nvPr/>
          </p:nvSpPr>
          <p:spPr>
            <a:xfrm>
              <a:off x="9658415" y="2476567"/>
              <a:ext cx="691215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9645460" y="1538774"/>
            <a:ext cx="1372066" cy="1819732"/>
            <a:chOff x="4078417" y="3987383"/>
            <a:chExt cx="1372066" cy="181973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8722" l="84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417" y="3987383"/>
              <a:ext cx="1372066" cy="1819732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4460585" y="4160363"/>
              <a:ext cx="73609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73613" y="467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2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0"/>
                            </p:stCondLst>
                            <p:childTnLst>
                              <p:par>
                                <p:cTn id="6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000"/>
                            </p:stCondLst>
                            <p:childTnLst>
                              <p:par>
                                <p:cTn id="7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1000"/>
                            </p:stCondLst>
                            <p:childTnLst>
                              <p:par>
                                <p:cTn id="8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43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42" y="3134911"/>
            <a:ext cx="3083484" cy="31709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140485" y="277455"/>
            <a:ext cx="5414962" cy="2994562"/>
            <a:chOff x="0" y="168857"/>
            <a:chExt cx="5414962" cy="9786669"/>
          </a:xfrm>
        </p:grpSpPr>
        <p:sp>
          <p:nvSpPr>
            <p:cNvPr id="5" name="Облако 4"/>
            <p:cNvSpPr/>
            <p:nvPr/>
          </p:nvSpPr>
          <p:spPr>
            <a:xfrm>
              <a:off x="0" y="168857"/>
              <a:ext cx="5414962" cy="9786669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65444" y="1288073"/>
              <a:ext cx="5349518" cy="673925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Тягніть букву, яку везе равлик до квіточки.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Прочитайте утворене буквосполучення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926" b="88148" l="2131" r="492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6" t="46120" r="48381" b="10269"/>
          <a:stretch/>
        </p:blipFill>
        <p:spPr>
          <a:xfrm>
            <a:off x="7747343" y="3936339"/>
            <a:ext cx="1223360" cy="10289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44815" l="1066" r="4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67" b="56389"/>
          <a:stretch/>
        </p:blipFill>
        <p:spPr>
          <a:xfrm>
            <a:off x="6223152" y="3822492"/>
            <a:ext cx="1876248" cy="15780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963" b="88889" l="51510" r="99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6" t="46339" r="791" b="10050"/>
          <a:stretch/>
        </p:blipFill>
        <p:spPr>
          <a:xfrm>
            <a:off x="4981461" y="3981701"/>
            <a:ext cx="1078251" cy="9068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963" b="88889" l="51510" r="99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6" t="46339" r="791" b="10050"/>
          <a:stretch/>
        </p:blipFill>
        <p:spPr>
          <a:xfrm>
            <a:off x="7639470" y="4888586"/>
            <a:ext cx="1964069" cy="16519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2" b="43889" l="51510" r="992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05" t="1093" r="162" b="55296"/>
          <a:stretch/>
        </p:blipFill>
        <p:spPr>
          <a:xfrm>
            <a:off x="8687194" y="4318347"/>
            <a:ext cx="837107" cy="7040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963" b="88889" l="51510" r="99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6" t="46339" r="791" b="10050"/>
          <a:stretch/>
        </p:blipFill>
        <p:spPr>
          <a:xfrm>
            <a:off x="715683" y="3947370"/>
            <a:ext cx="1223360" cy="102893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44815" l="1066" r="4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67" b="56389"/>
          <a:stretch/>
        </p:blipFill>
        <p:spPr>
          <a:xfrm>
            <a:off x="2264669" y="3854148"/>
            <a:ext cx="1090693" cy="9173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44815" l="1066" r="4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67" b="56389"/>
          <a:stretch/>
        </p:blipFill>
        <p:spPr>
          <a:xfrm>
            <a:off x="675887" y="5316917"/>
            <a:ext cx="1100837" cy="925883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1259174" y="3786060"/>
            <a:ext cx="2029145" cy="1535914"/>
            <a:chOff x="728736" y="3333525"/>
            <a:chExt cx="2559584" cy="1988449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8595" l="0" r="100000">
                          <a14:foregroundMark x1="15453" y1="34192" x2="22202" y2="45902"/>
                          <a14:foregroundMark x1="7993" y1="32787" x2="5506" y2="412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8736" y="3380691"/>
              <a:ext cx="2559584" cy="1941283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845377" y="3333525"/>
              <a:ext cx="1152970" cy="14344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r>
                <a:rPr lang="ru-RU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6778402" y="3981701"/>
            <a:ext cx="69762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endParaRPr lang="ru-RU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2" b="43889" l="51510" r="992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05" t="1093" r="162" b="55296"/>
          <a:stretch/>
        </p:blipFill>
        <p:spPr>
          <a:xfrm>
            <a:off x="1501167" y="5075792"/>
            <a:ext cx="1674216" cy="140813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952759" y="5160549"/>
            <a:ext cx="69762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endParaRPr lang="ru-RU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308725" y="5110144"/>
            <a:ext cx="7569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</a:t>
            </a:r>
            <a:endParaRPr lang="ru-RU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4374" y="513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2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85 0.00162 L 0.39687 0.0282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95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42" y="3134911"/>
            <a:ext cx="3083484" cy="31709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926" b="88148" l="2131" r="492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6" t="46120" r="48381" b="10269"/>
          <a:stretch/>
        </p:blipFill>
        <p:spPr>
          <a:xfrm>
            <a:off x="7747343" y="3936339"/>
            <a:ext cx="1223360" cy="10289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" b="44815" l="1066" r="4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67" b="56389"/>
          <a:stretch/>
        </p:blipFill>
        <p:spPr>
          <a:xfrm>
            <a:off x="6223152" y="3822492"/>
            <a:ext cx="1876248" cy="15780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63" b="88889" l="51510" r="99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6" t="46339" r="791" b="10050"/>
          <a:stretch/>
        </p:blipFill>
        <p:spPr>
          <a:xfrm>
            <a:off x="4981461" y="3981701"/>
            <a:ext cx="1078251" cy="90688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63" b="88889" l="51510" r="99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6" t="46339" r="791" b="10050"/>
          <a:stretch/>
        </p:blipFill>
        <p:spPr>
          <a:xfrm>
            <a:off x="715683" y="3947370"/>
            <a:ext cx="1223360" cy="10289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63" b="88889" l="51510" r="99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6" t="46339" r="791" b="10050"/>
          <a:stretch/>
        </p:blipFill>
        <p:spPr>
          <a:xfrm>
            <a:off x="7639471" y="4634054"/>
            <a:ext cx="1964069" cy="16519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2" b="43889" l="51510" r="992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05" t="1093" r="162" b="55296"/>
          <a:stretch/>
        </p:blipFill>
        <p:spPr>
          <a:xfrm>
            <a:off x="8687194" y="4318347"/>
            <a:ext cx="837107" cy="7040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" b="44815" l="1066" r="4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67" b="56389"/>
          <a:stretch/>
        </p:blipFill>
        <p:spPr>
          <a:xfrm>
            <a:off x="2264669" y="3854148"/>
            <a:ext cx="1090693" cy="9173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" b="44815" l="1066" r="4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67" b="56389"/>
          <a:stretch/>
        </p:blipFill>
        <p:spPr>
          <a:xfrm>
            <a:off x="675887" y="5316917"/>
            <a:ext cx="1100837" cy="925883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1259174" y="3786060"/>
            <a:ext cx="2029145" cy="1535914"/>
            <a:chOff x="728736" y="3333525"/>
            <a:chExt cx="2559584" cy="1988449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595" l="0" r="100000">
                          <a14:foregroundMark x1="15453" y1="34192" x2="22202" y2="45902"/>
                          <a14:foregroundMark x1="7993" y1="32787" x2="5506" y2="412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8736" y="3380691"/>
              <a:ext cx="2559584" cy="1941283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882786" y="3333525"/>
              <a:ext cx="1078154" cy="14344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r>
                <a:rPr lang="ru-RU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6778402" y="3981701"/>
            <a:ext cx="69762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endParaRPr lang="ru-RU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2" b="43889" l="51510" r="992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05" t="1093" r="162" b="55296"/>
          <a:stretch/>
        </p:blipFill>
        <p:spPr>
          <a:xfrm>
            <a:off x="1501167" y="5075792"/>
            <a:ext cx="1674216" cy="140813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952759" y="5160549"/>
            <a:ext cx="69762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endParaRPr lang="ru-RU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321637" y="4846553"/>
            <a:ext cx="7569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</a:t>
            </a:r>
            <a:endParaRPr lang="ru-RU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3140485" y="277455"/>
            <a:ext cx="5414962" cy="2994562"/>
            <a:chOff x="0" y="168857"/>
            <a:chExt cx="5414962" cy="9786669"/>
          </a:xfrm>
        </p:grpSpPr>
        <p:sp>
          <p:nvSpPr>
            <p:cNvPr id="26" name="Облако 25"/>
            <p:cNvSpPr/>
            <p:nvPr/>
          </p:nvSpPr>
          <p:spPr>
            <a:xfrm>
              <a:off x="0" y="168857"/>
              <a:ext cx="5414962" cy="9786669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5444" y="1288073"/>
              <a:ext cx="5349518" cy="673925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Тягніть букву, яку везе равлик до квіточки.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Прочитайте утворене буквосполучення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8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85 0.00162 L 0.52604 0.1553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715617" y="449744"/>
            <a:ext cx="11068319" cy="1770274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1727785"/>
            <a:ext cx="3174513" cy="47561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5618" y="650567"/>
            <a:ext cx="1106831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Діти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, а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тепер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будемо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вчитися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писати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Сьогодні ми навчимося писати маленьку і велику букви о, О</a:t>
            </a:r>
          </a:p>
          <a:p>
            <a:pPr algn="ctr"/>
            <a:r>
              <a:rPr lang="uk-UA" sz="3200" b="1" cap="none" spc="0" dirty="0" smtClean="0">
                <a:ln w="0"/>
                <a:solidFill>
                  <a:schemeClr val="bg1"/>
                </a:solidFill>
              </a:rPr>
              <a:t>Клацайте на зошит, щоб перейти на відео.</a:t>
            </a:r>
            <a:endParaRPr lang="ru-RU" sz="3200" b="1" cap="none" spc="0" dirty="0" smtClean="0">
              <a:ln w="0"/>
              <a:solidFill>
                <a:schemeClr val="bg1"/>
              </a:solidFill>
            </a:endParaRPr>
          </a:p>
          <a:p>
            <a:pPr algn="ctr"/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52" l="0" r="100000">
                        <a14:foregroundMark x1="60106" y1="18688" x2="81560" y2="40842"/>
                        <a14:foregroundMark x1="40426" y1="65347" x2="75177" y2="82797"/>
                        <a14:foregroundMark x1="18617" y1="6188" x2="24645" y2="495"/>
                        <a14:foregroundMark x1="58865" y1="2847" x2="66489" y2="4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9" y="3658222"/>
            <a:ext cx="1972398" cy="2825705"/>
          </a:xfrm>
          <a:prstGeom prst="rect">
            <a:avLst/>
          </a:prstGeom>
        </p:spPr>
      </p:pic>
      <p:pic>
        <p:nvPicPr>
          <p:cNvPr id="11" name="Picture 3" descr="D:\Work\E-RANOK\31.07.2014 уроки письма\По Урокам Письма\Уроки письма (буквы)\o\О_бол-05_3-0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1"/>
          <a:stretch>
            <a:fillRect/>
          </a:stretch>
        </p:blipFill>
        <p:spPr bwMode="auto">
          <a:xfrm>
            <a:off x="6776999" y="2220018"/>
            <a:ext cx="2926106" cy="399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Work\E-RANOK\31.07.2014 уроки письма\По Урокам Письма\Буквы часть 1\Буква О\о_мал-06_2-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24" y="3869536"/>
            <a:ext cx="2143522" cy="240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5146" y="345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529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7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тепер, малята, час перепочити.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Запрошуємо вас на розминку!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533" y="445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394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10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41" y="2850553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029239" y="634727"/>
            <a:ext cx="5414962" cy="2745964"/>
            <a:chOff x="0" y="168857"/>
            <a:chExt cx="5414962" cy="4300538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722" y="709585"/>
              <a:ext cx="5349518" cy="2458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622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551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032388" y="277455"/>
            <a:ext cx="6565336" cy="4300538"/>
            <a:chOff x="-97093" y="168857"/>
            <a:chExt cx="5827916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97093" y="294446"/>
              <a:ext cx="5827916" cy="35394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28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А тепер політаємо!</a:t>
              </a:r>
            </a:p>
            <a:p>
              <a:pPr algn="ctr"/>
              <a:r>
                <a:rPr lang="uk-UA" sz="28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цікаву гру! </a:t>
              </a:r>
            </a:p>
            <a:p>
              <a:pPr algn="ctr"/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Залітайте на хмаринки з буквою О.</a:t>
              </a:r>
            </a:p>
            <a:p>
              <a:pPr algn="ctr"/>
              <a:r>
                <a:rPr lang="uk-UA" sz="2800" b="1" cap="none" spc="0" dirty="0" smtClean="0">
                  <a:ln/>
                  <a:solidFill>
                    <a:schemeClr val="accent4"/>
                  </a:solidFill>
                  <a:effectLst/>
                </a:rPr>
                <a:t>Якщо знаєте інші букви, читайте склади на хмаринках. </a:t>
              </a:r>
            </a:p>
            <a:p>
              <a:pPr algn="ctr"/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28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28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09" y="2951376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741" y="2086939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7588" y="486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135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332508"/>
            <a:ext cx="11485417" cy="62804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8" b="89865" l="4263" r="95737">
                        <a14:backgroundMark x1="44583" y1="27027" x2="44583" y2="29505"/>
                        <a14:backgroundMark x1="67140" y1="27027" x2="70160" y2="2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927" y="4350510"/>
            <a:ext cx="2494395" cy="1967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166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" y="4211781"/>
            <a:ext cx="2770909" cy="2770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62" b="89749" l="533" r="99112">
                        <a14:backgroundMark x1="23446" y1="41230" x2="23268" y2="44875"/>
                        <a14:backgroundMark x1="20249" y1="37813" x2="22913" y2="38952"/>
                        <a14:backgroundMark x1="20959" y1="39180" x2="20959" y2="41686"/>
                        <a14:backgroundMark x1="41208" y1="32346" x2="43694" y2="32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3" y="4350510"/>
            <a:ext cx="2605232" cy="2031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62" b="89749" l="533" r="99112">
                        <a14:backgroundMark x1="23446" y1="41230" x2="23268" y2="44875"/>
                        <a14:backgroundMark x1="20249" y1="37813" x2="22913" y2="38952"/>
                        <a14:backgroundMark x1="20959" y1="39180" x2="20959" y2="41686"/>
                        <a14:backgroundMark x1="41208" y1="32346" x2="43694" y2="32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27" y="4581518"/>
            <a:ext cx="2605232" cy="20314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166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5" y="3762469"/>
            <a:ext cx="870577" cy="870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166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12" y="3871620"/>
            <a:ext cx="870577" cy="870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2666071"/>
            <a:ext cx="2456214" cy="36516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222241" y="35858"/>
            <a:ext cx="5414962" cy="4300538"/>
            <a:chOff x="0" y="168857"/>
            <a:chExt cx="5414962" cy="4300538"/>
          </a:xfrm>
        </p:grpSpPr>
        <p:sp>
          <p:nvSpPr>
            <p:cNvPr id="11" name="Облако 10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722" y="1012936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Під час минулої зустрічі ми з вами познайомились із мудрим чарівником Алфавітом і завітали у місто, назване на його честь.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70159" y="695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 flipH="1">
            <a:off x="837201" y="600076"/>
            <a:ext cx="10645107" cy="86536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72818" y="600075"/>
            <a:ext cx="103094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Діти, прочитайте речення з різною інтонацією і гучністю.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1" b="93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8" y="1300317"/>
            <a:ext cx="7540339" cy="55576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68903" y="3319622"/>
            <a:ext cx="37319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О.  О?  О! </a:t>
            </a:r>
            <a:endParaRPr lang="ru-RU" sz="6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087792" y="2407307"/>
            <a:ext cx="2293227" cy="2932625"/>
            <a:chOff x="5235276" y="2351709"/>
            <a:chExt cx="2293227" cy="293262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6948" y1="42222" x2="51878" y2="42889"/>
                          <a14:foregroundMark x1="44366" y1="52444" x2="52347" y2="53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276" y="2351709"/>
              <a:ext cx="2293227" cy="2422423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5525974" y="4638003"/>
              <a:ext cx="187070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Голосно</a:t>
              </a:r>
              <a:r>
                <a:rPr lang="ru-RU" sz="3600" b="1" cap="none" spc="0" dirty="0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 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403737" y="2407307"/>
            <a:ext cx="1572810" cy="2932625"/>
            <a:chOff x="5403737" y="2407307"/>
            <a:chExt cx="1572810" cy="293262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931" y1="6000" x2="97931" y2="16889"/>
                          <a14:foregroundMark x1="82759" y1="28444" x2="81379" y2="3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737" y="2407307"/>
              <a:ext cx="1572810" cy="2440566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5643360" y="4693601"/>
              <a:ext cx="120238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sz="3600" b="1" cap="none" spc="0" dirty="0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Тихо 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141513" y="2230310"/>
            <a:ext cx="2239506" cy="3117725"/>
            <a:chOff x="5141513" y="2230310"/>
            <a:chExt cx="2239506" cy="311772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2486" l="533" r="992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969" y="2230310"/>
              <a:ext cx="2239050" cy="2911163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5141513" y="4701704"/>
              <a:ext cx="223657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uk-UA" sz="3600" b="1" dirty="0" smtClean="0">
                  <a:ln/>
                  <a:solidFill>
                    <a:schemeClr val="accent5">
                      <a:lumMod val="75000"/>
                    </a:schemeClr>
                  </a:solidFill>
                </a:rPr>
                <a:t>Беззвучно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11" y="1654344"/>
            <a:ext cx="4512655" cy="464067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3623" y="242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2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 flipH="1">
            <a:off x="837201" y="600076"/>
            <a:ext cx="10645107" cy="86536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72818" y="600075"/>
            <a:ext cx="103094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Діти, прочитайте речення з різною інтонацією і гучністю.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1" b="93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3" y="1397179"/>
            <a:ext cx="8228237" cy="55576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62711" y="3319622"/>
            <a:ext cx="49443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Ао</a:t>
            </a:r>
            <a:r>
              <a:rPr lang="ru-RU" sz="66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 </a:t>
            </a:r>
            <a:r>
              <a:rPr lang="ru-RU" sz="66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Оа</a:t>
            </a:r>
            <a:r>
              <a:rPr lang="ru-RU" sz="66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 </a:t>
            </a:r>
            <a:r>
              <a:rPr lang="ru-RU" sz="66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Ао</a:t>
            </a:r>
            <a:r>
              <a:rPr lang="ru-RU" sz="66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 </a:t>
            </a:r>
            <a:endParaRPr lang="ru-RU" sz="6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11" y="1654344"/>
            <a:ext cx="4512655" cy="464067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623" y="242464"/>
            <a:ext cx="609600" cy="609600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6324206" y="2592074"/>
            <a:ext cx="1572810" cy="2932625"/>
            <a:chOff x="5403737" y="2407307"/>
            <a:chExt cx="1572810" cy="2932625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7931" y1="6000" x2="97931" y2="16889"/>
                          <a14:foregroundMark x1="82759" y1="28444" x2="81379" y2="3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737" y="2407307"/>
              <a:ext cx="1572810" cy="2440566"/>
            </a:xfrm>
            <a:prstGeom prst="rect">
              <a:avLst/>
            </a:prstGeom>
          </p:spPr>
        </p:pic>
        <p:sp>
          <p:nvSpPr>
            <p:cNvPr id="24" name="Прямоугольник 23"/>
            <p:cNvSpPr/>
            <p:nvPr/>
          </p:nvSpPr>
          <p:spPr>
            <a:xfrm>
              <a:off x="5643360" y="4693601"/>
              <a:ext cx="120238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sz="3600" b="1" cap="none" spc="0" dirty="0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Тихо 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5924466" y="2518745"/>
            <a:ext cx="2293227" cy="2932625"/>
            <a:chOff x="5235276" y="2351709"/>
            <a:chExt cx="2293227" cy="2932625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46948" y1="42222" x2="51878" y2="42889"/>
                          <a14:foregroundMark x1="44366" y1="52444" x2="52347" y2="53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276" y="2351709"/>
              <a:ext cx="2293227" cy="2422423"/>
            </a:xfrm>
            <a:prstGeom prst="rect">
              <a:avLst/>
            </a:prstGeom>
          </p:spPr>
        </p:pic>
        <p:sp>
          <p:nvSpPr>
            <p:cNvPr id="27" name="Прямоугольник 26"/>
            <p:cNvSpPr/>
            <p:nvPr/>
          </p:nvSpPr>
          <p:spPr>
            <a:xfrm>
              <a:off x="5525974" y="4638003"/>
              <a:ext cx="187070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Голосно</a:t>
              </a:r>
              <a:r>
                <a:rPr lang="ru-RU" sz="3600" b="1" cap="none" spc="0" dirty="0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 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6150288" y="2372729"/>
            <a:ext cx="2239506" cy="3117725"/>
            <a:chOff x="5141513" y="2230310"/>
            <a:chExt cx="2239506" cy="311772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2486" l="533" r="992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969" y="2230310"/>
              <a:ext cx="2239050" cy="2911163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5141513" y="4701704"/>
              <a:ext cx="223657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uk-UA" sz="3600" b="1" dirty="0" smtClean="0">
                  <a:ln/>
                  <a:solidFill>
                    <a:schemeClr val="accent5">
                      <a:lumMod val="75000"/>
                    </a:schemeClr>
                  </a:solidFill>
                </a:rPr>
                <a:t>Беззвучно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230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35394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Малята, щоб краще запам’ятати те, про що ви сьогодні дізналися в Країні Звуків і Букв, самостійно попрацюйте із Буквариком.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Букварик, щоб перейти на відео.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257" y="1561077"/>
            <a:ext cx="3174513" cy="4756142"/>
          </a:xfrm>
          <a:prstGeom prst="rect">
            <a:avLst/>
          </a:prstGeom>
        </p:spPr>
      </p:pic>
      <p:pic>
        <p:nvPicPr>
          <p:cNvPr id="9" name="Picture 2" descr="вашуленко українська мова буквар 1 клас частина 1 купить цена купити ціна  &quot;Освіта&quot; НУШ нова українська школа купити Ціна (цена) 241.50грн. | придбати  купити (купить) вашуленко українська мова буквар 1 клас частин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616" y="3846465"/>
            <a:ext cx="1770484" cy="2355410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6333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6855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389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1116630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2"/>
              <a:ext cx="5349518" cy="24892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600" b="1" dirty="0" smtClean="0">
                  <a:ln/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Гра «Так чи ні»?</a:t>
              </a:r>
              <a:r>
                <a:rPr lang="uk-UA" sz="3600" b="1" cap="none" spc="0" dirty="0" smtClean="0">
                  <a:ln/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ru-RU" sz="36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8988" y="2714969"/>
            <a:ext cx="2928938" cy="414303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352143" y="4712207"/>
            <a:ext cx="2386320" cy="1124015"/>
            <a:chOff x="1436541" y="5013220"/>
            <a:chExt cx="2386320" cy="1124015"/>
          </a:xfrm>
        </p:grpSpPr>
        <p:pic>
          <p:nvPicPr>
            <p:cNvPr id="10" name="Picture 6" descr="Демонстраційний матеріал &amp;quot;Цеглинки LEGO&amp;quot;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5" b="66576"/>
            <a:stretch/>
          </p:blipFill>
          <p:spPr bwMode="auto">
            <a:xfrm>
              <a:off x="1436541" y="5013220"/>
              <a:ext cx="2386320" cy="1124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821519" y="5352405"/>
              <a:ext cx="16163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500" b="1" dirty="0"/>
                <a:t>Так </a:t>
              </a:r>
              <a:endParaRPr lang="ru-RU" sz="4500" b="1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880688" y="4749788"/>
            <a:ext cx="2354689" cy="1078475"/>
            <a:chOff x="6121287" y="5058760"/>
            <a:chExt cx="2354689" cy="1078475"/>
          </a:xfrm>
        </p:grpSpPr>
        <p:pic>
          <p:nvPicPr>
            <p:cNvPr id="13" name="Picture 6" descr="Демонстраційний матеріал &amp;quot;Цеглинки LEGO&amp;quot;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05" r="50519" b="4925"/>
            <a:stretch/>
          </p:blipFill>
          <p:spPr bwMode="auto">
            <a:xfrm>
              <a:off x="6121287" y="5058760"/>
              <a:ext cx="2354689" cy="107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90449" y="5352405"/>
              <a:ext cx="16163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500" b="1" dirty="0"/>
                <a:t>Ні  </a:t>
              </a:r>
              <a:endParaRPr lang="ru-RU" sz="4500" b="1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030982" y="1553574"/>
            <a:ext cx="5414962" cy="2540550"/>
            <a:chOff x="0" y="168857"/>
            <a:chExt cx="5414962" cy="4300538"/>
          </a:xfrm>
        </p:grpSpPr>
        <p:sp>
          <p:nvSpPr>
            <p:cNvPr id="16" name="Облако 1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34795" y="992963"/>
              <a:ext cx="4669600" cy="22402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4000" b="1" dirty="0" smtClean="0">
                  <a:ln/>
                  <a:solidFill>
                    <a:schemeClr val="accent4"/>
                  </a:solidFill>
                </a:rPr>
                <a:t>Ми сьогодні вивчали букву О?</a:t>
              </a:r>
              <a:endParaRPr lang="ru-RU" sz="40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84371" y="441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4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389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1116630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2"/>
              <a:ext cx="5349518" cy="24892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600" b="1" dirty="0" smtClean="0">
                  <a:ln/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Гра «Так чи ні»?</a:t>
              </a:r>
              <a:r>
                <a:rPr lang="uk-UA" sz="3600" b="1" cap="none" spc="0" dirty="0" smtClean="0">
                  <a:ln/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ru-RU" sz="36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8988" y="2714969"/>
            <a:ext cx="2928938" cy="414303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352143" y="4712207"/>
            <a:ext cx="2386320" cy="1124015"/>
            <a:chOff x="1436541" y="5013220"/>
            <a:chExt cx="2386320" cy="1124015"/>
          </a:xfrm>
        </p:grpSpPr>
        <p:pic>
          <p:nvPicPr>
            <p:cNvPr id="10" name="Picture 6" descr="Демонстраційний матеріал &amp;quot;Цеглинки LEGO&amp;quot;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5" b="66576"/>
            <a:stretch/>
          </p:blipFill>
          <p:spPr bwMode="auto">
            <a:xfrm>
              <a:off x="1436541" y="5013220"/>
              <a:ext cx="2386320" cy="1124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821519" y="5352405"/>
              <a:ext cx="16163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500" b="1" dirty="0"/>
                <a:t>Так </a:t>
              </a:r>
              <a:endParaRPr lang="ru-RU" sz="4500" b="1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880688" y="4749788"/>
            <a:ext cx="2354689" cy="1078475"/>
            <a:chOff x="6121287" y="5058760"/>
            <a:chExt cx="2354689" cy="1078475"/>
          </a:xfrm>
        </p:grpSpPr>
        <p:pic>
          <p:nvPicPr>
            <p:cNvPr id="13" name="Picture 6" descr="Демонстраційний матеріал &amp;quot;Цеглинки LEGO&amp;quot;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05" r="50519" b="4925"/>
            <a:stretch/>
          </p:blipFill>
          <p:spPr bwMode="auto">
            <a:xfrm>
              <a:off x="6121287" y="5058760"/>
              <a:ext cx="2354689" cy="107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90449" y="5352405"/>
              <a:ext cx="16163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500" b="1" dirty="0"/>
                <a:t>Ні  </a:t>
              </a:r>
              <a:endParaRPr lang="ru-RU" sz="4500" b="1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030982" y="1553574"/>
            <a:ext cx="5414962" cy="2540550"/>
            <a:chOff x="0" y="168857"/>
            <a:chExt cx="5414962" cy="4300538"/>
          </a:xfrm>
        </p:grpSpPr>
        <p:sp>
          <p:nvSpPr>
            <p:cNvPr id="16" name="Облако 1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34795" y="992963"/>
              <a:ext cx="4669600" cy="22402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4000" b="1" dirty="0" smtClean="0">
                  <a:ln/>
                  <a:solidFill>
                    <a:schemeClr val="accent4"/>
                  </a:solidFill>
                </a:rPr>
                <a:t>Буква О позначає приголосний звук?</a:t>
              </a:r>
              <a:endParaRPr lang="ru-RU" sz="40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6733" y="482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0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389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1116630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2"/>
              <a:ext cx="5349518" cy="24892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600" b="1" dirty="0" smtClean="0">
                  <a:ln/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Гра «Так чи ні»?</a:t>
              </a:r>
              <a:r>
                <a:rPr lang="uk-UA" sz="3600" b="1" cap="none" spc="0" dirty="0" smtClean="0">
                  <a:ln/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ru-RU" sz="36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8988" y="2714969"/>
            <a:ext cx="2928938" cy="414303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352143" y="4712207"/>
            <a:ext cx="2386320" cy="1124015"/>
            <a:chOff x="1436541" y="5013220"/>
            <a:chExt cx="2386320" cy="1124015"/>
          </a:xfrm>
        </p:grpSpPr>
        <p:pic>
          <p:nvPicPr>
            <p:cNvPr id="10" name="Picture 6" descr="Демонстраційний матеріал &amp;quot;Цеглинки LEGO&amp;quot;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5" b="66576"/>
            <a:stretch/>
          </p:blipFill>
          <p:spPr bwMode="auto">
            <a:xfrm>
              <a:off x="1436541" y="5013220"/>
              <a:ext cx="2386320" cy="1124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821519" y="5352405"/>
              <a:ext cx="16163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500" b="1" dirty="0"/>
                <a:t>Так </a:t>
              </a:r>
              <a:endParaRPr lang="ru-RU" sz="4500" b="1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880688" y="4749788"/>
            <a:ext cx="2354689" cy="1078475"/>
            <a:chOff x="6121287" y="5058760"/>
            <a:chExt cx="2354689" cy="1078475"/>
          </a:xfrm>
        </p:grpSpPr>
        <p:pic>
          <p:nvPicPr>
            <p:cNvPr id="13" name="Picture 6" descr="Демонстраційний матеріал &amp;quot;Цеглинки LEGO&amp;quot;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05" r="50519" b="4925"/>
            <a:stretch/>
          </p:blipFill>
          <p:spPr bwMode="auto">
            <a:xfrm>
              <a:off x="6121287" y="5058760"/>
              <a:ext cx="2354689" cy="107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90449" y="5352405"/>
              <a:ext cx="16163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500" b="1" dirty="0"/>
                <a:t>Ні  </a:t>
              </a:r>
              <a:endParaRPr lang="ru-RU" sz="4500" b="1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030982" y="1553574"/>
            <a:ext cx="5414962" cy="2540550"/>
            <a:chOff x="0" y="168857"/>
            <a:chExt cx="5414962" cy="4300538"/>
          </a:xfrm>
        </p:grpSpPr>
        <p:sp>
          <p:nvSpPr>
            <p:cNvPr id="16" name="Облако 1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34795" y="992963"/>
              <a:ext cx="4669600" cy="22402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4000" b="1" dirty="0" smtClean="0">
                  <a:ln/>
                  <a:solidFill>
                    <a:schemeClr val="accent4"/>
                  </a:solidFill>
                </a:rPr>
                <a:t>Буква О позначає голосний звук?</a:t>
              </a:r>
              <a:endParaRPr lang="ru-RU" sz="40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1533" y="441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389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1116630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2"/>
              <a:ext cx="5349518" cy="24892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600" b="1" dirty="0" smtClean="0">
                  <a:ln/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Гра «Так чи ні»?</a:t>
              </a:r>
              <a:r>
                <a:rPr lang="uk-UA" sz="3600" b="1" cap="none" spc="0" dirty="0" smtClean="0">
                  <a:ln/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ru-RU" sz="36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8988" y="2714969"/>
            <a:ext cx="2928938" cy="414303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352143" y="4712207"/>
            <a:ext cx="2386320" cy="1124015"/>
            <a:chOff x="1436541" y="5013220"/>
            <a:chExt cx="2386320" cy="1124015"/>
          </a:xfrm>
        </p:grpSpPr>
        <p:pic>
          <p:nvPicPr>
            <p:cNvPr id="10" name="Picture 6" descr="Демонстраційний матеріал &amp;quot;Цеглинки LEGO&amp;quot;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5" b="66576"/>
            <a:stretch/>
          </p:blipFill>
          <p:spPr bwMode="auto">
            <a:xfrm>
              <a:off x="1436541" y="5013220"/>
              <a:ext cx="2386320" cy="1124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821519" y="5352405"/>
              <a:ext cx="16163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500" b="1" dirty="0"/>
                <a:t>Так </a:t>
              </a:r>
              <a:endParaRPr lang="ru-RU" sz="4500" b="1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880688" y="4749788"/>
            <a:ext cx="2354689" cy="1078475"/>
            <a:chOff x="6121287" y="5058760"/>
            <a:chExt cx="2354689" cy="1078475"/>
          </a:xfrm>
        </p:grpSpPr>
        <p:pic>
          <p:nvPicPr>
            <p:cNvPr id="13" name="Picture 6" descr="Демонстраційний матеріал &amp;quot;Цеглинки LEGO&amp;quot;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05" r="50519" b="4925"/>
            <a:stretch/>
          </p:blipFill>
          <p:spPr bwMode="auto">
            <a:xfrm>
              <a:off x="6121287" y="5058760"/>
              <a:ext cx="2354689" cy="107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90449" y="5352405"/>
              <a:ext cx="16163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500" b="1" dirty="0"/>
                <a:t>Ні  </a:t>
              </a:r>
              <a:endParaRPr lang="ru-RU" sz="4500" b="1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030982" y="1553574"/>
            <a:ext cx="5414962" cy="2540550"/>
            <a:chOff x="0" y="168857"/>
            <a:chExt cx="5414962" cy="4300538"/>
          </a:xfrm>
        </p:grpSpPr>
        <p:sp>
          <p:nvSpPr>
            <p:cNvPr id="16" name="Облако 1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34795" y="992963"/>
              <a:ext cx="4669600" cy="22402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4000" b="1" dirty="0" smtClean="0">
                  <a:ln/>
                  <a:solidFill>
                    <a:schemeClr val="accent4"/>
                  </a:solidFill>
                </a:rPr>
                <a:t>В слові озеро два звуки </a:t>
              </a:r>
              <a:r>
                <a:rPr lang="en-US" sz="4000" b="1" dirty="0" smtClean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4000" b="1" dirty="0" smtClean="0">
                  <a:ln/>
                  <a:solidFill>
                    <a:schemeClr val="accent4"/>
                  </a:solidFill>
                </a:rPr>
                <a:t>о</a:t>
              </a:r>
              <a:r>
                <a:rPr lang="en-US" sz="4000" b="1" dirty="0" smtClean="0">
                  <a:ln/>
                  <a:solidFill>
                    <a:schemeClr val="accent4"/>
                  </a:solidFill>
                </a:rPr>
                <a:t>]</a:t>
              </a:r>
              <a:r>
                <a:rPr lang="uk-UA" sz="4000" b="1" dirty="0" smtClean="0">
                  <a:ln/>
                  <a:solidFill>
                    <a:schemeClr val="accent4"/>
                  </a:solidFill>
                </a:rPr>
                <a:t>?</a:t>
              </a:r>
              <a:endParaRPr lang="ru-RU" sz="40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1533" y="441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5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85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389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1116630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2"/>
              <a:ext cx="5349518" cy="24892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600" b="1" dirty="0" smtClean="0">
                  <a:ln/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Гра «Так чи ні»?</a:t>
              </a:r>
              <a:r>
                <a:rPr lang="uk-UA" sz="3600" b="1" cap="none" spc="0" dirty="0" smtClean="0">
                  <a:ln/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ru-RU" sz="36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8988" y="2714969"/>
            <a:ext cx="2928938" cy="414303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352143" y="4712207"/>
            <a:ext cx="2386320" cy="1124015"/>
            <a:chOff x="1436541" y="5013220"/>
            <a:chExt cx="2386320" cy="1124015"/>
          </a:xfrm>
        </p:grpSpPr>
        <p:pic>
          <p:nvPicPr>
            <p:cNvPr id="10" name="Picture 6" descr="Демонстраційний матеріал &amp;quot;Цеглинки LEGO&amp;quot;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5" b="66576"/>
            <a:stretch/>
          </p:blipFill>
          <p:spPr bwMode="auto">
            <a:xfrm>
              <a:off x="1436541" y="5013220"/>
              <a:ext cx="2386320" cy="1124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821519" y="5352405"/>
              <a:ext cx="16163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500" b="1" dirty="0"/>
                <a:t>Так </a:t>
              </a:r>
              <a:endParaRPr lang="ru-RU" sz="4500" b="1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880688" y="4749788"/>
            <a:ext cx="2354689" cy="1078475"/>
            <a:chOff x="6121287" y="5058760"/>
            <a:chExt cx="2354689" cy="1078475"/>
          </a:xfrm>
        </p:grpSpPr>
        <p:pic>
          <p:nvPicPr>
            <p:cNvPr id="13" name="Picture 6" descr="Демонстраційний матеріал &amp;quot;Цеглинки LEGO&amp;quot;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05" r="50519" b="4925"/>
            <a:stretch/>
          </p:blipFill>
          <p:spPr bwMode="auto">
            <a:xfrm>
              <a:off x="6121287" y="5058760"/>
              <a:ext cx="2354689" cy="107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90449" y="5352405"/>
              <a:ext cx="16163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500" b="1" dirty="0"/>
                <a:t>Ні  </a:t>
              </a:r>
              <a:endParaRPr lang="ru-RU" sz="4500" b="1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030982" y="1553574"/>
            <a:ext cx="5414962" cy="2540550"/>
            <a:chOff x="0" y="168857"/>
            <a:chExt cx="5414962" cy="4300538"/>
          </a:xfrm>
        </p:grpSpPr>
        <p:sp>
          <p:nvSpPr>
            <p:cNvPr id="16" name="Облако 1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34795" y="992963"/>
              <a:ext cx="4669600" cy="22402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4000" b="1" dirty="0" smtClean="0">
                  <a:ln/>
                  <a:solidFill>
                    <a:schemeClr val="accent4"/>
                  </a:solidFill>
                </a:rPr>
                <a:t>В слові морозиво два звуки </a:t>
              </a:r>
              <a:r>
                <a:rPr lang="en-US" sz="4000" b="1" dirty="0" smtClean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4000" b="1" dirty="0" smtClean="0">
                  <a:ln/>
                  <a:solidFill>
                    <a:schemeClr val="accent4"/>
                  </a:solidFill>
                </a:rPr>
                <a:t>о</a:t>
              </a:r>
              <a:r>
                <a:rPr lang="en-US" sz="4000" b="1" dirty="0" smtClean="0">
                  <a:ln/>
                  <a:solidFill>
                    <a:schemeClr val="accent4"/>
                  </a:solidFill>
                </a:rPr>
                <a:t>]</a:t>
              </a:r>
              <a:r>
                <a:rPr lang="uk-UA" sz="4000" b="1" dirty="0" smtClean="0">
                  <a:ln/>
                  <a:solidFill>
                    <a:schemeClr val="accent4"/>
                  </a:solidFill>
                </a:rPr>
                <a:t>?</a:t>
              </a:r>
              <a:endParaRPr lang="ru-RU" sz="40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66333" y="414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389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1116630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2"/>
              <a:ext cx="5349518" cy="24892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600" b="1" dirty="0" smtClean="0">
                  <a:ln/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Гра «Так чи ні»?</a:t>
              </a:r>
              <a:r>
                <a:rPr lang="uk-UA" sz="3600" b="1" cap="none" spc="0" dirty="0" smtClean="0">
                  <a:ln/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ru-RU" sz="36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8988" y="2714969"/>
            <a:ext cx="2928938" cy="414303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352143" y="4712207"/>
            <a:ext cx="2386320" cy="1124015"/>
            <a:chOff x="1436541" y="5013220"/>
            <a:chExt cx="2386320" cy="1124015"/>
          </a:xfrm>
        </p:grpSpPr>
        <p:pic>
          <p:nvPicPr>
            <p:cNvPr id="10" name="Picture 6" descr="Демонстраційний матеріал &amp;quot;Цеглинки LEGO&amp;quot;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5" b="66576"/>
            <a:stretch/>
          </p:blipFill>
          <p:spPr bwMode="auto">
            <a:xfrm>
              <a:off x="1436541" y="5013220"/>
              <a:ext cx="2386320" cy="1124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821519" y="5352405"/>
              <a:ext cx="16163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500" b="1" dirty="0"/>
                <a:t>Так </a:t>
              </a:r>
              <a:endParaRPr lang="ru-RU" sz="4500" b="1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880688" y="4749788"/>
            <a:ext cx="2354689" cy="1078475"/>
            <a:chOff x="6121287" y="5058760"/>
            <a:chExt cx="2354689" cy="1078475"/>
          </a:xfrm>
        </p:grpSpPr>
        <p:pic>
          <p:nvPicPr>
            <p:cNvPr id="13" name="Picture 6" descr="Демонстраційний матеріал &amp;quot;Цеглинки LEGO&amp;quot;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05" r="50519" b="4925"/>
            <a:stretch/>
          </p:blipFill>
          <p:spPr bwMode="auto">
            <a:xfrm>
              <a:off x="6121287" y="5058760"/>
              <a:ext cx="2354689" cy="107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90449" y="5352405"/>
              <a:ext cx="16163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500" b="1" dirty="0"/>
                <a:t>Ні  </a:t>
              </a:r>
              <a:endParaRPr lang="ru-RU" sz="4500" b="1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030982" y="1553574"/>
            <a:ext cx="5414962" cy="2540550"/>
            <a:chOff x="0" y="168857"/>
            <a:chExt cx="5414962" cy="4300538"/>
          </a:xfrm>
        </p:grpSpPr>
        <p:sp>
          <p:nvSpPr>
            <p:cNvPr id="16" name="Облако 1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34795" y="992963"/>
              <a:ext cx="4669600" cy="22402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4000" b="1" dirty="0" smtClean="0">
                  <a:ln/>
                  <a:solidFill>
                    <a:schemeClr val="accent4"/>
                  </a:solidFill>
                </a:rPr>
                <a:t>В слові морозиво три звуки </a:t>
              </a:r>
              <a:r>
                <a:rPr lang="en-US" sz="4000" b="1" dirty="0" smtClean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4000" b="1" dirty="0" smtClean="0">
                  <a:ln/>
                  <a:solidFill>
                    <a:schemeClr val="accent4"/>
                  </a:solidFill>
                </a:rPr>
                <a:t>о</a:t>
              </a:r>
              <a:r>
                <a:rPr lang="en-US" sz="4000" b="1" dirty="0" smtClean="0">
                  <a:ln/>
                  <a:solidFill>
                    <a:schemeClr val="accent4"/>
                  </a:solidFill>
                </a:rPr>
                <a:t>]</a:t>
              </a:r>
              <a:r>
                <a:rPr lang="uk-UA" sz="4000" b="1" dirty="0" smtClean="0">
                  <a:ln/>
                  <a:solidFill>
                    <a:schemeClr val="accent4"/>
                  </a:solidFill>
                </a:rPr>
                <a:t>?</a:t>
              </a:r>
              <a:endParaRPr lang="ru-RU" sz="40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6733" y="4624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0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644127" cy="4300538"/>
            <a:chOff x="0" y="168857"/>
            <a:chExt cx="5644127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94609" y="1016260"/>
              <a:ext cx="5349518" cy="3046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сподобалась вам наша сьогоднішня подорож? 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 якою буквою ми познайомились?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Який звук вона 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позначає?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23" y="3345384"/>
            <a:ext cx="2593917" cy="3669138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0493" y="515258"/>
            <a:ext cx="609600" cy="609600"/>
          </a:xfrm>
          <a:prstGeom prst="rect">
            <a:avLst/>
          </a:prstGeom>
        </p:spPr>
      </p:pic>
      <p:pic>
        <p:nvPicPr>
          <p:cNvPr id="11" name="Picture 2" descr="Картинки про букву О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37" l="7800" r="90400">
                        <a14:foregroundMark x1="21800" y1="88632" x2="46200" y2="87283"/>
                        <a14:foregroundMark x1="35400" y1="80347" x2="45200" y2="81310"/>
                        <a14:foregroundMark x1="28600" y1="92486" x2="42200" y2="92486"/>
                        <a14:foregroundMark x1="53800" y1="84200" x2="68200" y2="9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5" r="8018"/>
          <a:stretch/>
        </p:blipFill>
        <p:spPr bwMode="auto">
          <a:xfrm>
            <a:off x="6310411" y="3871320"/>
            <a:ext cx="2125414" cy="265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10846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2" y="221671"/>
            <a:ext cx="11778769" cy="6422017"/>
          </a:xfrm>
          <a:prstGeom prst="rect">
            <a:avLst/>
          </a:prstGeom>
        </p:spPr>
      </p:pic>
      <p:pic>
        <p:nvPicPr>
          <p:cNvPr id="2050" name="Picture 2" descr="мультимедійна презентація до уроку читання в 1 клас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47" y="1044460"/>
            <a:ext cx="5340119" cy="400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711973" y="221671"/>
            <a:ext cx="6135625" cy="2423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500" dirty="0" err="1"/>
              <a:t>Це</a:t>
            </a:r>
            <a:r>
              <a:rPr lang="ru-RU" sz="3500" dirty="0"/>
              <a:t> </a:t>
            </a:r>
            <a:r>
              <a:rPr lang="ru-RU" sz="3500" dirty="0" err="1"/>
              <a:t>місто</a:t>
            </a:r>
            <a:r>
              <a:rPr lang="ru-RU" sz="3500" dirty="0"/>
              <a:t> </a:t>
            </a:r>
            <a:r>
              <a:rPr lang="ru-RU" sz="3500" dirty="0" err="1"/>
              <a:t>Алфавітом</a:t>
            </a:r>
            <a:r>
              <a:rPr lang="ru-RU" sz="3500" dirty="0"/>
              <a:t> </a:t>
            </a:r>
            <a:r>
              <a:rPr lang="ru-RU" sz="3500" dirty="0" err="1"/>
              <a:t>звуть</a:t>
            </a:r>
            <a:r>
              <a:rPr lang="ru-RU" sz="3500" dirty="0"/>
              <a:t>,</a:t>
            </a:r>
          </a:p>
          <a:p>
            <a:pPr algn="just"/>
            <a:r>
              <a:rPr lang="ru-RU" sz="3500" dirty="0" err="1"/>
              <a:t>Усі</a:t>
            </a:r>
            <a:r>
              <a:rPr lang="ru-RU" sz="3500" dirty="0"/>
              <a:t> там </a:t>
            </a:r>
            <a:r>
              <a:rPr lang="ru-RU" sz="3500" dirty="0" err="1"/>
              <a:t>літери</a:t>
            </a:r>
            <a:r>
              <a:rPr lang="ru-RU" sz="3500" dirty="0"/>
              <a:t> </a:t>
            </a:r>
            <a:r>
              <a:rPr lang="ru-RU" sz="3500" dirty="0" err="1"/>
              <a:t>живуть</a:t>
            </a:r>
            <a:r>
              <a:rPr lang="ru-RU" sz="3500" dirty="0"/>
              <a:t>.</a:t>
            </a:r>
          </a:p>
          <a:p>
            <a:pPr algn="just"/>
            <a:r>
              <a:rPr lang="ru-RU" sz="3500" dirty="0" err="1"/>
              <a:t>Щасливо</a:t>
            </a:r>
            <a:r>
              <a:rPr lang="ru-RU" sz="3500" dirty="0"/>
              <a:t> й дружно, як </a:t>
            </a:r>
            <a:r>
              <a:rPr lang="ru-RU" sz="3500" dirty="0" err="1"/>
              <a:t>сім’я</a:t>
            </a:r>
            <a:r>
              <a:rPr lang="ru-RU" sz="3500" dirty="0"/>
              <a:t>,</a:t>
            </a:r>
          </a:p>
          <a:p>
            <a:pPr algn="just"/>
            <a:r>
              <a:rPr lang="ru-RU" sz="3500" dirty="0" err="1"/>
              <a:t>Їх</a:t>
            </a:r>
            <a:r>
              <a:rPr lang="ru-RU" sz="3500" dirty="0"/>
              <a:t> 33 — </a:t>
            </a:r>
            <a:r>
              <a:rPr lang="ru-RU" sz="3500" dirty="0" err="1"/>
              <a:t>від</a:t>
            </a:r>
            <a:r>
              <a:rPr lang="ru-RU" sz="3500" dirty="0"/>
              <a:t> А до Я.</a:t>
            </a:r>
            <a:endParaRPr lang="ru-RU" sz="3500" i="1" dirty="0"/>
          </a:p>
        </p:txBody>
      </p:sp>
      <p:pic>
        <p:nvPicPr>
          <p:cNvPr id="2052" name="Picture 4" descr="Блог учителя початкових класів Слабченко Валентини Петрівни: Вивчаємо  алфавіт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00" y1="11290" x2="18200" y2="29032"/>
                        <a14:foregroundMark x1="13200" y1="26882" x2="6800" y2="84409"/>
                        <a14:foregroundMark x1="3000" y1="31720" x2="4800" y2="38710"/>
                        <a14:foregroundMark x1="2200" y1="25806" x2="5400" y2="30645"/>
                        <a14:foregroundMark x1="2200" y1="29032" x2="200" y2="36022"/>
                        <a14:foregroundMark x1="22000" y1="45699" x2="29600" y2="62903"/>
                        <a14:foregroundMark x1="23600" y1="74731" x2="29800" y2="83871"/>
                        <a14:foregroundMark x1="42000" y1="13441" x2="44000" y2="22043"/>
                        <a14:foregroundMark x1="72200" y1="11290" x2="74400" y2="76882"/>
                        <a14:foregroundMark x1="74400" y1="10215" x2="88600" y2="15054"/>
                        <a14:foregroundMark x1="77800" y1="39247" x2="87600" y2="39247"/>
                        <a14:foregroundMark x1="88200" y1="40323" x2="90800" y2="58602"/>
                        <a14:foregroundMark x1="74600" y1="74731" x2="88600" y2="68280"/>
                        <a14:foregroundMark x1="88800" y1="75806" x2="88600" y2="92473"/>
                        <a14:foregroundMark x1="74800" y1="76882" x2="77800" y2="93011"/>
                        <a14:foregroundMark x1="66800" y1="58602" x2="70200" y2="41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0349">
            <a:off x="4367995" y="4088805"/>
            <a:ext cx="47625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426" y="2527525"/>
            <a:ext cx="2456214" cy="3651600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547" y="434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3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166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21" y="4631749"/>
            <a:ext cx="870577" cy="870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55" b="95268" l="532" r="97872">
                        <a14:foregroundMark x1="33333" y1="45741" x2="47695" y2="76972"/>
                        <a14:foregroundMark x1="56383" y1="41640" x2="69858" y2="72871"/>
                        <a14:foregroundMark x1="16489" y1="89590" x2="82624" y2="88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4" y="3972093"/>
            <a:ext cx="1738745" cy="97727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5" y="4415020"/>
            <a:ext cx="420763" cy="347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97" y="4394582"/>
            <a:ext cx="420763" cy="367682"/>
          </a:xfrm>
          <a:prstGeom prst="rect">
            <a:avLst/>
          </a:prstGeom>
        </p:spPr>
      </p:pic>
      <p:pic>
        <p:nvPicPr>
          <p:cNvPr id="62" name="Picture 2" descr="Картинки про букву О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037" l="7800" r="90400">
                        <a14:foregroundMark x1="21800" y1="88632" x2="46200" y2="87283"/>
                        <a14:foregroundMark x1="35400" y1="80347" x2="45200" y2="81310"/>
                        <a14:foregroundMark x1="28600" y1="92486" x2="42200" y2="92486"/>
                        <a14:foregroundMark x1="53800" y1="84200" x2="68200" y2="9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5" r="8018"/>
          <a:stretch/>
        </p:blipFill>
        <p:spPr bwMode="auto">
          <a:xfrm>
            <a:off x="5339581" y="3662790"/>
            <a:ext cx="1404761" cy="175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3060" l="7092" r="96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505"/>
            <a:ext cx="3269673" cy="1837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8688" y1="64669" x2="24113" y2="96215"/>
                        <a14:foregroundMark x1="4433" y1="75394" x2="9752" y2="95268"/>
                        <a14:foregroundMark x1="90780" y1="67823" x2="97695" y2="9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4631749"/>
            <a:ext cx="3295357" cy="1852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2482" y1="95268" x2="98759" y2="92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2761527"/>
            <a:ext cx="5320145" cy="2990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9" y="2660073"/>
            <a:ext cx="1528001" cy="2289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166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9" y="4366376"/>
            <a:ext cx="870577" cy="87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062" b="89749" l="533" r="99112">
                        <a14:backgroundMark x1="23446" y1="41230" x2="23268" y2="44875"/>
                        <a14:backgroundMark x1="20249" y1="37813" x2="22913" y2="38952"/>
                        <a14:backgroundMark x1="20959" y1="39180" x2="20959" y2="41686"/>
                        <a14:backgroundMark x1="41208" y1="32346" x2="43694" y2="32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76" y="4956031"/>
            <a:ext cx="2605232" cy="20314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9455" y="649682"/>
            <a:ext cx="6012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Країна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звуків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і букв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1531" y="1579048"/>
            <a:ext cx="4705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0070C0"/>
                </a:solidFill>
                <a:effectLst/>
              </a:rPr>
              <a:t>Місто</a:t>
            </a:r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 АЛФАВІТ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6" y="4172383"/>
            <a:ext cx="608906" cy="532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9" y="4190385"/>
            <a:ext cx="608906" cy="532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7" y="4183340"/>
            <a:ext cx="608906" cy="5320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" y="4194684"/>
            <a:ext cx="608906" cy="5320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78" y="5538471"/>
            <a:ext cx="420763" cy="3676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03" y="5557837"/>
            <a:ext cx="420763" cy="3676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45" y="5549815"/>
            <a:ext cx="420763" cy="3676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15" y="5552172"/>
            <a:ext cx="420763" cy="3676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90" y="5562802"/>
            <a:ext cx="420763" cy="3676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58" y="3927232"/>
            <a:ext cx="350557" cy="5024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31" y="3946963"/>
            <a:ext cx="350557" cy="5024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30" y="3936006"/>
            <a:ext cx="350557" cy="5024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5" y="3927232"/>
            <a:ext cx="350557" cy="5024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6" y="3936006"/>
            <a:ext cx="350557" cy="5024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30" y="3927232"/>
            <a:ext cx="350557" cy="5024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66" y="4665474"/>
            <a:ext cx="350557" cy="5024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17" y="4639165"/>
            <a:ext cx="350557" cy="5024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29" y="4630634"/>
            <a:ext cx="350557" cy="5024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24" y="4639165"/>
            <a:ext cx="350557" cy="5024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58" y="4635169"/>
            <a:ext cx="350557" cy="5024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2" y="4630634"/>
            <a:ext cx="350557" cy="5024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19" y="4629238"/>
            <a:ext cx="350557" cy="50242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41" y="4629238"/>
            <a:ext cx="350557" cy="50242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02" y="4633144"/>
            <a:ext cx="350557" cy="5024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71" y="4655074"/>
            <a:ext cx="350557" cy="502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166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9" y="4172383"/>
            <a:ext cx="2770909" cy="27709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21" y="3927232"/>
            <a:ext cx="350557" cy="5024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39" y="3912598"/>
            <a:ext cx="350557" cy="50242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836" y="3610649"/>
            <a:ext cx="350557" cy="50242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97" y="3595610"/>
            <a:ext cx="350557" cy="50242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00" y="4126816"/>
            <a:ext cx="350557" cy="50242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61" y="4135722"/>
            <a:ext cx="350557" cy="5024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29" y="3911845"/>
            <a:ext cx="350557" cy="50242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00" y="3893553"/>
            <a:ext cx="432389" cy="502422"/>
          </a:xfrm>
          <a:prstGeom prst="rect">
            <a:avLst/>
          </a:prstGeom>
        </p:spPr>
      </p:pic>
      <p:grpSp>
        <p:nvGrpSpPr>
          <p:cNvPr id="57" name="Группа 56"/>
          <p:cNvGrpSpPr/>
          <p:nvPr/>
        </p:nvGrpSpPr>
        <p:grpSpPr>
          <a:xfrm>
            <a:off x="6152251" y="737034"/>
            <a:ext cx="5414962" cy="2212967"/>
            <a:chOff x="0" y="168857"/>
            <a:chExt cx="5414962" cy="4300538"/>
          </a:xfrm>
        </p:grpSpPr>
        <p:sp>
          <p:nvSpPr>
            <p:cNvPr id="58" name="Облако 57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2722" y="1012935"/>
              <a:ext cx="5349518" cy="20933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В якому будиночку мешкає літера О, як ви гадаєте?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6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68887" y="460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3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23138 0.184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76" y="9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018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60251" y="1428237"/>
              <a:ext cx="4669600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Дітки, оберіть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смайлик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який відповідає вашому настрою на </a:t>
              </a:r>
              <a:r>
                <a:rPr lang="uk-UA" sz="3200" b="1" smtClean="0">
                  <a:ln/>
                  <a:solidFill>
                    <a:schemeClr val="accent4"/>
                  </a:solidFill>
                </a:rPr>
                <a:t>нашій зустрічі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27" y="1796203"/>
            <a:ext cx="3174513" cy="47561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257" y="1454448"/>
            <a:ext cx="3670769" cy="51923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73" y="3252422"/>
            <a:ext cx="2593917" cy="3669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01" y="553396"/>
            <a:ext cx="6101903" cy="6091084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2205" y="561152"/>
            <a:ext cx="609600" cy="609600"/>
          </a:xfrm>
          <a:prstGeom prst="rect">
            <a:avLst/>
          </a:prstGeom>
        </p:spPr>
      </p:pic>
      <p:pic>
        <p:nvPicPr>
          <p:cNvPr id="12" name="Picture 2" descr="Картинки про букву О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37" l="7800" r="90400">
                        <a14:foregroundMark x1="21800" y1="88632" x2="46200" y2="87283"/>
                        <a14:foregroundMark x1="35400" y1="80347" x2="45200" y2="81310"/>
                        <a14:foregroundMark x1="28600" y1="92486" x2="42200" y2="92486"/>
                        <a14:foregroundMark x1="53800" y1="84200" x2="68200" y2="9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5" r="8018"/>
          <a:stretch/>
        </p:blipFill>
        <p:spPr bwMode="auto">
          <a:xfrm>
            <a:off x="6105216" y="3874879"/>
            <a:ext cx="2125414" cy="265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7479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1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644127" cy="4300538"/>
            <a:chOff x="0" y="168857"/>
            <a:chExt cx="5644127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94609" y="682241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Друзі, ви гарно попрацювали!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Молодці!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Чекаємо вас на наступній зустрічі у Країні Звуків і Букв!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23" y="3345384"/>
            <a:ext cx="2593917" cy="3669138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9650" y="396357"/>
            <a:ext cx="609600" cy="609600"/>
          </a:xfrm>
          <a:prstGeom prst="rect">
            <a:avLst/>
          </a:prstGeom>
        </p:spPr>
      </p:pic>
      <p:pic>
        <p:nvPicPr>
          <p:cNvPr id="11" name="Picture 2" descr="Картинки про букву О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37" l="7800" r="90400">
                        <a14:foregroundMark x1="21800" y1="88632" x2="46200" y2="87283"/>
                        <a14:foregroundMark x1="35400" y1="80347" x2="45200" y2="81310"/>
                        <a14:foregroundMark x1="28600" y1="92486" x2="42200" y2="92486"/>
                        <a14:foregroundMark x1="53800" y1="84200" x2="68200" y2="9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5" r="8018"/>
          <a:stretch/>
        </p:blipFill>
        <p:spPr bwMode="auto">
          <a:xfrm>
            <a:off x="6310411" y="3871320"/>
            <a:ext cx="2125414" cy="265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56583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60" l="7092" r="96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505"/>
            <a:ext cx="3269673" cy="1837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88" y1="64669" x2="24113" y2="96215"/>
                        <a14:foregroundMark x1="4433" y1="75394" x2="9752" y2="95268"/>
                        <a14:foregroundMark x1="90780" y1="67823" x2="97695" y2="9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4631749"/>
            <a:ext cx="3295357" cy="18521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55" b="95268" l="532" r="97872">
                        <a14:foregroundMark x1="33333" y1="45741" x2="47695" y2="76972"/>
                        <a14:foregroundMark x1="56383" y1="41640" x2="69858" y2="72871"/>
                        <a14:foregroundMark x1="16489" y1="89590" x2="82624" y2="88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4" y="3972093"/>
            <a:ext cx="1738745" cy="977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482" y1="95268" x2="98759" y2="92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2761527"/>
            <a:ext cx="5320145" cy="2990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9" y="2660073"/>
            <a:ext cx="1528001" cy="2289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89" b="9166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9" y="4366376"/>
            <a:ext cx="870577" cy="870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89" b="9166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21" y="4631749"/>
            <a:ext cx="870577" cy="87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62" b="89749" l="533" r="99112">
                        <a14:backgroundMark x1="23446" y1="41230" x2="23268" y2="44875"/>
                        <a14:backgroundMark x1="20249" y1="37813" x2="22913" y2="38952"/>
                        <a14:backgroundMark x1="20959" y1="39180" x2="20959" y2="41686"/>
                        <a14:backgroundMark x1="41208" y1="32346" x2="43694" y2="32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76" y="4956031"/>
            <a:ext cx="2605232" cy="20314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9455" y="649682"/>
            <a:ext cx="6012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Країна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звуків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і букв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1531" y="1579048"/>
            <a:ext cx="4705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0070C0"/>
                </a:solidFill>
                <a:effectLst/>
              </a:rPr>
              <a:t>Місто</a:t>
            </a:r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 АЛФАВІТ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6" y="4172383"/>
            <a:ext cx="608906" cy="532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9" y="4190385"/>
            <a:ext cx="608906" cy="532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7" y="4183340"/>
            <a:ext cx="608906" cy="5320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" y="4194684"/>
            <a:ext cx="608906" cy="5320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27" y="5575922"/>
            <a:ext cx="420763" cy="3676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03" y="5557837"/>
            <a:ext cx="420763" cy="3676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45" y="5549815"/>
            <a:ext cx="420763" cy="3676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15" y="5552172"/>
            <a:ext cx="420763" cy="3676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90" y="5562802"/>
            <a:ext cx="420763" cy="3676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5" y="4415020"/>
            <a:ext cx="420763" cy="347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97" y="4394582"/>
            <a:ext cx="420763" cy="3676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58" y="3927232"/>
            <a:ext cx="350557" cy="5024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31" y="3946963"/>
            <a:ext cx="350557" cy="5024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30" y="3936006"/>
            <a:ext cx="350557" cy="5024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5" y="3927232"/>
            <a:ext cx="350557" cy="5024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6" y="3936006"/>
            <a:ext cx="350557" cy="5024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30" y="3927232"/>
            <a:ext cx="350557" cy="5024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66" y="4665474"/>
            <a:ext cx="350557" cy="5024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17" y="4639165"/>
            <a:ext cx="350557" cy="5024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29" y="4630634"/>
            <a:ext cx="350557" cy="5024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24" y="4639165"/>
            <a:ext cx="350557" cy="5024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58" y="4635169"/>
            <a:ext cx="350557" cy="5024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2" y="4630634"/>
            <a:ext cx="350557" cy="5024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19" y="4629238"/>
            <a:ext cx="350557" cy="50242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41" y="4629238"/>
            <a:ext cx="350557" cy="50242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02" y="4633144"/>
            <a:ext cx="350557" cy="5024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71" y="4655074"/>
            <a:ext cx="350557" cy="502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89" b="9166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9" y="4172383"/>
            <a:ext cx="2770909" cy="27709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21" y="3927232"/>
            <a:ext cx="350557" cy="5024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39" y="3912598"/>
            <a:ext cx="350557" cy="50242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836" y="3610649"/>
            <a:ext cx="350557" cy="50242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97" y="3595610"/>
            <a:ext cx="350557" cy="50242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00" y="4126816"/>
            <a:ext cx="350557" cy="50242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61" y="4135722"/>
            <a:ext cx="350557" cy="5024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29" y="3911845"/>
            <a:ext cx="350557" cy="50242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00" y="3893553"/>
            <a:ext cx="432389" cy="50242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02" y="5557837"/>
            <a:ext cx="420763" cy="367682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6333633" y="112877"/>
            <a:ext cx="5484293" cy="3728153"/>
            <a:chOff x="0" y="168857"/>
            <a:chExt cx="5484293" cy="4300538"/>
          </a:xfrm>
        </p:grpSpPr>
        <p:sp>
          <p:nvSpPr>
            <p:cNvPr id="61" name="Облако 60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134775" y="563066"/>
              <a:ext cx="5349518" cy="333727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2600" b="1" cap="none" spc="0" dirty="0" smtClean="0">
                  <a:ln/>
                  <a:solidFill>
                    <a:schemeClr val="accent4"/>
                  </a:solidFill>
                  <a:effectLst/>
                </a:rPr>
                <a:t>Усі літери в місті Алфавіт </a:t>
              </a:r>
            </a:p>
            <a:p>
              <a:pPr algn="ctr"/>
              <a:r>
                <a:rPr lang="uk-UA" sz="2600" b="1" cap="none" spc="0" dirty="0" smtClean="0">
                  <a:ln/>
                  <a:solidFill>
                    <a:schemeClr val="accent4"/>
                  </a:solidFill>
                  <a:effectLst/>
                </a:rPr>
                <a:t>мешкають у  будиночках.</a:t>
              </a:r>
            </a:p>
            <a:p>
              <a:pPr algn="ctr"/>
              <a:r>
                <a:rPr lang="uk-UA" sz="2600" b="1" dirty="0" smtClean="0">
                  <a:ln/>
                  <a:solidFill>
                    <a:schemeClr val="accent4"/>
                  </a:solidFill>
                </a:rPr>
                <a:t>Зараз вікна зачинені. Але дуже скоро ви потоваришуєте з усіма буквами, і вони відкриють вам всі свої віконечка. </a:t>
              </a:r>
              <a:r>
                <a:rPr lang="uk-UA" sz="2600" b="1" cap="none" spc="0" dirty="0" smtClean="0">
                  <a:ln/>
                  <a:solidFill>
                    <a:schemeClr val="accent4"/>
                  </a:solidFill>
                  <a:effectLst/>
                </a:rPr>
                <a:t>А почнемо з будиночка голосних.</a:t>
              </a:r>
              <a:endParaRPr lang="ru-RU" sz="26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4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42165" y="440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5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4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97" y="1341397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491683" y="268346"/>
            <a:ext cx="5470148" cy="2960420"/>
            <a:chOff x="0" y="168857"/>
            <a:chExt cx="5470148" cy="2960420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20630" y="1241908"/>
              <a:ext cx="534951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давайте пригадаємо, які звуки голосні?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68" l="532" r="99468">
                        <a14:foregroundMark x1="18972" y1="7048" x2="85638" y2="9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16" y="946948"/>
            <a:ext cx="3944003" cy="5258671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3857677" y="3659629"/>
            <a:ext cx="904259" cy="9009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679" b="91745" l="250" r="50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005" r="50519" b="4925"/>
          <a:stretch/>
        </p:blipFill>
        <p:spPr bwMode="auto">
          <a:xfrm>
            <a:off x="3149873" y="4803045"/>
            <a:ext cx="2354689" cy="10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74" b="95956" l="3908" r="97158">
                        <a14:foregroundMark x1="46359" y1="27696" x2="51332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661" y="2481599"/>
            <a:ext cx="2928686" cy="424477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2539881" y="277455"/>
            <a:ext cx="5494381" cy="2960420"/>
            <a:chOff x="78957" y="343591"/>
            <a:chExt cx="5494381" cy="2960420"/>
          </a:xfrm>
        </p:grpSpPr>
        <p:sp>
          <p:nvSpPr>
            <p:cNvPr id="13" name="Облако 12"/>
            <p:cNvSpPr/>
            <p:nvPr/>
          </p:nvSpPr>
          <p:spPr>
            <a:xfrm>
              <a:off x="78957" y="343591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23820" y="7156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Повітря вільно іде через рот.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Нема ніяких перешкод.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Співає, кличе голос мій.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Звук виходить голосний.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5410" y="403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8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60" l="7092" r="96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505"/>
            <a:ext cx="3269673" cy="18377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55" b="95268" l="532" r="97872">
                        <a14:foregroundMark x1="33333" y1="45741" x2="47695" y2="76972"/>
                        <a14:foregroundMark x1="56383" y1="41640" x2="69858" y2="72871"/>
                        <a14:foregroundMark x1="16489" y1="89590" x2="82624" y2="88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4" y="3972093"/>
            <a:ext cx="1738745" cy="977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82" y1="95268" x2="98759" y2="92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2761527"/>
            <a:ext cx="5320145" cy="2990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9" y="2660073"/>
            <a:ext cx="1528001" cy="2289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9" y="4366376"/>
            <a:ext cx="870577" cy="870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21" y="4631749"/>
            <a:ext cx="870577" cy="87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76" y="4956031"/>
            <a:ext cx="2605232" cy="20314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9455" y="649682"/>
            <a:ext cx="6012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Країна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звуків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і букв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1531" y="1579048"/>
            <a:ext cx="4705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0070C0"/>
                </a:solidFill>
                <a:effectLst/>
              </a:rPr>
              <a:t>Місто</a:t>
            </a:r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 АЛФАВІТ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6" y="4172383"/>
            <a:ext cx="608906" cy="532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9" y="4190385"/>
            <a:ext cx="608906" cy="532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7" y="4183340"/>
            <a:ext cx="608906" cy="5320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" y="4194684"/>
            <a:ext cx="608906" cy="53209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5" y="4415020"/>
            <a:ext cx="420763" cy="347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97" y="4394582"/>
            <a:ext cx="420763" cy="3676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58" y="3927232"/>
            <a:ext cx="350557" cy="5024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31" y="3946963"/>
            <a:ext cx="350557" cy="5024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30" y="3936006"/>
            <a:ext cx="350557" cy="5024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5" y="3927232"/>
            <a:ext cx="350557" cy="5024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6" y="3936006"/>
            <a:ext cx="350557" cy="5024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30" y="3927232"/>
            <a:ext cx="350557" cy="5024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66" y="4665474"/>
            <a:ext cx="350557" cy="5024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17" y="4639165"/>
            <a:ext cx="350557" cy="5024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29" y="4630634"/>
            <a:ext cx="350557" cy="5024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24" y="4639165"/>
            <a:ext cx="350557" cy="5024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58" y="4635169"/>
            <a:ext cx="350557" cy="5024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2" y="4630634"/>
            <a:ext cx="350557" cy="5024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19" y="4629238"/>
            <a:ext cx="350557" cy="50242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41" y="4629238"/>
            <a:ext cx="350557" cy="50242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02" y="4633144"/>
            <a:ext cx="350557" cy="5024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71" y="4655074"/>
            <a:ext cx="350557" cy="502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9" y="4172383"/>
            <a:ext cx="2770909" cy="27709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21" y="3927232"/>
            <a:ext cx="350557" cy="5024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39" y="3912598"/>
            <a:ext cx="350557" cy="50242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836" y="3610649"/>
            <a:ext cx="350557" cy="50242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97" y="3595610"/>
            <a:ext cx="350557" cy="50242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00" y="4126816"/>
            <a:ext cx="350557" cy="50242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46892" y1="29483" x2="60568" y2="29483"/>
                        <a14:foregroundMark x1="29485" y1="82586" x2="49201" y2="83621"/>
                        <a14:foregroundMark x1="58792" y1="79655" x2="76199" y2="8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7381" y="3117087"/>
            <a:ext cx="2480100" cy="255498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61" y="4135722"/>
            <a:ext cx="350557" cy="5024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29" y="3911845"/>
            <a:ext cx="350557" cy="50242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00" y="3893553"/>
            <a:ext cx="432389" cy="502422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6317627" y="529715"/>
            <a:ext cx="5414962" cy="2212967"/>
            <a:chOff x="0" y="168857"/>
            <a:chExt cx="5414962" cy="4300538"/>
          </a:xfrm>
        </p:grpSpPr>
        <p:sp>
          <p:nvSpPr>
            <p:cNvPr id="52" name="Облако 5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2722" y="1012935"/>
              <a:ext cx="5349518" cy="30503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З якою буквою ми познайомилися на минулому занятті?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6447656" y="491905"/>
            <a:ext cx="5426555" cy="2212967"/>
            <a:chOff x="-44315" y="-94566"/>
            <a:chExt cx="5426555" cy="4300538"/>
          </a:xfrm>
        </p:grpSpPr>
        <p:sp>
          <p:nvSpPr>
            <p:cNvPr id="55" name="Облако 54"/>
            <p:cNvSpPr/>
            <p:nvPr/>
          </p:nvSpPr>
          <p:spPr>
            <a:xfrm>
              <a:off x="-44315" y="-94566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32722" y="1012935"/>
              <a:ext cx="5349518" cy="113641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Який звук вона позначає?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6240930" y="453643"/>
            <a:ext cx="5707381" cy="2324714"/>
            <a:chOff x="0" y="168857"/>
            <a:chExt cx="5414962" cy="4300538"/>
          </a:xfrm>
        </p:grpSpPr>
        <p:sp>
          <p:nvSpPr>
            <p:cNvPr id="58" name="Облако 57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2722" y="1012935"/>
              <a:ext cx="5349518" cy="20933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В якому будиночку мешкає ця літера, як ви гадаєте?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6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02237" y="268077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8688" y1="64669" x2="24113" y2="96215"/>
                        <a14:foregroundMark x1="4433" y1="75394" x2="9752" y2="95268"/>
                        <a14:foregroundMark x1="90780" y1="67823" x2="97695" y2="9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4631749"/>
            <a:ext cx="3295357" cy="18521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27" y="5575922"/>
            <a:ext cx="420763" cy="3676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03" y="5557837"/>
            <a:ext cx="420763" cy="3676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45" y="5549815"/>
            <a:ext cx="420763" cy="3676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15" y="5552172"/>
            <a:ext cx="420763" cy="3676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90" y="5562802"/>
            <a:ext cx="420763" cy="36768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02" y="5557837"/>
            <a:ext cx="420763" cy="36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3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0.03148 L -0.19531 0.168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685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067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323" y="1674587"/>
            <a:ext cx="3174513" cy="475614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793535" y="359797"/>
            <a:ext cx="9204904" cy="86536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1" b="93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35" y="1300317"/>
            <a:ext cx="7540339" cy="55576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0642" y="371787"/>
            <a:ext cx="95415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0"/>
                <a:solidFill>
                  <a:schemeClr val="bg1"/>
                </a:solidFill>
              </a:rPr>
              <a:t>Порахуйте, скільки букв А в кожному рядочку.</a:t>
            </a:r>
          </a:p>
          <a:p>
            <a:pPr algn="ctr"/>
            <a:r>
              <a:rPr lang="uk-UA" sz="2800" b="1" cap="none" spc="0" dirty="0" smtClean="0">
                <a:ln w="0"/>
                <a:solidFill>
                  <a:schemeClr val="bg1"/>
                </a:solidFill>
              </a:rPr>
              <a:t>Тисніть на Мудру сову, щоб перевірити себе.</a:t>
            </a:r>
            <a:endParaRPr lang="ru-RU" sz="28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12" name="Рисунок 11" descr="Счастливый школьный мультфильм сова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987" y="359797"/>
            <a:ext cx="1653939" cy="24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291765" y="2435285"/>
            <a:ext cx="581761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   о   л   а  д   А   м </a:t>
            </a:r>
          </a:p>
          <a:p>
            <a:pPr algn="ctr"/>
            <a:r>
              <a:rPr lang="uk-U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   я   а   д   з   А   е</a:t>
            </a:r>
          </a:p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   а   Л   А   у   А   </a:t>
            </a:r>
            <a:r>
              <a:rPr lang="uk-UA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162513" y="2466291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649304" y="2466291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195453" y="2466291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91335" y="251991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996227" y="3270746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483018" y="3346973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192867" y="333774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2053671" y="4181368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758133" y="4165710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433758" y="4200733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271571" y="4207428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192867" y="415557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3535" y="544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8" grpId="0"/>
      <p:bldP spid="19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2296</TotalTime>
  <Words>1118</Words>
  <Application>Microsoft Office PowerPoint</Application>
  <PresentationFormat>Широкоэкранный</PresentationFormat>
  <Paragraphs>182</Paragraphs>
  <Slides>52</Slides>
  <Notes>0</Notes>
  <HiddenSlides>0</HiddenSlides>
  <MMClips>43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 Бурцева</dc:creator>
  <cp:lastModifiedBy>Оля Бурцева</cp:lastModifiedBy>
  <cp:revision>77</cp:revision>
  <dcterms:created xsi:type="dcterms:W3CDTF">2023-06-12T09:21:15Z</dcterms:created>
  <dcterms:modified xsi:type="dcterms:W3CDTF">2023-07-27T08:24:07Z</dcterms:modified>
</cp:coreProperties>
</file>