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4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12.02.2019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722313" y="1124745"/>
            <a:ext cx="7772400" cy="2592287"/>
          </a:xfrm>
        </p:spPr>
        <p:txBody>
          <a:bodyPr>
            <a:normAutofit fontScale="92500" lnSpcReduction="10000"/>
          </a:bodyPr>
          <a:lstStyle/>
          <a:p>
            <a:pPr algn="ctr"/>
            <a:endParaRPr lang="uk-UA" sz="6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uk-UA" sz="6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Лімфатична система організму людини</a:t>
            </a:r>
            <a:endParaRPr lang="ru-RU" sz="6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ЛІМФАТИЧНА СИСТЕМА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/>
        <p:txBody>
          <a:bodyPr>
            <a:normAutofit fontScale="62500" lnSpcReduction="20000"/>
          </a:bodyPr>
          <a:lstStyle/>
          <a:p>
            <a:pPr>
              <a:lnSpc>
                <a:spcPct val="170000"/>
              </a:lnSpc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Лімфатична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 система</a:t>
            </a:r>
            <a:r>
              <a:rPr lang="ru-RU" sz="4200" i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>
              <a:lnSpc>
                <a:spcPct val="170000"/>
              </a:lnSpc>
              <a:buNone/>
            </a:pP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морфологічно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endParaRPr lang="ru-RU" sz="4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70000"/>
              </a:lnSpc>
              <a:buNone/>
            </a:pP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функціонально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об’єднана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lnSpc>
                <a:spcPct val="170000"/>
              </a:lnSpc>
              <a:buNone/>
            </a:pP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кровоносною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 системою,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є</a:t>
            </a:r>
            <a:endParaRPr lang="ru-RU" sz="4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70000"/>
              </a:lnSpc>
              <a:buNone/>
            </a:pP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частиною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єдиної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судинної</a:t>
            </a:r>
            <a:endParaRPr lang="ru-RU" sz="4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70000"/>
              </a:lnSpc>
              <a:buNone/>
            </a:pP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та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імунної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 систем</a:t>
            </a:r>
            <a:endParaRPr lang="ru-RU" sz="4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:\Дистанційний курс\Заняття 7. Лімфатична система\image068_2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860032" y="2132856"/>
            <a:ext cx="3672408" cy="36724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6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ЛІМФА</a:t>
            </a:r>
            <a:endParaRPr lang="ru-RU" sz="6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Лімфа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600" i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600" i="1" dirty="0" err="1" smtClean="0">
                <a:latin typeface="Times New Roman" pitchFamily="18" charset="0"/>
                <a:cs typeface="Times New Roman" pitchFamily="18" charset="0"/>
              </a:rPr>
              <a:t>lympha</a:t>
            </a:r>
            <a:r>
              <a:rPr lang="ru-RU" sz="3600" i="1" dirty="0" smtClean="0">
                <a:latin typeface="Times New Roman" pitchFamily="18" charset="0"/>
                <a:cs typeface="Times New Roman" pitchFamily="18" charset="0"/>
              </a:rPr>
              <a:t>) </a:t>
            </a:r>
          </a:p>
          <a:p>
            <a:pPr>
              <a:buNone/>
            </a:pP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утворюється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внаслідок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всмоктування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міжклітинної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рідини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капіляри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лімфатичної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системи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Содержимое 6" descr="органи лімфатичної системи"/>
          <p:cNvPicPr>
            <a:picLocks noGrp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648200" y="2405259"/>
            <a:ext cx="4038600" cy="3465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sz="half" idx="1"/>
          </p:nvPr>
        </p:nvSpPr>
        <p:spPr>
          <a:xfrm>
            <a:off x="457200" y="980728"/>
            <a:ext cx="4038600" cy="537419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Відкриття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лімфатичних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судин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пов’язане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іменем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італійського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анатома XVII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століття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Гаспаро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Азеллі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(1581-1626).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7" name="Picture 1" descr="H:\Дистанційний курс\Заняття 7. Лімфатична система\image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064" y="1052736"/>
            <a:ext cx="3384376" cy="48965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ÐÐ°ÑÑÐ¸Ð½ÐºÐ¸ Ð¿Ð¾ Ð·Ð°Ð¿ÑÐ¾ÑÑ Ð»ÑÐ¼ÑÐ°ÑÐ¸ÑÐ½Ñ ÑÑÐ´Ð¸Ð½Ð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80728"/>
            <a:ext cx="9144000" cy="58772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ÐÐ°ÑÑÐ¸Ð½ÐºÐ¸ Ð¿Ð¾ Ð·Ð°Ð¿ÑÐ¾ÑÑ Ð»ÑÐ¼ÑÐ°ÑÐ¸ÑÐ½Ñ Ð²ÑÐ·Ð»Ð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36712"/>
            <a:ext cx="9144000" cy="60212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:\Дистанційний курс\Заняття 7. Лімфатична система\rak_limfouzlov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37474" y="2060848"/>
            <a:ext cx="3722957" cy="3312368"/>
          </a:xfrm>
          <a:prstGeom prst="rect">
            <a:avLst/>
          </a:prstGeom>
          <a:noFill/>
        </p:spPr>
      </p:pic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lnSpc>
                <a:spcPct val="150000"/>
              </a:lnSpc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Лімфатичні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вузли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знешкоджують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отруйні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речовини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затримують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мікроорганізми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тобто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служать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біологічним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фільтром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5148064" y="980728"/>
            <a:ext cx="3538736" cy="5374197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716800"/>
          </a:xfrm>
        </p:spPr>
        <p:txBody>
          <a:bodyPr>
            <a:normAutofit fontScale="90000"/>
          </a:bodyPr>
          <a:lstStyle/>
          <a:p>
            <a:pPr algn="ctr"/>
            <a:r>
              <a:rPr lang="uk-UA" sz="4800" dirty="0" smtClean="0">
                <a:solidFill>
                  <a:srgbClr val="C00000"/>
                </a:solidFill>
                <a:latin typeface="Monotype Corsiva" pitchFamily="66" charset="0"/>
              </a:rPr>
              <a:t/>
            </a:r>
            <a:br>
              <a:rPr lang="uk-UA" sz="4800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uk-UA" sz="4800" dirty="0" smtClean="0">
                <a:solidFill>
                  <a:srgbClr val="C00000"/>
                </a:solidFill>
                <a:latin typeface="Monotype Corsiva" pitchFamily="66" charset="0"/>
              </a:rPr>
              <a:t/>
            </a:r>
            <a:br>
              <a:rPr lang="uk-UA" sz="4800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uk-UA" sz="4800" dirty="0" smtClean="0">
                <a:solidFill>
                  <a:srgbClr val="C00000"/>
                </a:solidFill>
                <a:latin typeface="Monotype Corsiva" pitchFamily="66" charset="0"/>
              </a:rPr>
              <a:t/>
            </a:r>
            <a:br>
              <a:rPr lang="uk-UA" sz="4800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uk-UA" sz="4800" dirty="0" smtClean="0">
                <a:solidFill>
                  <a:srgbClr val="C00000"/>
                </a:solidFill>
                <a:latin typeface="Monotype Corsiva" pitchFamily="66" charset="0"/>
              </a:rPr>
              <a:t/>
            </a:r>
            <a:br>
              <a:rPr lang="uk-UA" sz="4800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uk-UA" sz="4800" dirty="0" smtClean="0">
                <a:solidFill>
                  <a:srgbClr val="C00000"/>
                </a:solidFill>
                <a:latin typeface="Monotype Corsiva" pitchFamily="66" charset="0"/>
              </a:rPr>
              <a:t/>
            </a:r>
            <a:br>
              <a:rPr lang="uk-UA" sz="4800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uk-UA" sz="4800" dirty="0" smtClean="0">
                <a:solidFill>
                  <a:srgbClr val="C00000"/>
                </a:solidFill>
                <a:latin typeface="Monotype Corsiva" pitchFamily="66" charset="0"/>
              </a:rPr>
              <a:t/>
            </a:r>
            <a:br>
              <a:rPr lang="uk-UA" sz="4800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uk-UA" sz="4800" dirty="0" smtClean="0">
                <a:solidFill>
                  <a:srgbClr val="C00000"/>
                </a:solidFill>
                <a:latin typeface="Monotype Corsiva" pitchFamily="66" charset="0"/>
              </a:rPr>
              <a:t/>
            </a:r>
            <a:br>
              <a:rPr lang="uk-UA" sz="4800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uk-UA" sz="4800" dirty="0" smtClean="0">
                <a:solidFill>
                  <a:srgbClr val="C00000"/>
                </a:solidFill>
                <a:latin typeface="Monotype Corsiva" pitchFamily="66" charset="0"/>
              </a:rPr>
              <a:t/>
            </a:r>
            <a:br>
              <a:rPr lang="uk-UA" sz="4800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uk-UA" sz="4800" dirty="0" smtClean="0">
                <a:solidFill>
                  <a:srgbClr val="C00000"/>
                </a:solidFill>
                <a:latin typeface="Monotype Corsiva" pitchFamily="66" charset="0"/>
              </a:rPr>
              <a:t/>
            </a:r>
            <a:br>
              <a:rPr lang="uk-UA" sz="4800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uk-UA" sz="4800" dirty="0" smtClean="0">
                <a:solidFill>
                  <a:srgbClr val="C00000"/>
                </a:solidFill>
                <a:latin typeface="Monotype Corsiva" pitchFamily="66" charset="0"/>
              </a:rPr>
              <a:t/>
            </a:r>
            <a:br>
              <a:rPr lang="uk-UA" sz="4800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uk-UA" sz="4800" dirty="0" smtClean="0">
                <a:solidFill>
                  <a:srgbClr val="C00000"/>
                </a:solidFill>
                <a:latin typeface="Monotype Corsiva" pitchFamily="66" charset="0"/>
              </a:rPr>
              <a:t> </a:t>
            </a:r>
            <a:r>
              <a:rPr lang="ru-RU" sz="4800" dirty="0" smtClean="0">
                <a:solidFill>
                  <a:srgbClr val="C00000"/>
                </a:solidFill>
                <a:latin typeface="Monotype Corsiva" pitchFamily="66" charset="0"/>
              </a:rPr>
              <a:t/>
            </a:r>
            <a:br>
              <a:rPr lang="ru-RU" sz="4800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sz="4800" dirty="0" smtClean="0">
                <a:solidFill>
                  <a:srgbClr val="C00000"/>
                </a:solidFill>
                <a:latin typeface="Monotype Corsiva" pitchFamily="66" charset="0"/>
              </a:rPr>
              <a:t/>
            </a:r>
            <a:br>
              <a:rPr lang="ru-RU" sz="4800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sz="4800" dirty="0" smtClean="0">
                <a:solidFill>
                  <a:srgbClr val="C00000"/>
                </a:solidFill>
                <a:latin typeface="Monotype Corsiva" pitchFamily="66" charset="0"/>
              </a:rPr>
              <a:t/>
            </a:r>
            <a:br>
              <a:rPr lang="ru-RU" sz="4800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sz="4800" dirty="0" smtClean="0">
                <a:solidFill>
                  <a:srgbClr val="C00000"/>
                </a:solidFill>
                <a:latin typeface="Monotype Corsiva" pitchFamily="66" charset="0"/>
              </a:rPr>
              <a:t/>
            </a:r>
            <a:br>
              <a:rPr lang="ru-RU" sz="4800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sz="4800" dirty="0" smtClean="0">
                <a:solidFill>
                  <a:srgbClr val="C00000"/>
                </a:solidFill>
                <a:latin typeface="Monotype Corsiva" pitchFamily="66" charset="0"/>
              </a:rPr>
              <a:t/>
            </a:r>
            <a:br>
              <a:rPr lang="ru-RU" sz="4800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sz="4800" dirty="0" smtClean="0">
                <a:solidFill>
                  <a:srgbClr val="C00000"/>
                </a:solidFill>
                <a:latin typeface="Monotype Corsiva" pitchFamily="66" charset="0"/>
              </a:rPr>
              <a:t/>
            </a:r>
            <a:br>
              <a:rPr lang="ru-RU" sz="4800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sz="4800" dirty="0" smtClean="0">
                <a:solidFill>
                  <a:srgbClr val="C00000"/>
                </a:solidFill>
                <a:latin typeface="Monotype Corsiva" pitchFamily="66" charset="0"/>
              </a:rPr>
              <a:t/>
            </a:r>
            <a:br>
              <a:rPr lang="ru-RU" sz="4800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sz="4800" dirty="0" smtClean="0">
                <a:solidFill>
                  <a:srgbClr val="C00000"/>
                </a:solidFill>
                <a:latin typeface="Monotype Corsiva" pitchFamily="66" charset="0"/>
              </a:rPr>
              <a:t/>
            </a:r>
            <a:br>
              <a:rPr lang="ru-RU" sz="4800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sz="4800" dirty="0" smtClean="0">
                <a:solidFill>
                  <a:srgbClr val="C00000"/>
                </a:solidFill>
                <a:latin typeface="Monotype Corsiva" pitchFamily="66" charset="0"/>
              </a:rPr>
              <a:t/>
            </a:r>
            <a:br>
              <a:rPr lang="ru-RU" sz="4800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sz="4800" dirty="0" smtClean="0">
                <a:solidFill>
                  <a:srgbClr val="C00000"/>
                </a:solidFill>
                <a:latin typeface="Monotype Corsiva" pitchFamily="66" charset="0"/>
              </a:rPr>
              <a:t/>
            </a:r>
            <a:br>
              <a:rPr lang="ru-RU" sz="4800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sz="4800" dirty="0" smtClean="0">
                <a:solidFill>
                  <a:srgbClr val="C00000"/>
                </a:solidFill>
                <a:latin typeface="Monotype Corsiva" pitchFamily="66" charset="0"/>
              </a:rPr>
              <a:t/>
            </a:r>
            <a:br>
              <a:rPr lang="ru-RU" sz="4800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sz="4800" dirty="0" smtClean="0">
                <a:solidFill>
                  <a:srgbClr val="C00000"/>
                </a:solidFill>
                <a:latin typeface="Monotype Corsiva" pitchFamily="66" charset="0"/>
              </a:rPr>
              <a:t/>
            </a:r>
            <a:br>
              <a:rPr lang="ru-RU" sz="4800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sz="4800" dirty="0" smtClean="0">
                <a:solidFill>
                  <a:srgbClr val="C00000"/>
                </a:solidFill>
                <a:latin typeface="Monotype Corsiva" pitchFamily="66" charset="0"/>
              </a:rPr>
              <a:t/>
            </a:r>
            <a:br>
              <a:rPr lang="ru-RU" sz="4800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sz="4800" dirty="0" smtClean="0">
                <a:solidFill>
                  <a:srgbClr val="C00000"/>
                </a:solidFill>
                <a:latin typeface="Monotype Corsiva" pitchFamily="66" charset="0"/>
              </a:rPr>
              <a:t/>
            </a:r>
            <a:br>
              <a:rPr lang="ru-RU" sz="4800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sz="4800" dirty="0" smtClean="0">
                <a:solidFill>
                  <a:srgbClr val="C00000"/>
                </a:solidFill>
                <a:latin typeface="Monotype Corsiva" pitchFamily="66" charset="0"/>
              </a:rPr>
              <a:t/>
            </a:r>
            <a:br>
              <a:rPr lang="ru-RU" sz="4800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uk-UA" sz="5400" dirty="0" smtClean="0">
                <a:solidFill>
                  <a:srgbClr val="C00000"/>
                </a:solidFill>
                <a:latin typeface="Monotype Corsiva" pitchFamily="66" charset="0"/>
              </a:rPr>
              <a:t>ДЯКУЮ  ЗА  СПІВПРАЦЮ!</a:t>
            </a:r>
            <a:br>
              <a:rPr lang="uk-UA" sz="5400" dirty="0" smtClean="0">
                <a:solidFill>
                  <a:srgbClr val="C00000"/>
                </a:solidFill>
                <a:latin typeface="Monotype Corsiva" pitchFamily="66" charset="0"/>
              </a:rPr>
            </a:br>
            <a:endParaRPr lang="ru-RU" dirty="0"/>
          </a:p>
        </p:txBody>
      </p:sp>
      <p:sp>
        <p:nvSpPr>
          <p:cNvPr id="20482" name="AutoShape 2" descr="ÐÐ°ÑÑÐ¸Ð½ÐºÐ¸ Ð¿Ð¾ Ð·Ð°Ð¿ÑÐ¾ÑÑ Ð´ÑÐºÑÑ Ð·Ð° ÑÐ¿ÑÐ²Ð¿ÑÐ°ÑÑ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483" name="Picture 3" descr="H:\Дистанційний курс\52-300x300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14760" y="2708920"/>
            <a:ext cx="3697600" cy="30963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479</TotalTime>
  <Words>44</Words>
  <Application>Microsoft Office PowerPoint</Application>
  <PresentationFormat>Экран (4:3)</PresentationFormat>
  <Paragraphs>22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Поток</vt:lpstr>
      <vt:lpstr>Слайд 1</vt:lpstr>
      <vt:lpstr>ЛІМФАТИЧНА СИСТЕМА</vt:lpstr>
      <vt:lpstr>ЛІМФА</vt:lpstr>
      <vt:lpstr>Слайд 4</vt:lpstr>
      <vt:lpstr>Слайд 5</vt:lpstr>
      <vt:lpstr>Слайд 6</vt:lpstr>
      <vt:lpstr>Слайд 7</vt:lpstr>
      <vt:lpstr>                          ДЯКУЮ  ЗА  СПІВПРАЦЮ!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Svetlana</dc:creator>
  <cp:lastModifiedBy>Galina</cp:lastModifiedBy>
  <cp:revision>15</cp:revision>
  <dcterms:created xsi:type="dcterms:W3CDTF">2019-02-10T10:36:23Z</dcterms:created>
  <dcterms:modified xsi:type="dcterms:W3CDTF">2019-02-12T19:39:55Z</dcterms:modified>
</cp:coreProperties>
</file>