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7" r:id="rId4"/>
    <p:sldId id="257" r:id="rId5"/>
    <p:sldId id="258" r:id="rId6"/>
    <p:sldId id="265" r:id="rId7"/>
    <p:sldId id="266" r:id="rId8"/>
    <p:sldId id="260" r:id="rId9"/>
    <p:sldId id="261" r:id="rId10"/>
    <p:sldId id="262" r:id="rId11"/>
    <p:sldId id="263" r:id="rId12"/>
    <p:sldId id="264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58417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СИСТЕМА КРОВООБІГУ. СЕРЦЕ, БУДОВА ТА ФУНКЦІЇ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D:\Дистанційний курс. Транспорт речовин\Заняття 3. Лейкоцити. Імунітет\img_003245-min-1024x6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492896"/>
            <a:ext cx="5256584" cy="3985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4" name="Содержимое 13"/>
          <p:cNvSpPr>
            <a:spLocks noGrp="1"/>
          </p:cNvSpPr>
          <p:nvPr>
            <p:ph sz="half" idx="2"/>
          </p:nvPr>
        </p:nvSpPr>
        <p:spPr>
          <a:xfrm>
            <a:off x="4648200" y="2276871"/>
            <a:ext cx="4038600" cy="4078053"/>
          </a:xfrm>
        </p:spPr>
        <p:txBody>
          <a:bodyPr>
            <a:norm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Стулкові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клапани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відкриті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півмісяцеві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закриті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0,1 с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передсердь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виштовхується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розслаблених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шлуночків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836713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передсердь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(систола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передсердь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ÐÐ°ÑÑÐ¸Ð½ÐºÐ¸ Ð¿Ð¾ Ð·Ð°Ð¿ÑÐ¾ÑÑ ÑÐµÑÑÐµÐ²Ð¸Ð¹ ÑÐ¸ÐºÐ»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1964" t="42608" r="67692" b="14767"/>
          <a:stretch>
            <a:fillRect/>
          </a:stretch>
        </p:blipFill>
        <p:spPr bwMode="auto">
          <a:xfrm>
            <a:off x="539552" y="2420888"/>
            <a:ext cx="4032448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04863"/>
            <a:ext cx="4038600" cy="417646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івмісяцеві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клапани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відкриті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стулкові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закриті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0,3 с,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розслаблення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0,5 с</a:t>
            </a:r>
          </a:p>
          <a:p>
            <a:pPr>
              <a:lnSpc>
                <a:spcPct val="120000"/>
              </a:lnSpc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Артеріальна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кров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лівого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шлуночка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виштовхується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аорти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веноза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кров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правого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шлуночка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легеневих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артерій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764704"/>
            <a:ext cx="77768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шлуночків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(систола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шлуночків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ÐÐ°ÑÑÐ¸Ð½ÐºÐ¸ Ð¿Ð¾ Ð·Ð°Ð¿ÑÐ¾ÑÑ ÑÐµÑÑÐµÐ²Ð¸Ð¹ ÑÐ¸ÐºÐ»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34704" t="43674" r="35751" b="14767"/>
          <a:stretch>
            <a:fillRect/>
          </a:stretch>
        </p:blipFill>
        <p:spPr bwMode="auto">
          <a:xfrm>
            <a:off x="467544" y="2615118"/>
            <a:ext cx="3744416" cy="3406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Picture 2" descr="ÐÐ°ÑÑÐ¸Ð½ÐºÐ¸ Ð¿Ð¾ Ð·Ð°Ð¿ÑÐ¾ÑÑ ÑÐµÑÑÐµÐ²Ð¸Ð¹ ÑÐ¸ÐºÐ»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67444" t="43674" r="3011" b="14767"/>
          <a:stretch>
            <a:fillRect/>
          </a:stretch>
        </p:blipFill>
        <p:spPr bwMode="auto">
          <a:xfrm>
            <a:off x="755576" y="2204864"/>
            <a:ext cx="3240360" cy="3613066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3968" y="2276871"/>
            <a:ext cx="4402832" cy="4078053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тулкові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клапани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відкриті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півмісяцеві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закриті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0,4 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великий час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відпочинку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серцевого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м'яза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працювати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втомлюючись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упродовж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усього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Відновлення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працездатності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серцевого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м'яза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Серцевий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м'яз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розслаблений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кров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вен 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легеневих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нижньої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верхньої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порожнистих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надходить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передсердь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692697"/>
            <a:ext cx="853244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Загальне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розслаблення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передсердь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шлуночків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діастола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:\Дистанційний курс\Заняття 2. Еритроцити. Групи крові та переливання крові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84784"/>
            <a:ext cx="6480720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4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Серце – джерело життя, </a:t>
            </a: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4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початок всього,</a:t>
            </a: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4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сонце </a:t>
            </a:r>
            <a:r>
              <a:rPr lang="uk-UA" sz="42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мікрокосмусу</a:t>
            </a:r>
            <a:r>
              <a:rPr lang="uk-UA" sz="4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4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від якого залежить</a:t>
            </a: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4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вся сила і свіжість організму. </a:t>
            </a: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4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Ніщо не може замінити серця </a:t>
            </a: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4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взяти на себе його функції…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dirty="0" smtClean="0">
                <a:latin typeface="Arial Black" pitchFamily="34" charset="0"/>
              </a:rPr>
              <a:t>  </a:t>
            </a:r>
          </a:p>
          <a:p>
            <a:pPr indent="3143250" algn="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dirty="0" smtClean="0">
                <a:latin typeface="Arial Black" pitchFamily="34" charset="0"/>
              </a:rPr>
              <a:t> </a:t>
            </a:r>
            <a:r>
              <a:rPr lang="uk-UA" dirty="0" smtClean="0">
                <a:solidFill>
                  <a:srgbClr val="7030A0"/>
                </a:solidFill>
                <a:latin typeface="Arial Black" pitchFamily="34" charset="0"/>
              </a:rPr>
              <a:t>Вільям </a:t>
            </a:r>
            <a:r>
              <a:rPr lang="uk-UA" dirty="0" err="1" smtClean="0">
                <a:solidFill>
                  <a:srgbClr val="7030A0"/>
                </a:solidFill>
                <a:latin typeface="Arial Black" pitchFamily="34" charset="0"/>
              </a:rPr>
              <a:t>Гарвей</a:t>
            </a:r>
            <a:r>
              <a:rPr lang="uk-UA" dirty="0" smtClean="0">
                <a:solidFill>
                  <a:srgbClr val="7030A0"/>
                </a:solidFill>
                <a:latin typeface="Arial Black" pitchFamily="34" charset="0"/>
              </a:rPr>
              <a:t>,</a:t>
            </a:r>
          </a:p>
          <a:p>
            <a:pPr indent="3143250" algn="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i="1" dirty="0" smtClean="0">
                <a:solidFill>
                  <a:srgbClr val="7030A0"/>
                </a:solidFill>
                <a:latin typeface="Arial Black" pitchFamily="34" charset="0"/>
              </a:rPr>
              <a:t> англійський   фізіолог  Х</a:t>
            </a:r>
            <a:r>
              <a:rPr lang="en-US" i="1" dirty="0" smtClean="0">
                <a:solidFill>
                  <a:srgbClr val="7030A0"/>
                </a:solidFill>
                <a:latin typeface="Arial Black" pitchFamily="34" charset="0"/>
              </a:rPr>
              <a:t>V</a:t>
            </a:r>
            <a:r>
              <a:rPr lang="uk-UA" i="1" dirty="0" smtClean="0">
                <a:solidFill>
                  <a:srgbClr val="7030A0"/>
                </a:solidFill>
                <a:latin typeface="Arial Black" pitchFamily="34" charset="0"/>
              </a:rPr>
              <a:t>ІІ ст..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истанційний курс. Транспорт речовин\Заняття 3. Лейкоцити. Імунітет\Korobova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548680"/>
            <a:ext cx="4038600" cy="557748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СЕРЦЕ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порожнистий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м'язовий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орган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кровоносної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ситеми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перекачування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судинах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Дистанційний курс. Транспорт речовин\Заняття 3. Лейкоцити. Імунітет\13410674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268760"/>
            <a:ext cx="3913956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/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Розташування серця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/>
              <a:t>  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Серце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 худих людей розташовується вертикальніше,  у гладких – горизонтальніше (наче «лежить» на діафрагмі), в осіб нормальної будови тіла воно займає косе положення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Дистанційний курс. Транспорт речовин\Заняття 3. Лейкоцити. Імунітет\slide-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060848"/>
            <a:ext cx="4244280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Стінка серця складається з трьох шарів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038600" cy="4281339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Зовнішній  - 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епікард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Середній 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b="1" i="1" dirty="0" err="1" smtClean="0">
                <a:latin typeface="Times New Roman" pitchFamily="18" charset="0"/>
                <a:cs typeface="Times New Roman" pitchFamily="18" charset="0"/>
              </a:rPr>
              <a:t>міокард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Внутрішній – 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ендокард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/>
          </a:p>
        </p:txBody>
      </p:sp>
      <p:pic>
        <p:nvPicPr>
          <p:cNvPr id="1026" name="Picture 2" descr="D:\Дистанційний курс. Транспорт речовин\Заняття 3. Лейкоцити. Імунітет\slide-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772816"/>
            <a:ext cx="4536504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Будова серця</a:t>
            </a:r>
            <a:endParaRPr lang="ru-RU" dirty="0"/>
          </a:p>
        </p:txBody>
      </p:sp>
      <p:pic>
        <p:nvPicPr>
          <p:cNvPr id="2051" name="Picture 3" descr="D:\Дистанційний курс. Транспорт речовин\Заняття 3. Лейкоцити. Імунітет\bl_0211_1 (1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40768"/>
            <a:ext cx="7560839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Клапани серця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10744" cy="45259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Клапан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правої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половини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серця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має три стулки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називається </a:t>
            </a:r>
          </a:p>
          <a:p>
            <a:pPr>
              <a:lnSpc>
                <a:spcPct val="120000"/>
              </a:lnSpc>
              <a:buNone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тристулковим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лівої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дві стулки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азивається</a:t>
            </a:r>
          </a:p>
          <a:p>
            <a:pPr>
              <a:lnSpc>
                <a:spcPct val="120000"/>
              </a:lnSpc>
              <a:buNone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двостулковим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або</a:t>
            </a:r>
          </a:p>
          <a:p>
            <a:pPr>
              <a:lnSpc>
                <a:spcPct val="120000"/>
              </a:lnSpc>
              <a:buNone/>
            </a:pPr>
            <a:r>
              <a:rPr lang="uk-UA" b="1" i="1" dirty="0" err="1" smtClean="0">
                <a:latin typeface="Times New Roman" pitchFamily="18" charset="0"/>
                <a:cs typeface="Times New Roman" pitchFamily="18" charset="0"/>
              </a:rPr>
              <a:t>мітральним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Між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шлуночками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серця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та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судинами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також є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клапани-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півмісяцеві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http://8next.com/uploads/fotos/7bio/bl_0211_3.pn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5448" y="2132856"/>
            <a:ext cx="471703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Серцевий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цикл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Передсердя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шлуночки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серця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перебувати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станах: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скороченому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розслабленому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причому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розслаблення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передсердь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шлуночків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відбуваються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певній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послідовності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строго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узгоджені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http://8next.com/uploads/fotos/7bio/bl_0211_5.pn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0" y="2132856"/>
            <a:ext cx="439248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427</TotalTime>
  <Words>233</Words>
  <Application>Microsoft Office PowerPoint</Application>
  <PresentationFormat>Экран (4:3)</PresentationFormat>
  <Paragraphs>60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СИСТЕМА КРОВООБІГУ. СЕРЦЕ, БУДОВА ТА ФУНКЦІЇ</vt:lpstr>
      <vt:lpstr>Слайд 2</vt:lpstr>
      <vt:lpstr>Слайд 3</vt:lpstr>
      <vt:lpstr>Слайд 4</vt:lpstr>
      <vt:lpstr>Розташування серця</vt:lpstr>
      <vt:lpstr>Стінка серця складається з трьох шарів:</vt:lpstr>
      <vt:lpstr>Будова серця</vt:lpstr>
      <vt:lpstr>Клапани серця</vt:lpstr>
      <vt:lpstr>Серцевий цикл</vt:lpstr>
      <vt:lpstr> </vt:lpstr>
      <vt:lpstr>            </vt:lpstr>
      <vt:lpstr> 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Svetlana</dc:creator>
  <cp:lastModifiedBy>Galina</cp:lastModifiedBy>
  <cp:revision>51</cp:revision>
  <dcterms:created xsi:type="dcterms:W3CDTF">2019-02-22T07:36:25Z</dcterms:created>
  <dcterms:modified xsi:type="dcterms:W3CDTF">2019-02-25T19:41:20Z</dcterms:modified>
</cp:coreProperties>
</file>