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67A2A030-AADE-4E79-A7A2-2EED803655C7}" type="datetimeFigureOut">
              <a:rPr lang="ru-RU" smtClean="0"/>
              <a:t>24.02.2020</a:t>
            </a:fld>
            <a:endParaRPr lang="ru-RU"/>
          </a:p>
        </p:txBody>
      </p:sp>
      <p:sp>
        <p:nvSpPr>
          <p:cNvPr id="16" name="Номер слайда 15"/>
          <p:cNvSpPr>
            <a:spLocks noGrp="1"/>
          </p:cNvSpPr>
          <p:nvPr>
            <p:ph type="sldNum" sz="quarter" idx="11"/>
          </p:nvPr>
        </p:nvSpPr>
        <p:spPr/>
        <p:txBody>
          <a:bodyPr/>
          <a:lstStyle/>
          <a:p>
            <a:fld id="{E4541D0D-E400-4088-94D9-C623A98618C6}"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7A2A030-AADE-4E79-A7A2-2EED803655C7}" type="datetimeFigureOut">
              <a:rPr lang="ru-RU" smtClean="0"/>
              <a:t>24.02.2020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541D0D-E400-4088-94D9-C623A98618C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7A2A030-AADE-4E79-A7A2-2EED803655C7}" type="datetimeFigureOut">
              <a:rPr lang="ru-RU" smtClean="0"/>
              <a:t>24.02.2020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541D0D-E400-4088-94D9-C623A98618C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67A2A030-AADE-4E79-A7A2-2EED803655C7}" type="datetimeFigureOut">
              <a:rPr lang="ru-RU" smtClean="0"/>
              <a:t>24.02.2020</a:t>
            </a:fld>
            <a:endParaRPr lang="ru-RU"/>
          </a:p>
        </p:txBody>
      </p:sp>
      <p:sp>
        <p:nvSpPr>
          <p:cNvPr id="15" name="Номер слайда 14"/>
          <p:cNvSpPr>
            <a:spLocks noGrp="1"/>
          </p:cNvSpPr>
          <p:nvPr>
            <p:ph type="sldNum" sz="quarter" idx="15"/>
          </p:nvPr>
        </p:nvSpPr>
        <p:spPr/>
        <p:txBody>
          <a:bodyPr/>
          <a:lstStyle>
            <a:lvl1pPr algn="ctr">
              <a:defRPr/>
            </a:lvl1pPr>
          </a:lstStyle>
          <a:p>
            <a:fld id="{E4541D0D-E400-4088-94D9-C623A98618C6}"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67A2A030-AADE-4E79-A7A2-2EED803655C7}" type="datetimeFigureOut">
              <a:rPr lang="ru-RU" smtClean="0"/>
              <a:t>24.02.2020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541D0D-E400-4088-94D9-C623A98618C6}"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67A2A030-AADE-4E79-A7A2-2EED803655C7}" type="datetimeFigureOut">
              <a:rPr lang="ru-RU" smtClean="0"/>
              <a:t>24.02.2020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4541D0D-E400-4088-94D9-C623A98618C6}"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E4541D0D-E400-4088-94D9-C623A98618C6}"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67A2A030-AADE-4E79-A7A2-2EED803655C7}" type="datetimeFigureOut">
              <a:rPr lang="ru-RU" smtClean="0"/>
              <a:t>24.02.2020</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7A2A030-AADE-4E79-A7A2-2EED803655C7}" type="datetimeFigureOut">
              <a:rPr lang="ru-RU" smtClean="0"/>
              <a:t>24.02.2020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4541D0D-E400-4088-94D9-C623A98618C6}"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7A2A030-AADE-4E79-A7A2-2EED803655C7}" type="datetimeFigureOut">
              <a:rPr lang="ru-RU" smtClean="0"/>
              <a:t>24.02.2020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4541D0D-E400-4088-94D9-C623A98618C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67A2A030-AADE-4E79-A7A2-2EED803655C7}" type="datetimeFigureOut">
              <a:rPr lang="ru-RU" smtClean="0"/>
              <a:t>24.02.2020</a:t>
            </a:fld>
            <a:endParaRPr lang="ru-RU"/>
          </a:p>
        </p:txBody>
      </p:sp>
      <p:sp>
        <p:nvSpPr>
          <p:cNvPr id="9" name="Номер слайда 8"/>
          <p:cNvSpPr>
            <a:spLocks noGrp="1"/>
          </p:cNvSpPr>
          <p:nvPr>
            <p:ph type="sldNum" sz="quarter" idx="15"/>
          </p:nvPr>
        </p:nvSpPr>
        <p:spPr/>
        <p:txBody>
          <a:bodyPr/>
          <a:lstStyle/>
          <a:p>
            <a:fld id="{E4541D0D-E400-4088-94D9-C623A98618C6}"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67A2A030-AADE-4E79-A7A2-2EED803655C7}" type="datetimeFigureOut">
              <a:rPr lang="ru-RU" smtClean="0"/>
              <a:t>24.02.2020</a:t>
            </a:fld>
            <a:endParaRPr lang="ru-RU"/>
          </a:p>
        </p:txBody>
      </p:sp>
      <p:sp>
        <p:nvSpPr>
          <p:cNvPr id="9" name="Номер слайда 8"/>
          <p:cNvSpPr>
            <a:spLocks noGrp="1"/>
          </p:cNvSpPr>
          <p:nvPr>
            <p:ph type="sldNum" sz="quarter" idx="11"/>
          </p:nvPr>
        </p:nvSpPr>
        <p:spPr/>
        <p:txBody>
          <a:bodyPr/>
          <a:lstStyle/>
          <a:p>
            <a:fld id="{E4541D0D-E400-4088-94D9-C623A98618C6}"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7A2A030-AADE-4E79-A7A2-2EED803655C7}" type="datetimeFigureOut">
              <a:rPr lang="ru-RU" smtClean="0"/>
              <a:t>24.02.2020</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4541D0D-E400-4088-94D9-C623A98618C6}"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en-US" dirty="0" smtClean="0"/>
              <a:t>Lesson 8</a:t>
            </a:r>
            <a:endParaRPr lang="ru-RU" dirty="0"/>
          </a:p>
        </p:txBody>
      </p:sp>
      <p:sp>
        <p:nvSpPr>
          <p:cNvPr id="2" name="Заголовок 1"/>
          <p:cNvSpPr>
            <a:spLocks noGrp="1"/>
          </p:cNvSpPr>
          <p:nvPr>
            <p:ph type="ctrTitle"/>
          </p:nvPr>
        </p:nvSpPr>
        <p:spPr/>
        <p:txBody>
          <a:bodyPr/>
          <a:lstStyle/>
          <a:p>
            <a:r>
              <a:rPr lang="en-US" b="1" u="sng" dirty="0">
                <a:effectLst/>
                <a:latin typeface="Times New Roman"/>
                <a:ea typeface="Calibri"/>
              </a:rPr>
              <a:t>Simulating Reality</a:t>
            </a:r>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4415819"/>
            <a:ext cx="4104456" cy="202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392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r>
              <a:rPr lang="en-US" dirty="0">
                <a:solidFill>
                  <a:schemeClr val="tx2">
                    <a:lumMod val="10000"/>
                  </a:schemeClr>
                </a:solidFill>
              </a:rPr>
              <a:t>Simulated reality is the hypothesis that reality could be simulated—for example by quantum computer simulation—to a degree indistinguishable from "true" reality. It could contain conscious minds which may or may not be fully aware that they are living inside a simulation. This is quite different from the current, technologically achievable concept of virtual reality. Virtual reality is easily distinguished from the experience of actuality; participants are never in doubt about the nature of what they experience. Simulated reality, by contrast, would be hard or impossible to separate from "true" reality. There has been much debate over this topic, ranging from philosophical discourse to practical applications in computing.</a:t>
            </a:r>
            <a:endParaRPr lang="ru-RU" dirty="0">
              <a:solidFill>
                <a:schemeClr val="tx2">
                  <a:lumMod val="10000"/>
                </a:schemeClr>
              </a:solidFill>
            </a:endParaRPr>
          </a:p>
        </p:txBody>
      </p:sp>
      <p:sp>
        <p:nvSpPr>
          <p:cNvPr id="3" name="Заголовок 2"/>
          <p:cNvSpPr>
            <a:spLocks noGrp="1"/>
          </p:cNvSpPr>
          <p:nvPr>
            <p:ph type="title"/>
          </p:nvPr>
        </p:nvSpPr>
        <p:spPr/>
        <p:txBody>
          <a:bodyPr/>
          <a:lstStyle/>
          <a:p>
            <a:r>
              <a:rPr lang="en-GB" dirty="0"/>
              <a:t>Simulated reality </a:t>
            </a:r>
            <a:endParaRPr lang="ru-RU" dirty="0"/>
          </a:p>
        </p:txBody>
      </p:sp>
    </p:spTree>
    <p:extLst>
      <p:ext uri="{BB962C8B-B14F-4D97-AF65-F5344CB8AC3E}">
        <p14:creationId xmlns:p14="http://schemas.microsoft.com/office/powerpoint/2010/main" val="3881547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9906842"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938253"/>
            <a:ext cx="6159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292" y="3573016"/>
            <a:ext cx="3744944" cy="2333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auto">
          <a:xfrm>
            <a:off x="428448" y="1700808"/>
            <a:ext cx="4059238" cy="459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403648" y="2369434"/>
            <a:ext cx="1080120" cy="307777"/>
          </a:xfrm>
          <a:prstGeom prst="rect">
            <a:avLst/>
          </a:prstGeom>
        </p:spPr>
        <p:txBody>
          <a:bodyPr wrap="square">
            <a:spAutoFit/>
          </a:bodyPr>
          <a:lstStyle/>
          <a:p>
            <a:r>
              <a:rPr lang="en-GB" sz="1400" dirty="0" smtClean="0">
                <a:solidFill>
                  <a:srgbClr val="FF0000"/>
                </a:solidFill>
                <a:latin typeface="Times New Roman" pitchFamily="18" charset="0"/>
                <a:cs typeface="Times New Roman" pitchFamily="18" charset="0"/>
              </a:rPr>
              <a:t>C don’t</a:t>
            </a:r>
            <a:endParaRPr lang="ru-RU" sz="1400" dirty="0">
              <a:solidFill>
                <a:srgbClr val="FF0000"/>
              </a:solidFill>
              <a:latin typeface="Times New Roman" pitchFamily="18" charset="0"/>
              <a:cs typeface="Times New Roman" pitchFamily="18" charset="0"/>
            </a:endParaRPr>
          </a:p>
        </p:txBody>
      </p:sp>
      <p:sp>
        <p:nvSpPr>
          <p:cNvPr id="7" name="Прямоугольник 6"/>
          <p:cNvSpPr/>
          <p:nvPr/>
        </p:nvSpPr>
        <p:spPr>
          <a:xfrm>
            <a:off x="467544" y="2677210"/>
            <a:ext cx="787652" cy="307777"/>
          </a:xfrm>
          <a:prstGeom prst="rect">
            <a:avLst/>
          </a:prstGeom>
        </p:spPr>
        <p:txBody>
          <a:bodyPr wrap="none">
            <a:spAutoFit/>
          </a:bodyPr>
          <a:lstStyle/>
          <a:p>
            <a:r>
              <a:rPr lang="en-US" sz="1400" dirty="0">
                <a:solidFill>
                  <a:srgbClr val="FF0000"/>
                </a:solidFill>
                <a:latin typeface="Times New Roman" pitchFamily="18" charset="0"/>
                <a:cs typeface="Times New Roman" pitchFamily="18" charset="0"/>
              </a:rPr>
              <a:t>B There</a:t>
            </a:r>
            <a:endParaRPr lang="ru-RU" sz="1400" dirty="0">
              <a:solidFill>
                <a:srgbClr val="FF0000"/>
              </a:solidFill>
              <a:latin typeface="Times New Roman" pitchFamily="18" charset="0"/>
              <a:cs typeface="Times New Roman" pitchFamily="18" charset="0"/>
            </a:endParaRPr>
          </a:p>
        </p:txBody>
      </p:sp>
      <p:sp>
        <p:nvSpPr>
          <p:cNvPr id="8" name="Прямоугольник 7"/>
          <p:cNvSpPr/>
          <p:nvPr/>
        </p:nvSpPr>
        <p:spPr>
          <a:xfrm>
            <a:off x="1835696" y="2831098"/>
            <a:ext cx="502061" cy="307777"/>
          </a:xfrm>
          <a:prstGeom prst="rect">
            <a:avLst/>
          </a:prstGeom>
        </p:spPr>
        <p:txBody>
          <a:bodyPr wrap="none">
            <a:spAutoFit/>
          </a:bodyPr>
          <a:lstStyle/>
          <a:p>
            <a:r>
              <a:rPr lang="en-US" sz="1400" dirty="0" smtClean="0">
                <a:solidFill>
                  <a:srgbClr val="FF0000"/>
                </a:solidFill>
                <a:effectLst/>
                <a:latin typeface="Times New Roman" pitchFamily="18" charset="0"/>
                <a:ea typeface="Calibri"/>
                <a:cs typeface="Times New Roman" pitchFamily="18" charset="0"/>
              </a:rPr>
              <a:t>B or</a:t>
            </a:r>
            <a:endParaRPr lang="ru-RU" sz="1400" dirty="0">
              <a:solidFill>
                <a:srgbClr val="FF0000"/>
              </a:solidFill>
              <a:latin typeface="Times New Roman" pitchFamily="18" charset="0"/>
              <a:cs typeface="Times New Roman" pitchFamily="18" charset="0"/>
            </a:endParaRPr>
          </a:p>
        </p:txBody>
      </p:sp>
      <p:sp>
        <p:nvSpPr>
          <p:cNvPr id="9" name="Прямоугольник 8"/>
          <p:cNvSpPr/>
          <p:nvPr/>
        </p:nvSpPr>
        <p:spPr>
          <a:xfrm>
            <a:off x="3923928" y="3284762"/>
            <a:ext cx="641522" cy="307777"/>
          </a:xfrm>
          <a:prstGeom prst="rect">
            <a:avLst/>
          </a:prstGeom>
        </p:spPr>
        <p:txBody>
          <a:bodyPr wrap="none">
            <a:spAutoFit/>
          </a:bodyPr>
          <a:lstStyle/>
          <a:p>
            <a:r>
              <a:rPr lang="en-US" sz="1400" dirty="0" smtClean="0">
                <a:solidFill>
                  <a:srgbClr val="FF0000"/>
                </a:solidFill>
                <a:effectLst/>
                <a:latin typeface="Times New Roman" pitchFamily="18" charset="0"/>
                <a:ea typeface="Calibri"/>
                <a:cs typeface="Times New Roman" pitchFamily="18" charset="0"/>
              </a:rPr>
              <a:t>B also</a:t>
            </a:r>
            <a:endParaRPr lang="ru-RU" sz="1400" dirty="0">
              <a:solidFill>
                <a:srgbClr val="FF0000"/>
              </a:solidFill>
              <a:latin typeface="Times New Roman" pitchFamily="18" charset="0"/>
              <a:cs typeface="Times New Roman" pitchFamily="18" charset="0"/>
            </a:endParaRPr>
          </a:p>
        </p:txBody>
      </p:sp>
      <p:sp>
        <p:nvSpPr>
          <p:cNvPr id="10" name="Прямоугольник 9"/>
          <p:cNvSpPr/>
          <p:nvPr/>
        </p:nvSpPr>
        <p:spPr>
          <a:xfrm>
            <a:off x="2142566" y="4293096"/>
            <a:ext cx="479618" cy="307777"/>
          </a:xfrm>
          <a:prstGeom prst="rect">
            <a:avLst/>
          </a:prstGeom>
        </p:spPr>
        <p:txBody>
          <a:bodyPr wrap="none">
            <a:spAutoFit/>
          </a:bodyPr>
          <a:lstStyle/>
          <a:p>
            <a:r>
              <a:rPr lang="en-US" sz="1400" dirty="0" smtClean="0">
                <a:solidFill>
                  <a:srgbClr val="FF0000"/>
                </a:solidFill>
                <a:effectLst/>
                <a:latin typeface="Times New Roman" pitchFamily="18" charset="0"/>
                <a:ea typeface="Calibri"/>
                <a:cs typeface="Times New Roman" pitchFamily="18" charset="0"/>
              </a:rPr>
              <a:t>C at</a:t>
            </a:r>
            <a:endParaRPr lang="ru-RU" sz="1400" dirty="0">
              <a:solidFill>
                <a:srgbClr val="FF0000"/>
              </a:solidFill>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516425"/>
            <a:ext cx="78105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56292" y="1700808"/>
            <a:ext cx="7151478" cy="113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95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56"/>
                                        </p:tgtEl>
                                        <p:attrNameLst>
                                          <p:attrName>style.visibility</p:attrName>
                                        </p:attrNameLst>
                                      </p:cBhvr>
                                      <p:to>
                                        <p:strVal val="visible"/>
                                      </p:to>
                                    </p:set>
                                    <p:animEffect transition="in" filter="barn(inVertical)">
                                      <p:cBhvr>
                                        <p:cTn id="42"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en-US" sz="2400" dirty="0">
                <a:effectLst/>
                <a:latin typeface="Arial Black" pitchFamily="34" charset="0"/>
              </a:rPr>
              <a:t>Read the word power diagram.  </a:t>
            </a:r>
            <a:r>
              <a:rPr lang="en-US" sz="2400" dirty="0">
                <a:effectLst/>
                <a:latin typeface="Arial Black" pitchFamily="34" charset="0"/>
              </a:rPr>
              <a:t>Which phrase can you find in the text? </a:t>
            </a:r>
            <a:endParaRPr lang="ru-RU" sz="2400" dirty="0">
              <a:effectLst/>
              <a:latin typeface="Arial Black" pitchFamily="34"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3712" y="2638183"/>
            <a:ext cx="7196575" cy="2697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20"/>
          <p:cNvSpPr>
            <a:spLocks noChangeArrowheads="1"/>
          </p:cNvSpPr>
          <p:nvPr/>
        </p:nvSpPr>
        <p:spPr bwMode="auto">
          <a:xfrm>
            <a:off x="3444836" y="1817331"/>
            <a:ext cx="2037289"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Word Power</a:t>
            </a:r>
            <a:endParaRPr kumimoji="0" lang="en-US" sz="2800" b="0" i="0" u="none" strike="noStrike" cap="none" normalizeH="0" baseline="0" dirty="0" smtClean="0">
              <a:ln>
                <a:noFill/>
              </a:ln>
              <a:solidFill>
                <a:srgbClr val="C00000"/>
              </a:solidFill>
              <a:effectLst/>
              <a:latin typeface="Arial" pitchFamily="34" charset="0"/>
              <a:cs typeface="Arial" pitchFamily="34" charset="0"/>
            </a:endParaRPr>
          </a:p>
        </p:txBody>
      </p:sp>
      <p:pic>
        <p:nvPicPr>
          <p:cNvPr id="3093"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560104"/>
            <a:ext cx="89058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4"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1079144"/>
            <a:ext cx="73818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Прямоугольник 16"/>
          <p:cNvSpPr/>
          <p:nvPr/>
        </p:nvSpPr>
        <p:spPr>
          <a:xfrm>
            <a:off x="1158836" y="5589240"/>
            <a:ext cx="4572000" cy="646331"/>
          </a:xfrm>
          <a:prstGeom prst="rect">
            <a:avLst/>
          </a:prstGeom>
        </p:spPr>
        <p:txBody>
          <a:bodyPr>
            <a:spAutoFit/>
          </a:bodyPr>
          <a:lstStyle/>
          <a:p>
            <a:r>
              <a:rPr lang="en-US" i="1" dirty="0" smtClean="0">
                <a:effectLst/>
              </a:rPr>
              <a:t>… we can develop and test new things…</a:t>
            </a:r>
            <a:r>
              <a:rPr lang="ru-RU" dirty="0" smtClean="0">
                <a:effectLst/>
              </a:rPr>
              <a:t/>
            </a:r>
            <a:br>
              <a:rPr lang="ru-RU" dirty="0" smtClean="0">
                <a:effectLst/>
              </a:rPr>
            </a:br>
            <a:endParaRPr lang="ru-RU" dirty="0"/>
          </a:p>
        </p:txBody>
      </p:sp>
    </p:spTree>
    <p:extLst>
      <p:ext uri="{BB962C8B-B14F-4D97-AF65-F5344CB8AC3E}">
        <p14:creationId xmlns:p14="http://schemas.microsoft.com/office/powerpoint/2010/main" val="168650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pPr algn="ctr"/>
            <a:r>
              <a:rPr lang="en-US" dirty="0" smtClean="0"/>
              <a:t>Popular</a:t>
            </a:r>
            <a:endParaRPr lang="ru-RU" dirty="0"/>
          </a:p>
        </p:txBody>
      </p:sp>
      <p:sp>
        <p:nvSpPr>
          <p:cNvPr id="3" name="Объект 2"/>
          <p:cNvSpPr>
            <a:spLocks noGrp="1"/>
          </p:cNvSpPr>
          <p:nvPr>
            <p:ph sz="half" idx="2"/>
          </p:nvPr>
        </p:nvSpPr>
        <p:spPr/>
        <p:txBody>
          <a:bodyPr>
            <a:normAutofit fontScale="70000" lnSpcReduction="20000"/>
          </a:bodyPr>
          <a:lstStyle/>
          <a:p>
            <a:r>
              <a:rPr lang="en-GB" dirty="0">
                <a:solidFill>
                  <a:srgbClr val="C00000"/>
                </a:solidFill>
              </a:rPr>
              <a:t>Popular</a:t>
            </a:r>
            <a:r>
              <a:rPr lang="en-GB" dirty="0"/>
              <a:t> – </a:t>
            </a:r>
            <a:r>
              <a:rPr lang="ru-RU" dirty="0" err="1"/>
              <a:t>популярний</a:t>
            </a:r>
            <a:r>
              <a:rPr lang="ru-RU" dirty="0"/>
              <a:t> (</a:t>
            </a:r>
            <a:r>
              <a:rPr lang="ru-RU" dirty="0" err="1"/>
              <a:t>подобається</a:t>
            </a:r>
            <a:r>
              <a:rPr lang="ru-RU" dirty="0"/>
              <a:t> </a:t>
            </a:r>
            <a:r>
              <a:rPr lang="ru-RU" dirty="0" err="1"/>
              <a:t>великій</a:t>
            </a:r>
            <a:r>
              <a:rPr lang="ru-RU" dirty="0"/>
              <a:t> </a:t>
            </a:r>
            <a:r>
              <a:rPr lang="ru-RU" dirty="0" err="1"/>
              <a:t>кількості</a:t>
            </a:r>
            <a:r>
              <a:rPr lang="ru-RU" dirty="0"/>
              <a:t> людей). </a:t>
            </a:r>
          </a:p>
          <a:p>
            <a:r>
              <a:rPr lang="ru-RU" dirty="0" err="1"/>
              <a:t>Вживання</a:t>
            </a:r>
            <a:r>
              <a:rPr lang="ru-RU" dirty="0"/>
              <a:t>: </a:t>
            </a:r>
            <a:r>
              <a:rPr lang="ru-RU" dirty="0" err="1"/>
              <a:t>Це</a:t>
            </a:r>
            <a:r>
              <a:rPr lang="ru-RU" dirty="0"/>
              <a:t> слово ми </a:t>
            </a:r>
            <a:r>
              <a:rPr lang="ru-RU" dirty="0" err="1"/>
              <a:t>використовуємо</a:t>
            </a:r>
            <a:r>
              <a:rPr lang="ru-RU" dirty="0"/>
              <a:t>, коли </a:t>
            </a:r>
            <a:r>
              <a:rPr lang="ru-RU" dirty="0" err="1"/>
              <a:t>хтось</a:t>
            </a:r>
            <a:r>
              <a:rPr lang="ru-RU" dirty="0"/>
              <a:t> </a:t>
            </a:r>
            <a:r>
              <a:rPr lang="ru-RU" dirty="0" err="1"/>
              <a:t>чи</a:t>
            </a:r>
            <a:r>
              <a:rPr lang="ru-RU" dirty="0"/>
              <a:t> </a:t>
            </a:r>
            <a:r>
              <a:rPr lang="ru-RU" dirty="0" err="1"/>
              <a:t>щось</a:t>
            </a:r>
            <a:r>
              <a:rPr lang="ru-RU" dirty="0"/>
              <a:t> </a:t>
            </a:r>
            <a:r>
              <a:rPr lang="ru-RU" dirty="0" err="1"/>
              <a:t>подобається</a:t>
            </a:r>
            <a:r>
              <a:rPr lang="ru-RU" dirty="0"/>
              <a:t> </a:t>
            </a:r>
            <a:r>
              <a:rPr lang="ru-RU" dirty="0" err="1"/>
              <a:t>певному</a:t>
            </a:r>
            <a:r>
              <a:rPr lang="ru-RU" dirty="0"/>
              <a:t> колу людей. Те, </a:t>
            </a:r>
            <a:r>
              <a:rPr lang="ru-RU" dirty="0" err="1"/>
              <a:t>що</a:t>
            </a:r>
            <a:r>
              <a:rPr lang="ru-RU" dirty="0"/>
              <a:t> </a:t>
            </a:r>
            <a:r>
              <a:rPr lang="ru-RU" dirty="0" err="1"/>
              <a:t>подобається</a:t>
            </a:r>
            <a:r>
              <a:rPr lang="ru-RU" dirty="0"/>
              <a:t> </a:t>
            </a:r>
            <a:r>
              <a:rPr lang="ru-RU" dirty="0" err="1"/>
              <a:t>одній</a:t>
            </a:r>
            <a:r>
              <a:rPr lang="ru-RU" dirty="0"/>
              <a:t> </a:t>
            </a:r>
            <a:r>
              <a:rPr lang="ru-RU" dirty="0" err="1"/>
              <a:t>групі</a:t>
            </a:r>
            <a:r>
              <a:rPr lang="ru-RU" dirty="0"/>
              <a:t> людей, </a:t>
            </a:r>
            <a:r>
              <a:rPr lang="ru-RU" dirty="0" err="1"/>
              <a:t>може</a:t>
            </a:r>
            <a:r>
              <a:rPr lang="ru-RU" dirty="0"/>
              <a:t> бути абсолютно </a:t>
            </a:r>
            <a:r>
              <a:rPr lang="ru-RU" dirty="0" err="1"/>
              <a:t>байдуже</a:t>
            </a:r>
            <a:r>
              <a:rPr lang="ru-RU" dirty="0"/>
              <a:t> </a:t>
            </a:r>
            <a:r>
              <a:rPr lang="ru-RU" dirty="0" err="1"/>
              <a:t>або</a:t>
            </a:r>
            <a:r>
              <a:rPr lang="ru-RU" dirty="0"/>
              <a:t> </a:t>
            </a:r>
            <a:r>
              <a:rPr lang="ru-RU" dirty="0" err="1"/>
              <a:t>невідомо</a:t>
            </a:r>
            <a:r>
              <a:rPr lang="ru-RU" dirty="0"/>
              <a:t> </a:t>
            </a:r>
            <a:r>
              <a:rPr lang="ru-RU" dirty="0" err="1"/>
              <a:t>інший</a:t>
            </a:r>
            <a:r>
              <a:rPr lang="ru-RU" dirty="0"/>
              <a:t>. </a:t>
            </a:r>
            <a:r>
              <a:rPr lang="ru-RU" dirty="0" err="1"/>
              <a:t>Наприклад</a:t>
            </a:r>
            <a:r>
              <a:rPr lang="ru-RU" dirty="0"/>
              <a:t>, велосипед - </a:t>
            </a:r>
            <a:r>
              <a:rPr lang="ru-RU" dirty="0" err="1"/>
              <a:t>найпопулярніший</a:t>
            </a:r>
            <a:r>
              <a:rPr lang="ru-RU" dirty="0"/>
              <a:t> транспорт в </a:t>
            </a:r>
            <a:r>
              <a:rPr lang="ru-RU" dirty="0" err="1"/>
              <a:t>Амстердамі</a:t>
            </a:r>
            <a:r>
              <a:rPr lang="ru-RU" dirty="0"/>
              <a:t>, і </a:t>
            </a:r>
            <a:r>
              <a:rPr lang="ru-RU" dirty="0" err="1"/>
              <a:t>багатьом</a:t>
            </a:r>
            <a:r>
              <a:rPr lang="ru-RU" dirty="0"/>
              <a:t> </a:t>
            </a:r>
            <a:r>
              <a:rPr lang="ru-RU" dirty="0" err="1"/>
              <a:t>подобається</a:t>
            </a:r>
            <a:r>
              <a:rPr lang="ru-RU" dirty="0"/>
              <a:t> на </a:t>
            </a:r>
            <a:r>
              <a:rPr lang="ru-RU" dirty="0" err="1"/>
              <a:t>ньому</a:t>
            </a:r>
            <a:r>
              <a:rPr lang="ru-RU" dirty="0"/>
              <a:t> </a:t>
            </a:r>
            <a:r>
              <a:rPr lang="ru-RU" dirty="0" err="1"/>
              <a:t>їздити</a:t>
            </a:r>
            <a:r>
              <a:rPr lang="ru-RU" dirty="0"/>
              <a:t>, </a:t>
            </a:r>
            <a:r>
              <a:rPr lang="ru-RU" dirty="0" err="1"/>
              <a:t>проте</a:t>
            </a:r>
            <a:r>
              <a:rPr lang="ru-RU" dirty="0"/>
              <a:t> в </a:t>
            </a:r>
            <a:r>
              <a:rPr lang="ru-RU" dirty="0" err="1"/>
              <a:t>іншому</a:t>
            </a:r>
            <a:r>
              <a:rPr lang="ru-RU" dirty="0"/>
              <a:t> </a:t>
            </a:r>
            <a:r>
              <a:rPr lang="ru-RU" dirty="0" err="1"/>
              <a:t>місті</a:t>
            </a:r>
            <a:r>
              <a:rPr lang="ru-RU" dirty="0"/>
              <a:t> люди </a:t>
            </a:r>
            <a:r>
              <a:rPr lang="ru-RU" dirty="0" err="1"/>
              <a:t>можуть</a:t>
            </a:r>
            <a:r>
              <a:rPr lang="ru-RU" dirty="0"/>
              <a:t> </a:t>
            </a:r>
            <a:r>
              <a:rPr lang="ru-RU" dirty="0" err="1"/>
              <a:t>віддавати</a:t>
            </a:r>
            <a:r>
              <a:rPr lang="ru-RU" dirty="0"/>
              <a:t> </a:t>
            </a:r>
            <a:r>
              <a:rPr lang="ru-RU" dirty="0" err="1"/>
              <a:t>перевагу</a:t>
            </a:r>
            <a:r>
              <a:rPr lang="ru-RU" dirty="0"/>
              <a:t> </a:t>
            </a:r>
            <a:r>
              <a:rPr lang="ru-RU" dirty="0" err="1"/>
              <a:t>іншому</a:t>
            </a:r>
            <a:r>
              <a:rPr lang="ru-RU" dirty="0"/>
              <a:t> </a:t>
            </a:r>
            <a:r>
              <a:rPr lang="ru-RU" dirty="0" err="1"/>
              <a:t>засобу</a:t>
            </a:r>
            <a:r>
              <a:rPr lang="ru-RU" dirty="0"/>
              <a:t> </a:t>
            </a:r>
            <a:r>
              <a:rPr lang="ru-RU" dirty="0" err="1"/>
              <a:t>пересування</a:t>
            </a:r>
            <a:r>
              <a:rPr lang="ru-RU" dirty="0"/>
              <a:t>.</a:t>
            </a:r>
          </a:p>
          <a:p>
            <a:endParaRPr lang="ru-RU" dirty="0"/>
          </a:p>
        </p:txBody>
      </p:sp>
      <p:sp>
        <p:nvSpPr>
          <p:cNvPr id="4" name="Объект 3"/>
          <p:cNvSpPr>
            <a:spLocks noGrp="1"/>
          </p:cNvSpPr>
          <p:nvPr>
            <p:ph sz="quarter" idx="4"/>
          </p:nvPr>
        </p:nvSpPr>
        <p:spPr/>
        <p:txBody>
          <a:bodyPr>
            <a:normAutofit/>
          </a:bodyPr>
          <a:lstStyle/>
          <a:p>
            <a:r>
              <a:rPr lang="en-GB" sz="1800" dirty="0">
                <a:solidFill>
                  <a:srgbClr val="C00000"/>
                </a:solidFill>
              </a:rPr>
              <a:t>Famous</a:t>
            </a:r>
            <a:r>
              <a:rPr lang="en-GB" sz="1800" dirty="0"/>
              <a:t> – </a:t>
            </a:r>
            <a:r>
              <a:rPr lang="ru-RU" sz="1800" dirty="0" err="1"/>
              <a:t>відомий</a:t>
            </a:r>
            <a:r>
              <a:rPr lang="ru-RU" sz="1800" dirty="0"/>
              <a:t> (</a:t>
            </a:r>
            <a:r>
              <a:rPr lang="ru-RU" sz="1800" dirty="0" err="1"/>
              <a:t>знають</a:t>
            </a:r>
            <a:r>
              <a:rPr lang="ru-RU" sz="1800" dirty="0"/>
              <a:t> </a:t>
            </a:r>
            <a:r>
              <a:rPr lang="ru-RU" sz="1800" dirty="0" err="1"/>
              <a:t>багато</a:t>
            </a:r>
            <a:r>
              <a:rPr lang="ru-RU" sz="1800" dirty="0"/>
              <a:t> людей у </a:t>
            </a:r>
            <a:r>
              <a:rPr lang="ru-RU" sz="1800" dirty="0" err="1"/>
              <a:t>багатьох</a:t>
            </a:r>
            <a:r>
              <a:rPr lang="ru-RU" sz="1800" dirty="0"/>
              <a:t> </a:t>
            </a:r>
            <a:r>
              <a:rPr lang="ru-RU" sz="1800" dirty="0" err="1"/>
              <a:t>місцях</a:t>
            </a:r>
            <a:r>
              <a:rPr lang="ru-RU" sz="1800" dirty="0"/>
              <a:t>). </a:t>
            </a:r>
            <a:r>
              <a:rPr lang="ru-RU" sz="1800" dirty="0" err="1"/>
              <a:t>Вживання</a:t>
            </a:r>
            <a:r>
              <a:rPr lang="ru-RU" sz="1800" dirty="0"/>
              <a:t>: Ми </a:t>
            </a:r>
            <a:r>
              <a:rPr lang="ru-RU" sz="1800" dirty="0" err="1"/>
              <a:t>використовуємо</a:t>
            </a:r>
            <a:r>
              <a:rPr lang="ru-RU" sz="1800" dirty="0"/>
              <a:t> </a:t>
            </a:r>
            <a:r>
              <a:rPr lang="ru-RU" sz="1800" dirty="0" err="1"/>
              <a:t>це</a:t>
            </a:r>
            <a:r>
              <a:rPr lang="ru-RU" sz="1800" dirty="0"/>
              <a:t> слово, коли говоримо про те, </a:t>
            </a:r>
            <a:r>
              <a:rPr lang="ru-RU" sz="1800" dirty="0" err="1"/>
              <a:t>що</a:t>
            </a:r>
            <a:r>
              <a:rPr lang="ru-RU" sz="1800" dirty="0"/>
              <a:t> </a:t>
            </a:r>
            <a:r>
              <a:rPr lang="ru-RU" sz="1800" dirty="0" err="1"/>
              <a:t>дуже</a:t>
            </a:r>
            <a:r>
              <a:rPr lang="ru-RU" sz="1800" dirty="0"/>
              <a:t> </a:t>
            </a:r>
            <a:r>
              <a:rPr lang="ru-RU" sz="1800" dirty="0" err="1"/>
              <a:t>багато</a:t>
            </a:r>
            <a:r>
              <a:rPr lang="ru-RU" sz="1800" dirty="0"/>
              <a:t> людей в самих </a:t>
            </a:r>
            <a:r>
              <a:rPr lang="ru-RU" sz="1800" dirty="0" err="1"/>
              <a:t>різних</a:t>
            </a:r>
            <a:r>
              <a:rPr lang="ru-RU" sz="1800" dirty="0"/>
              <a:t> </a:t>
            </a:r>
            <a:r>
              <a:rPr lang="ru-RU" sz="1800" dirty="0" err="1"/>
              <a:t>місцях</a:t>
            </a:r>
            <a:r>
              <a:rPr lang="ru-RU" sz="1800" dirty="0"/>
              <a:t> </a:t>
            </a:r>
            <a:r>
              <a:rPr lang="ru-RU" sz="1800" dirty="0" err="1"/>
              <a:t>знають</a:t>
            </a:r>
            <a:r>
              <a:rPr lang="ru-RU" sz="1800" dirty="0"/>
              <a:t> </a:t>
            </a:r>
            <a:r>
              <a:rPr lang="ru-RU" sz="1800" dirty="0" err="1"/>
              <a:t>когось</a:t>
            </a:r>
            <a:r>
              <a:rPr lang="ru-RU" sz="1800" dirty="0"/>
              <a:t> </a:t>
            </a:r>
            <a:r>
              <a:rPr lang="ru-RU" sz="1800" dirty="0" err="1"/>
              <a:t>або</a:t>
            </a:r>
            <a:r>
              <a:rPr lang="ru-RU" sz="1800" dirty="0"/>
              <a:t> </a:t>
            </a:r>
            <a:r>
              <a:rPr lang="ru-RU" sz="1800" dirty="0" err="1"/>
              <a:t>щось</a:t>
            </a:r>
            <a:r>
              <a:rPr lang="ru-RU" sz="1800" dirty="0"/>
              <a:t>. </a:t>
            </a:r>
            <a:r>
              <a:rPr lang="ru-RU" sz="1800" dirty="0" err="1"/>
              <a:t>Наприклад</a:t>
            </a:r>
            <a:r>
              <a:rPr lang="ru-RU" sz="1800" dirty="0"/>
              <a:t>, </a:t>
            </a:r>
            <a:r>
              <a:rPr lang="en-GB" sz="1800" dirty="0"/>
              <a:t>BMW </a:t>
            </a:r>
            <a:r>
              <a:rPr lang="ru-RU" sz="1800" dirty="0" err="1"/>
              <a:t>відомий</a:t>
            </a:r>
            <a:r>
              <a:rPr lang="ru-RU" sz="1800" dirty="0"/>
              <a:t> </a:t>
            </a:r>
            <a:r>
              <a:rPr lang="ru-RU" sz="1800" dirty="0" err="1"/>
              <a:t>виробник</a:t>
            </a:r>
            <a:r>
              <a:rPr lang="ru-RU" sz="1800" dirty="0"/>
              <a:t> </a:t>
            </a:r>
            <a:r>
              <a:rPr lang="ru-RU" sz="1800" dirty="0" err="1"/>
              <a:t>автомобілів</a:t>
            </a:r>
            <a:r>
              <a:rPr lang="ru-RU" sz="1800" dirty="0"/>
              <a:t>, і </a:t>
            </a:r>
            <a:r>
              <a:rPr lang="ru-RU" sz="1800" dirty="0" err="1"/>
              <a:t>майже</a:t>
            </a:r>
            <a:r>
              <a:rPr lang="ru-RU" sz="1800" dirty="0"/>
              <a:t> </a:t>
            </a:r>
            <a:r>
              <a:rPr lang="ru-RU" sz="1800" dirty="0" err="1"/>
              <a:t>кожна</a:t>
            </a:r>
            <a:r>
              <a:rPr lang="ru-RU" sz="1800" dirty="0"/>
              <a:t> </a:t>
            </a:r>
            <a:r>
              <a:rPr lang="ru-RU" sz="1800" dirty="0" err="1"/>
              <a:t>людина</a:t>
            </a:r>
            <a:r>
              <a:rPr lang="ru-RU" sz="1800" dirty="0"/>
              <a:t> </a:t>
            </a:r>
            <a:r>
              <a:rPr lang="ru-RU" sz="1800" dirty="0" err="1"/>
              <a:t>хоч</a:t>
            </a:r>
            <a:r>
              <a:rPr lang="ru-RU" sz="1800" dirty="0"/>
              <a:t> раз </a:t>
            </a:r>
            <a:r>
              <a:rPr lang="ru-RU" sz="1800" dirty="0" err="1"/>
              <a:t>чув</a:t>
            </a:r>
            <a:r>
              <a:rPr lang="ru-RU" sz="1800" dirty="0"/>
              <a:t> про </a:t>
            </a:r>
            <a:r>
              <a:rPr lang="ru-RU" sz="1800" dirty="0" err="1"/>
              <a:t>цю</a:t>
            </a:r>
            <a:r>
              <a:rPr lang="ru-RU" sz="1800" dirty="0"/>
              <a:t> марку </a:t>
            </a:r>
            <a:r>
              <a:rPr lang="ru-RU" sz="1800" dirty="0" err="1"/>
              <a:t>машини</a:t>
            </a:r>
            <a:r>
              <a:rPr lang="ru-RU" sz="1800" dirty="0"/>
              <a:t>.</a:t>
            </a:r>
          </a:p>
        </p:txBody>
      </p:sp>
      <p:sp>
        <p:nvSpPr>
          <p:cNvPr id="5" name="Заголовок 4"/>
          <p:cNvSpPr>
            <a:spLocks noGrp="1"/>
          </p:cNvSpPr>
          <p:nvPr>
            <p:ph type="title"/>
          </p:nvPr>
        </p:nvSpPr>
        <p:spPr>
          <a:xfrm>
            <a:off x="395536" y="548680"/>
            <a:ext cx="8229600" cy="1143000"/>
          </a:xfrm>
        </p:spPr>
        <p:txBody>
          <a:bodyPr>
            <a:normAutofit fontScale="90000"/>
          </a:bodyPr>
          <a:lstStyle/>
          <a:p>
            <a:pPr algn="ctr">
              <a:lnSpc>
                <a:spcPct val="107000"/>
              </a:lnSpc>
              <a:spcAft>
                <a:spcPts val="800"/>
              </a:spcAft>
            </a:pPr>
            <a:r>
              <a:rPr lang="en-US" sz="4400" b="1" dirty="0">
                <a:solidFill>
                  <a:srgbClr val="C00000"/>
                </a:solidFill>
                <a:effectLst/>
                <a:latin typeface="Times New Roman"/>
                <a:ea typeface="Calibri"/>
                <a:cs typeface="Times New Roman"/>
              </a:rPr>
              <a:t>Popular or famous?</a:t>
            </a:r>
            <a:r>
              <a:rPr lang="ru-RU" sz="3600" dirty="0">
                <a:effectLst/>
                <a:latin typeface="Calibri"/>
                <a:ea typeface="Calibri"/>
                <a:cs typeface="Times New Roman"/>
              </a:rPr>
              <a:t/>
            </a:r>
            <a:br>
              <a:rPr lang="ru-RU" sz="3600" dirty="0">
                <a:effectLst/>
                <a:latin typeface="Calibri"/>
                <a:ea typeface="Calibri"/>
                <a:cs typeface="Times New Roman"/>
              </a:rPr>
            </a:br>
            <a:endParaRPr lang="ru-RU" dirty="0"/>
          </a:p>
        </p:txBody>
      </p:sp>
      <p:sp>
        <p:nvSpPr>
          <p:cNvPr id="6" name="Текст 5"/>
          <p:cNvSpPr>
            <a:spLocks noGrp="1"/>
          </p:cNvSpPr>
          <p:nvPr>
            <p:ph type="body" idx="3"/>
          </p:nvPr>
        </p:nvSpPr>
        <p:spPr/>
        <p:txBody>
          <a:bodyPr/>
          <a:lstStyle/>
          <a:p>
            <a:pPr algn="ctr"/>
            <a:r>
              <a:rPr lang="en-US" dirty="0" smtClean="0"/>
              <a:t>Famous</a:t>
            </a:r>
            <a:endParaRPr lang="ru-RU" dirty="0"/>
          </a:p>
        </p:txBody>
      </p:sp>
      <p:pic>
        <p:nvPicPr>
          <p:cNvPr id="7" name="Рисунок 6"/>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90270" cy="1073150"/>
          </a:xfrm>
          <a:prstGeom prst="rect">
            <a:avLst/>
          </a:prstGeom>
          <a:noFill/>
        </p:spPr>
      </p:pic>
    </p:spTree>
    <p:extLst>
      <p:ext uri="{BB962C8B-B14F-4D97-AF65-F5344CB8AC3E}">
        <p14:creationId xmlns:p14="http://schemas.microsoft.com/office/powerpoint/2010/main" val="424833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dirty="0" smtClean="0">
                <a:solidFill>
                  <a:schemeClr val="bg1"/>
                </a:solidFill>
              </a:rPr>
              <a:t>1. She’s very …………….. with her friends.</a:t>
            </a:r>
            <a:endParaRPr lang="ru-RU" dirty="0" smtClean="0">
              <a:solidFill>
                <a:schemeClr val="bg1"/>
              </a:solidFill>
            </a:endParaRPr>
          </a:p>
          <a:p>
            <a:r>
              <a:rPr lang="en-US" dirty="0" smtClean="0">
                <a:solidFill>
                  <a:schemeClr val="bg1"/>
                </a:solidFill>
              </a:rPr>
              <a:t>2</a:t>
            </a:r>
            <a:r>
              <a:rPr lang="en-US" dirty="0">
                <a:solidFill>
                  <a:schemeClr val="bg1"/>
                </a:solidFill>
              </a:rPr>
              <a:t>. Sylvester Stallone is a ……………… actor. Everyone knows him.</a:t>
            </a:r>
            <a:endParaRPr lang="ru-RU" dirty="0">
              <a:solidFill>
                <a:schemeClr val="bg1"/>
              </a:solidFill>
            </a:endParaRPr>
          </a:p>
          <a:p>
            <a:r>
              <a:rPr lang="en-US" dirty="0">
                <a:solidFill>
                  <a:schemeClr val="bg1"/>
                </a:solidFill>
              </a:rPr>
              <a:t>3. The Parthenon is a ……………. Landmark.</a:t>
            </a:r>
            <a:endParaRPr lang="ru-RU" dirty="0">
              <a:solidFill>
                <a:schemeClr val="bg1"/>
              </a:solidFill>
            </a:endParaRPr>
          </a:p>
          <a:p>
            <a:r>
              <a:rPr lang="en-US" dirty="0">
                <a:solidFill>
                  <a:schemeClr val="bg1"/>
                </a:solidFill>
              </a:rPr>
              <a:t>4. </a:t>
            </a:r>
            <a:r>
              <a:rPr lang="en-US" dirty="0" err="1">
                <a:solidFill>
                  <a:schemeClr val="bg1"/>
                </a:solidFill>
              </a:rPr>
              <a:t>Blackpool</a:t>
            </a:r>
            <a:r>
              <a:rPr lang="en-US" dirty="0">
                <a:solidFill>
                  <a:schemeClr val="bg1"/>
                </a:solidFill>
              </a:rPr>
              <a:t> is the most …………….. holiday resort with the English</a:t>
            </a:r>
            <a:r>
              <a:rPr lang="en-US" dirty="0" smtClean="0">
                <a:solidFill>
                  <a:schemeClr val="bg1"/>
                </a:solidFill>
              </a:rPr>
              <a:t>.</a:t>
            </a:r>
            <a:endParaRPr lang="ru-RU" dirty="0">
              <a:solidFill>
                <a:schemeClr val="bg1"/>
              </a:solidFill>
            </a:endParaRPr>
          </a:p>
        </p:txBody>
      </p:sp>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780415" cy="560705"/>
          </a:xfrm>
          <a:prstGeom prst="rect">
            <a:avLst/>
          </a:prstGeom>
          <a:noFill/>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683" y="933668"/>
            <a:ext cx="9145016" cy="49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83768" y="1473086"/>
            <a:ext cx="1584176" cy="369332"/>
          </a:xfrm>
          <a:prstGeom prst="rect">
            <a:avLst/>
          </a:prstGeom>
          <a:noFill/>
        </p:spPr>
        <p:txBody>
          <a:bodyPr wrap="square" rtlCol="0">
            <a:spAutoFit/>
          </a:bodyPr>
          <a:lstStyle/>
          <a:p>
            <a:r>
              <a:rPr lang="en-US" dirty="0" smtClean="0"/>
              <a:t>popular</a:t>
            </a:r>
            <a:endParaRPr lang="ru-RU" dirty="0"/>
          </a:p>
        </p:txBody>
      </p:sp>
      <p:sp>
        <p:nvSpPr>
          <p:cNvPr id="7" name="TextBox 6"/>
          <p:cNvSpPr txBox="1"/>
          <p:nvPr/>
        </p:nvSpPr>
        <p:spPr>
          <a:xfrm>
            <a:off x="4220344" y="3356992"/>
            <a:ext cx="1584176" cy="369332"/>
          </a:xfrm>
          <a:prstGeom prst="rect">
            <a:avLst/>
          </a:prstGeom>
          <a:noFill/>
        </p:spPr>
        <p:txBody>
          <a:bodyPr wrap="square" rtlCol="0">
            <a:spAutoFit/>
          </a:bodyPr>
          <a:lstStyle/>
          <a:p>
            <a:r>
              <a:rPr lang="en-US" dirty="0" smtClean="0"/>
              <a:t>popular</a:t>
            </a:r>
            <a:endParaRPr lang="ru-RU" dirty="0"/>
          </a:p>
        </p:txBody>
      </p:sp>
      <p:sp>
        <p:nvSpPr>
          <p:cNvPr id="8" name="TextBox 7"/>
          <p:cNvSpPr txBox="1"/>
          <p:nvPr/>
        </p:nvSpPr>
        <p:spPr>
          <a:xfrm>
            <a:off x="4220344" y="2026082"/>
            <a:ext cx="1584176" cy="369332"/>
          </a:xfrm>
          <a:prstGeom prst="rect">
            <a:avLst/>
          </a:prstGeom>
          <a:noFill/>
        </p:spPr>
        <p:txBody>
          <a:bodyPr wrap="square" rtlCol="0">
            <a:spAutoFit/>
          </a:bodyPr>
          <a:lstStyle/>
          <a:p>
            <a:r>
              <a:rPr lang="en-US" dirty="0" smtClean="0"/>
              <a:t>famous</a:t>
            </a:r>
            <a:endParaRPr lang="ru-RU" dirty="0"/>
          </a:p>
        </p:txBody>
      </p:sp>
      <p:sp>
        <p:nvSpPr>
          <p:cNvPr id="9" name="TextBox 8"/>
          <p:cNvSpPr txBox="1"/>
          <p:nvPr/>
        </p:nvSpPr>
        <p:spPr>
          <a:xfrm>
            <a:off x="3851920" y="2852936"/>
            <a:ext cx="1584176" cy="369332"/>
          </a:xfrm>
          <a:prstGeom prst="rect">
            <a:avLst/>
          </a:prstGeom>
          <a:noFill/>
        </p:spPr>
        <p:txBody>
          <a:bodyPr wrap="square" rtlCol="0">
            <a:spAutoFit/>
          </a:bodyPr>
          <a:lstStyle/>
          <a:p>
            <a:r>
              <a:rPr lang="en-US" dirty="0" smtClean="0"/>
              <a:t>famous</a:t>
            </a:r>
            <a:endParaRPr lang="ru-RU"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933056"/>
            <a:ext cx="3312368" cy="2478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11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sz="half" idx="2"/>
            <p:extLst>
              <p:ext uri="{D42A27DB-BD31-4B8C-83A1-F6EECF244321}">
                <p14:modId xmlns:p14="http://schemas.microsoft.com/office/powerpoint/2010/main" val="86315436"/>
              </p:ext>
            </p:extLst>
          </p:nvPr>
        </p:nvGraphicFramePr>
        <p:xfrm>
          <a:off x="4572000" y="1659605"/>
          <a:ext cx="4453272" cy="3425578"/>
        </p:xfrm>
        <a:graphic>
          <a:graphicData uri="http://schemas.openxmlformats.org/drawingml/2006/table">
            <a:tbl>
              <a:tblPr firstRow="1" firstCol="1" bandRow="1">
                <a:tableStyleId>{5C22544A-7EE6-4342-B048-85BDC9FD1C3A}</a:tableStyleId>
              </a:tblPr>
              <a:tblGrid>
                <a:gridCol w="2224072"/>
                <a:gridCol w="2229200"/>
              </a:tblGrid>
              <a:tr h="1280572">
                <a:tc>
                  <a:txBody>
                    <a:bodyPr/>
                    <a:lstStyle/>
                    <a:p>
                      <a:pPr algn="just">
                        <a:lnSpc>
                          <a:spcPct val="107000"/>
                        </a:lnSpc>
                        <a:spcAft>
                          <a:spcPts val="800"/>
                        </a:spcAft>
                      </a:pPr>
                      <a:r>
                        <a:rPr lang="en-US" sz="700" dirty="0">
                          <a:effectLst/>
                        </a:rPr>
                        <a:t>1. Most people nowadays</a:t>
                      </a:r>
                      <a:endParaRPr lang="ru-RU" sz="800" dirty="0">
                        <a:effectLst/>
                      </a:endParaRPr>
                    </a:p>
                    <a:p>
                      <a:pPr algn="just">
                        <a:lnSpc>
                          <a:spcPct val="115000"/>
                        </a:lnSpc>
                        <a:spcAft>
                          <a:spcPts val="0"/>
                        </a:spcAft>
                      </a:pPr>
                      <a:r>
                        <a:rPr lang="en-US" sz="700" dirty="0">
                          <a:effectLst/>
                        </a:rPr>
                        <a:t>A cannot live without the Internet</a:t>
                      </a:r>
                      <a:endParaRPr lang="ru-RU" sz="800" dirty="0">
                        <a:effectLst/>
                      </a:endParaRPr>
                    </a:p>
                    <a:p>
                      <a:pPr algn="just">
                        <a:lnSpc>
                          <a:spcPct val="115000"/>
                        </a:lnSpc>
                        <a:spcAft>
                          <a:spcPts val="0"/>
                        </a:spcAft>
                      </a:pPr>
                      <a:r>
                        <a:rPr lang="en-US" sz="700" dirty="0">
                          <a:effectLst/>
                        </a:rPr>
                        <a:t>B imagine life without the Internet</a:t>
                      </a:r>
                      <a:endParaRPr lang="ru-RU" sz="800" dirty="0">
                        <a:effectLst/>
                      </a:endParaRPr>
                    </a:p>
                    <a:p>
                      <a:pPr algn="just">
                        <a:lnSpc>
                          <a:spcPct val="115000"/>
                        </a:lnSpc>
                        <a:spcAft>
                          <a:spcPts val="0"/>
                        </a:spcAft>
                      </a:pPr>
                      <a:r>
                        <a:rPr lang="en-US" sz="700" dirty="0">
                          <a:effectLst/>
                        </a:rPr>
                        <a:t>C live without the Internet</a:t>
                      </a:r>
                      <a:endParaRPr lang="ru-RU" sz="800" dirty="0">
                        <a:effectLst/>
                      </a:endParaRPr>
                    </a:p>
                    <a:p>
                      <a:pPr algn="just">
                        <a:lnSpc>
                          <a:spcPct val="107000"/>
                        </a:lnSpc>
                        <a:spcAft>
                          <a:spcPts val="800"/>
                        </a:spcAft>
                      </a:pPr>
                      <a:r>
                        <a:rPr lang="en-US" sz="700" dirty="0">
                          <a:effectLst/>
                        </a:rPr>
                        <a:t> </a:t>
                      </a:r>
                      <a:endParaRPr lang="ru-RU" sz="800" dirty="0">
                        <a:effectLst/>
                      </a:endParaRPr>
                    </a:p>
                    <a:p>
                      <a:pPr algn="l">
                        <a:lnSpc>
                          <a:spcPct val="115000"/>
                        </a:lnSpc>
                        <a:spcAft>
                          <a:spcPts val="0"/>
                        </a:spcAft>
                      </a:pPr>
                      <a:r>
                        <a:rPr lang="en-US" sz="700" dirty="0">
                          <a:effectLst/>
                        </a:rPr>
                        <a:t> </a:t>
                      </a:r>
                      <a:endParaRPr lang="ru-RU" sz="800" dirty="0">
                        <a:effectLst/>
                        <a:latin typeface="Calibri"/>
                        <a:ea typeface="Calibri"/>
                        <a:cs typeface="Times New Roman"/>
                      </a:endParaRPr>
                    </a:p>
                  </a:txBody>
                  <a:tcPr marL="50483" marR="50483" marT="0" marB="0">
                    <a:solidFill>
                      <a:schemeClr val="accent4">
                        <a:lumMod val="75000"/>
                      </a:schemeClr>
                    </a:solidFill>
                  </a:tcPr>
                </a:tc>
                <a:tc>
                  <a:txBody>
                    <a:bodyPr/>
                    <a:lstStyle/>
                    <a:p>
                      <a:pPr algn="just">
                        <a:lnSpc>
                          <a:spcPct val="107000"/>
                        </a:lnSpc>
                        <a:spcAft>
                          <a:spcPts val="800"/>
                        </a:spcAft>
                      </a:pPr>
                      <a:r>
                        <a:rPr lang="en-US" sz="700" dirty="0">
                          <a:effectLst/>
                        </a:rPr>
                        <a:t>4. We can use the Internet for fun, as we can</a:t>
                      </a:r>
                      <a:endParaRPr lang="ru-RU" sz="800" dirty="0">
                        <a:effectLst/>
                      </a:endParaRPr>
                    </a:p>
                    <a:p>
                      <a:pPr algn="just">
                        <a:lnSpc>
                          <a:spcPct val="115000"/>
                        </a:lnSpc>
                        <a:spcAft>
                          <a:spcPts val="0"/>
                        </a:spcAft>
                      </a:pPr>
                      <a:r>
                        <a:rPr lang="en-US" sz="700" dirty="0">
                          <a:effectLst/>
                        </a:rPr>
                        <a:t>A work on assignments</a:t>
                      </a:r>
                      <a:endParaRPr lang="ru-RU" sz="800" dirty="0">
                        <a:effectLst/>
                      </a:endParaRPr>
                    </a:p>
                    <a:p>
                      <a:pPr algn="just">
                        <a:lnSpc>
                          <a:spcPct val="115000"/>
                        </a:lnSpc>
                        <a:spcAft>
                          <a:spcPts val="0"/>
                        </a:spcAft>
                      </a:pPr>
                      <a:r>
                        <a:rPr lang="en-US" sz="700" dirty="0">
                          <a:effectLst/>
                        </a:rPr>
                        <a:t>B send emails to friends</a:t>
                      </a:r>
                      <a:endParaRPr lang="ru-RU" sz="800" dirty="0">
                        <a:effectLst/>
                      </a:endParaRPr>
                    </a:p>
                    <a:p>
                      <a:pPr algn="just">
                        <a:lnSpc>
                          <a:spcPct val="115000"/>
                        </a:lnSpc>
                        <a:spcAft>
                          <a:spcPts val="0"/>
                        </a:spcAft>
                      </a:pPr>
                      <a:r>
                        <a:rPr lang="en-US" sz="700" dirty="0">
                          <a:effectLst/>
                        </a:rPr>
                        <a:t>C read the news</a:t>
                      </a:r>
                      <a:endParaRPr lang="ru-RU" sz="800" dirty="0">
                        <a:effectLst/>
                        <a:latin typeface="Calibri"/>
                        <a:ea typeface="Calibri"/>
                        <a:cs typeface="Times New Roman"/>
                      </a:endParaRPr>
                    </a:p>
                  </a:txBody>
                  <a:tcPr marL="50483" marR="50483" marT="0" marB="0">
                    <a:solidFill>
                      <a:schemeClr val="bg2"/>
                    </a:solidFill>
                  </a:tcPr>
                </a:tc>
              </a:tr>
              <a:tr h="1162772">
                <a:tc>
                  <a:txBody>
                    <a:bodyPr/>
                    <a:lstStyle/>
                    <a:p>
                      <a:pPr algn="just">
                        <a:lnSpc>
                          <a:spcPct val="107000"/>
                        </a:lnSpc>
                        <a:spcAft>
                          <a:spcPts val="800"/>
                        </a:spcAft>
                      </a:pPr>
                      <a:r>
                        <a:rPr lang="en-US" sz="700" dirty="0">
                          <a:effectLst/>
                        </a:rPr>
                        <a:t>2. Thanks to the worldwide web, our lives have become</a:t>
                      </a:r>
                      <a:endParaRPr lang="ru-RU" sz="800" dirty="0">
                        <a:effectLst/>
                      </a:endParaRPr>
                    </a:p>
                    <a:p>
                      <a:pPr algn="just">
                        <a:lnSpc>
                          <a:spcPct val="115000"/>
                        </a:lnSpc>
                        <a:spcAft>
                          <a:spcPts val="0"/>
                        </a:spcAft>
                      </a:pPr>
                      <a:r>
                        <a:rPr lang="en-US" sz="700" dirty="0">
                          <a:effectLst/>
                        </a:rPr>
                        <a:t>A difficult and more stressful</a:t>
                      </a:r>
                      <a:endParaRPr lang="ru-RU" sz="800" dirty="0">
                        <a:effectLst/>
                      </a:endParaRPr>
                    </a:p>
                    <a:p>
                      <a:pPr algn="just">
                        <a:lnSpc>
                          <a:spcPct val="115000"/>
                        </a:lnSpc>
                        <a:spcAft>
                          <a:spcPts val="0"/>
                        </a:spcAft>
                      </a:pPr>
                      <a:r>
                        <a:rPr lang="en-US" sz="700" dirty="0">
                          <a:effectLst/>
                        </a:rPr>
                        <a:t>B simpler and more interesting</a:t>
                      </a:r>
                      <a:endParaRPr lang="ru-RU" sz="800" dirty="0">
                        <a:effectLst/>
                      </a:endParaRPr>
                    </a:p>
                    <a:p>
                      <a:pPr algn="just">
                        <a:lnSpc>
                          <a:spcPct val="115000"/>
                        </a:lnSpc>
                        <a:spcAft>
                          <a:spcPts val="0"/>
                        </a:spcAft>
                      </a:pPr>
                      <a:r>
                        <a:rPr lang="en-US" sz="700" dirty="0">
                          <a:effectLst/>
                        </a:rPr>
                        <a:t>C easier and more stressful</a:t>
                      </a:r>
                      <a:endParaRPr lang="ru-RU" sz="800" dirty="0">
                        <a:effectLst/>
                        <a:latin typeface="Calibri"/>
                        <a:ea typeface="Calibri"/>
                        <a:cs typeface="Times New Roman"/>
                      </a:endParaRPr>
                    </a:p>
                  </a:txBody>
                  <a:tcPr marL="50483" marR="50483" marT="0" marB="0">
                    <a:solidFill>
                      <a:schemeClr val="accent2">
                        <a:lumMod val="75000"/>
                      </a:schemeClr>
                    </a:solidFill>
                  </a:tcPr>
                </a:tc>
                <a:tc>
                  <a:txBody>
                    <a:bodyPr/>
                    <a:lstStyle/>
                    <a:p>
                      <a:pPr algn="just">
                        <a:lnSpc>
                          <a:spcPct val="107000"/>
                        </a:lnSpc>
                        <a:spcAft>
                          <a:spcPts val="800"/>
                        </a:spcAft>
                      </a:pPr>
                      <a:r>
                        <a:rPr lang="en-US" sz="700" dirty="0">
                          <a:effectLst/>
                        </a:rPr>
                        <a:t>5. The biggest disadvantage of the Internet is</a:t>
                      </a:r>
                      <a:endParaRPr lang="ru-RU" sz="800" dirty="0">
                        <a:effectLst/>
                      </a:endParaRPr>
                    </a:p>
                    <a:p>
                      <a:pPr algn="just">
                        <a:lnSpc>
                          <a:spcPct val="115000"/>
                        </a:lnSpc>
                        <a:spcAft>
                          <a:spcPts val="0"/>
                        </a:spcAft>
                      </a:pPr>
                      <a:r>
                        <a:rPr lang="en-US" sz="700" dirty="0">
                          <a:effectLst/>
                        </a:rPr>
                        <a:t>A that you don’t have to go somewhere to work out.</a:t>
                      </a:r>
                      <a:endParaRPr lang="ru-RU" sz="800" dirty="0">
                        <a:effectLst/>
                      </a:endParaRPr>
                    </a:p>
                    <a:p>
                      <a:pPr algn="just">
                        <a:lnSpc>
                          <a:spcPct val="115000"/>
                        </a:lnSpc>
                        <a:spcAft>
                          <a:spcPts val="0"/>
                        </a:spcAft>
                      </a:pPr>
                      <a:r>
                        <a:rPr lang="en-US" sz="700" dirty="0">
                          <a:effectLst/>
                        </a:rPr>
                        <a:t>B that you can’t live a normal life.</a:t>
                      </a:r>
                      <a:endParaRPr lang="ru-RU" sz="800" dirty="0">
                        <a:effectLst/>
                      </a:endParaRPr>
                    </a:p>
                    <a:p>
                      <a:pPr algn="just">
                        <a:lnSpc>
                          <a:spcPct val="115000"/>
                        </a:lnSpc>
                        <a:spcAft>
                          <a:spcPts val="0"/>
                        </a:spcAft>
                      </a:pPr>
                      <a:r>
                        <a:rPr lang="en-US" sz="700" dirty="0">
                          <a:effectLst/>
                        </a:rPr>
                        <a:t>C that it can change our habits and routines</a:t>
                      </a:r>
                      <a:endParaRPr lang="ru-RU" sz="800" dirty="0">
                        <a:effectLst/>
                      </a:endParaRPr>
                    </a:p>
                    <a:p>
                      <a:pPr algn="just">
                        <a:lnSpc>
                          <a:spcPct val="107000"/>
                        </a:lnSpc>
                        <a:spcAft>
                          <a:spcPts val="800"/>
                        </a:spcAft>
                      </a:pPr>
                      <a:r>
                        <a:rPr lang="en-US" sz="700" dirty="0">
                          <a:effectLst/>
                        </a:rPr>
                        <a:t> </a:t>
                      </a:r>
                      <a:endParaRPr lang="ru-RU" sz="800" dirty="0">
                        <a:effectLst/>
                        <a:latin typeface="Calibri"/>
                        <a:ea typeface="Calibri"/>
                        <a:cs typeface="Times New Roman"/>
                      </a:endParaRPr>
                    </a:p>
                  </a:txBody>
                  <a:tcPr marL="50483" marR="50483" marT="0" marB="0">
                    <a:solidFill>
                      <a:schemeClr val="accent4">
                        <a:lumMod val="40000"/>
                        <a:lumOff val="60000"/>
                      </a:schemeClr>
                    </a:solidFill>
                  </a:tcPr>
                </a:tc>
              </a:tr>
              <a:tr h="982234">
                <a:tc>
                  <a:txBody>
                    <a:bodyPr/>
                    <a:lstStyle/>
                    <a:p>
                      <a:pPr algn="just">
                        <a:lnSpc>
                          <a:spcPct val="107000"/>
                        </a:lnSpc>
                        <a:spcAft>
                          <a:spcPts val="800"/>
                        </a:spcAft>
                      </a:pPr>
                      <a:r>
                        <a:rPr lang="en-US" sz="700" dirty="0">
                          <a:effectLst/>
                        </a:rPr>
                        <a:t>3. The Internet is important mostly because</a:t>
                      </a:r>
                      <a:endParaRPr lang="ru-RU" sz="800" dirty="0">
                        <a:effectLst/>
                      </a:endParaRPr>
                    </a:p>
                    <a:p>
                      <a:pPr algn="just">
                        <a:lnSpc>
                          <a:spcPct val="115000"/>
                        </a:lnSpc>
                        <a:spcAft>
                          <a:spcPts val="0"/>
                        </a:spcAft>
                      </a:pPr>
                      <a:r>
                        <a:rPr lang="en-US" sz="700" dirty="0">
                          <a:effectLst/>
                        </a:rPr>
                        <a:t>A it allows us to find information easily</a:t>
                      </a:r>
                      <a:endParaRPr lang="ru-RU" sz="800" dirty="0">
                        <a:effectLst/>
                      </a:endParaRPr>
                    </a:p>
                    <a:p>
                      <a:pPr algn="just">
                        <a:lnSpc>
                          <a:spcPct val="115000"/>
                        </a:lnSpc>
                        <a:spcAft>
                          <a:spcPts val="0"/>
                        </a:spcAft>
                      </a:pPr>
                      <a:r>
                        <a:rPr lang="en-US" sz="700" dirty="0">
                          <a:effectLst/>
                        </a:rPr>
                        <a:t>B it provides cheap shopping online</a:t>
                      </a:r>
                      <a:endParaRPr lang="ru-RU" sz="800" dirty="0">
                        <a:effectLst/>
                      </a:endParaRPr>
                    </a:p>
                    <a:p>
                      <a:pPr algn="just">
                        <a:lnSpc>
                          <a:spcPct val="115000"/>
                        </a:lnSpc>
                        <a:spcAft>
                          <a:spcPts val="0"/>
                        </a:spcAft>
                      </a:pPr>
                      <a:r>
                        <a:rPr lang="en-US" sz="700" dirty="0">
                          <a:effectLst/>
                        </a:rPr>
                        <a:t>C it plays the latest music hits</a:t>
                      </a:r>
                      <a:endParaRPr lang="ru-RU" sz="800" dirty="0">
                        <a:effectLst/>
                      </a:endParaRPr>
                    </a:p>
                    <a:p>
                      <a:pPr algn="just">
                        <a:lnSpc>
                          <a:spcPct val="107000"/>
                        </a:lnSpc>
                        <a:spcAft>
                          <a:spcPts val="800"/>
                        </a:spcAft>
                      </a:pPr>
                      <a:r>
                        <a:rPr lang="en-US" sz="700" dirty="0">
                          <a:effectLst/>
                        </a:rPr>
                        <a:t> </a:t>
                      </a:r>
                      <a:endParaRPr lang="ru-RU" sz="800" dirty="0">
                        <a:effectLst/>
                        <a:latin typeface="Calibri"/>
                        <a:ea typeface="Calibri"/>
                        <a:cs typeface="Times New Roman"/>
                      </a:endParaRPr>
                    </a:p>
                  </a:txBody>
                  <a:tcPr marL="50483" marR="50483" marT="0" marB="0"/>
                </a:tc>
                <a:tc>
                  <a:txBody>
                    <a:bodyPr/>
                    <a:lstStyle/>
                    <a:p>
                      <a:pPr algn="just">
                        <a:lnSpc>
                          <a:spcPct val="107000"/>
                        </a:lnSpc>
                        <a:spcAft>
                          <a:spcPts val="800"/>
                        </a:spcAft>
                      </a:pPr>
                      <a:r>
                        <a:rPr lang="en-US" sz="700" dirty="0">
                          <a:effectLst/>
                        </a:rPr>
                        <a:t>6. The Internet has</a:t>
                      </a:r>
                      <a:endParaRPr lang="ru-RU" sz="800" dirty="0">
                        <a:effectLst/>
                      </a:endParaRPr>
                    </a:p>
                    <a:p>
                      <a:pPr algn="just">
                        <a:lnSpc>
                          <a:spcPct val="115000"/>
                        </a:lnSpc>
                        <a:spcAft>
                          <a:spcPts val="0"/>
                        </a:spcAft>
                      </a:pPr>
                      <a:r>
                        <a:rPr lang="en-US" sz="700" dirty="0">
                          <a:effectLst/>
                        </a:rPr>
                        <a:t>A more disadvantages than advantages</a:t>
                      </a:r>
                      <a:endParaRPr lang="ru-RU" sz="800" dirty="0">
                        <a:effectLst/>
                      </a:endParaRPr>
                    </a:p>
                    <a:p>
                      <a:pPr algn="just">
                        <a:lnSpc>
                          <a:spcPct val="115000"/>
                        </a:lnSpc>
                        <a:spcAft>
                          <a:spcPts val="0"/>
                        </a:spcAft>
                      </a:pPr>
                      <a:r>
                        <a:rPr lang="en-US" sz="700" dirty="0">
                          <a:effectLst/>
                        </a:rPr>
                        <a:t>B more advantages than disadvantages</a:t>
                      </a:r>
                      <a:endParaRPr lang="ru-RU" sz="800" dirty="0">
                        <a:effectLst/>
                      </a:endParaRPr>
                    </a:p>
                    <a:p>
                      <a:pPr algn="just">
                        <a:lnSpc>
                          <a:spcPct val="115000"/>
                        </a:lnSpc>
                        <a:spcAft>
                          <a:spcPts val="0"/>
                        </a:spcAft>
                      </a:pPr>
                      <a:r>
                        <a:rPr lang="en-US" sz="700" dirty="0">
                          <a:effectLst/>
                        </a:rPr>
                        <a:t>C as many advantages as disadvantages</a:t>
                      </a:r>
                      <a:endParaRPr lang="ru-RU" sz="800" dirty="0">
                        <a:effectLst/>
                        <a:latin typeface="Calibri"/>
                        <a:ea typeface="Calibri"/>
                        <a:cs typeface="Times New Roman"/>
                      </a:endParaRPr>
                    </a:p>
                  </a:txBody>
                  <a:tcPr marL="50483" marR="50483" marT="0" marB="0"/>
                </a:tc>
              </a:tr>
            </a:tbl>
          </a:graphicData>
        </a:graphic>
      </p:graphicFrame>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7" y="44624"/>
            <a:ext cx="7861279" cy="124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39752" y="942129"/>
            <a:ext cx="4572000" cy="685059"/>
          </a:xfrm>
          <a:prstGeom prst="rect">
            <a:avLst/>
          </a:prstGeom>
        </p:spPr>
        <p:txBody>
          <a:bodyPr>
            <a:spAutoFit/>
          </a:bodyPr>
          <a:lstStyle/>
          <a:p>
            <a:pPr algn="just">
              <a:lnSpc>
                <a:spcPct val="107000"/>
              </a:lnSpc>
              <a:spcAft>
                <a:spcPts val="800"/>
              </a:spcAft>
            </a:pPr>
            <a:r>
              <a:rPr lang="en-US" b="1" i="1" dirty="0" smtClean="0">
                <a:effectLst/>
                <a:latin typeface="Times New Roman"/>
                <a:ea typeface="Calibri"/>
                <a:cs typeface="Times New Roman"/>
              </a:rPr>
              <a:t>Task 1. Read the text below and choose the appropriate answer A, B or C.</a:t>
            </a:r>
            <a:endParaRPr lang="ru-RU" sz="1400" dirty="0">
              <a:effectLst/>
              <a:latin typeface="Calibri"/>
              <a:ea typeface="Calibri"/>
              <a:cs typeface="Times New Roman"/>
            </a:endParaRPr>
          </a:p>
        </p:txBody>
      </p:sp>
      <p:pic>
        <p:nvPicPr>
          <p:cNvPr id="5124"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1627189"/>
            <a:ext cx="4042792" cy="3530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Овал 7"/>
          <p:cNvSpPr/>
          <p:nvPr/>
        </p:nvSpPr>
        <p:spPr>
          <a:xfrm>
            <a:off x="4553744" y="1988840"/>
            <a:ext cx="144016" cy="14401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4562128" y="3356992"/>
            <a:ext cx="144016" cy="14401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4553744" y="4293096"/>
            <a:ext cx="144016" cy="14401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6767736" y="1988840"/>
            <a:ext cx="144016" cy="14401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6775925" y="3389242"/>
            <a:ext cx="144016" cy="14401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6775925" y="4437112"/>
            <a:ext cx="144016" cy="14401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6090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082469795"/>
              </p:ext>
            </p:extLst>
          </p:nvPr>
        </p:nvGraphicFramePr>
        <p:xfrm>
          <a:off x="2555776" y="692696"/>
          <a:ext cx="6077585" cy="1154811"/>
        </p:xfrm>
        <a:graphic>
          <a:graphicData uri="http://schemas.openxmlformats.org/drawingml/2006/table">
            <a:tbl>
              <a:tblPr firstRow="1" firstCol="1" bandRow="1">
                <a:tableStyleId>{5C22544A-7EE6-4342-B048-85BDC9FD1C3A}</a:tableStyleId>
              </a:tblPr>
              <a:tblGrid>
                <a:gridCol w="3038475"/>
                <a:gridCol w="3039110"/>
              </a:tblGrid>
              <a:tr h="0">
                <a:tc>
                  <a:txBody>
                    <a:bodyPr/>
                    <a:lstStyle/>
                    <a:p>
                      <a:pPr algn="just">
                        <a:lnSpc>
                          <a:spcPct val="115000"/>
                        </a:lnSpc>
                        <a:spcAft>
                          <a:spcPts val="0"/>
                        </a:spcAft>
                      </a:pPr>
                      <a:r>
                        <a:rPr lang="en-US" sz="1000">
                          <a:effectLst/>
                        </a:rPr>
                        <a:t>Task 1</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1000">
                          <a:effectLst/>
                        </a:rPr>
                        <a:t>2</a:t>
                      </a:r>
                      <a:r>
                        <a:rPr lang="uk-UA" sz="1000">
                          <a:effectLst/>
                        </a:rPr>
                        <a:t>бали за кожну правильну відповідь</a:t>
                      </a:r>
                      <a:endParaRPr lang="ru-RU" sz="110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uk-UA" sz="1000">
                          <a:effectLst/>
                        </a:rPr>
                        <a:t>1</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000">
                          <a:effectLst/>
                        </a:rPr>
                        <a:t>2 бали</a:t>
                      </a:r>
                      <a:endParaRPr lang="ru-RU" sz="110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uk-UA" sz="1000">
                          <a:effectLst/>
                        </a:rPr>
                        <a:t>2</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000">
                          <a:effectLst/>
                        </a:rPr>
                        <a:t>2 бали</a:t>
                      </a:r>
                      <a:endParaRPr lang="ru-RU" sz="110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uk-UA" sz="1000">
                          <a:effectLst/>
                        </a:rPr>
                        <a:t>3</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000">
                          <a:effectLst/>
                        </a:rPr>
                        <a:t>2 бали</a:t>
                      </a:r>
                      <a:endParaRPr lang="ru-RU" sz="110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uk-UA" sz="1000">
                          <a:effectLst/>
                        </a:rPr>
                        <a:t>4</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000">
                          <a:effectLst/>
                        </a:rPr>
                        <a:t>2 бали</a:t>
                      </a:r>
                      <a:endParaRPr lang="ru-RU" sz="110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uk-UA" sz="1000">
                          <a:effectLst/>
                        </a:rPr>
                        <a:t>5</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000">
                          <a:effectLst/>
                        </a:rPr>
                        <a:t>2 бали</a:t>
                      </a:r>
                      <a:endParaRPr lang="ru-RU" sz="110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n-US" sz="1000">
                          <a:effectLst/>
                        </a:rPr>
                        <a:t>6</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000" dirty="0">
                          <a:effectLst/>
                        </a:rPr>
                        <a:t>2 бали</a:t>
                      </a:r>
                      <a:endParaRPr lang="ru-RU" sz="1100" dirty="0">
                        <a:effectLst/>
                        <a:latin typeface="Calibri"/>
                        <a:ea typeface="Calibri"/>
                        <a:cs typeface="Times New Roman"/>
                      </a:endParaRPr>
                    </a:p>
                  </a:txBody>
                  <a:tcPr marL="68580" marR="68580" marT="0" marB="0"/>
                </a:tc>
              </a:tr>
            </a:tbl>
          </a:graphicData>
        </a:graphic>
      </p:graphicFrame>
      <p:sp>
        <p:nvSpPr>
          <p:cNvPr id="4" name="Прямоугольник 3"/>
          <p:cNvSpPr/>
          <p:nvPr/>
        </p:nvSpPr>
        <p:spPr>
          <a:xfrm>
            <a:off x="4427984" y="260648"/>
            <a:ext cx="2398605" cy="369332"/>
          </a:xfrm>
          <a:prstGeom prst="rect">
            <a:avLst/>
          </a:prstGeom>
        </p:spPr>
        <p:txBody>
          <a:bodyPr wrap="none">
            <a:spAutoFit/>
          </a:bodyPr>
          <a:lstStyle/>
          <a:p>
            <a:r>
              <a:rPr lang="uk-UA" b="1" dirty="0"/>
              <a:t>Шкала оцінювання</a:t>
            </a:r>
            <a:endParaRPr lang="ru-RU" dirty="0"/>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797152"/>
            <a:ext cx="2663825"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286000" y="2828836"/>
            <a:ext cx="4572000" cy="1200329"/>
          </a:xfrm>
          <a:prstGeom prst="rect">
            <a:avLst/>
          </a:prstGeom>
        </p:spPr>
        <p:txBody>
          <a:bodyPr>
            <a:spAutoFit/>
          </a:bodyPr>
          <a:lstStyle/>
          <a:p>
            <a:pPr lvl="0" algn="ctr">
              <a:defRPr/>
            </a:pPr>
            <a:r>
              <a:rPr lang="en-US" sz="2400" kern="0" dirty="0">
                <a:solidFill>
                  <a:srgbClr val="C00000"/>
                </a:solidFill>
                <a:latin typeface="Berlin Sans FB Demi" pitchFamily="34" charset="0"/>
              </a:rPr>
              <a:t>Well done! You’ve completed the lesson.</a:t>
            </a:r>
          </a:p>
          <a:p>
            <a:pPr lvl="0" algn="ctr">
              <a:defRPr/>
            </a:pPr>
            <a:r>
              <a:rPr lang="en-US" sz="2400" kern="0" dirty="0">
                <a:solidFill>
                  <a:srgbClr val="C00000"/>
                </a:solidFill>
                <a:latin typeface="Berlin Sans FB Demi" pitchFamily="34" charset="0"/>
              </a:rPr>
              <a:t> If you failed, try again)</a:t>
            </a:r>
            <a:endParaRPr lang="ru-RU" sz="2400" kern="0" dirty="0">
              <a:solidFill>
                <a:srgbClr val="C00000"/>
              </a:solidFill>
              <a:latin typeface="Trebuchet MS"/>
            </a:endParaRPr>
          </a:p>
        </p:txBody>
      </p:sp>
    </p:spTree>
    <p:extLst>
      <p:ext uri="{BB962C8B-B14F-4D97-AF65-F5344CB8AC3E}">
        <p14:creationId xmlns:p14="http://schemas.microsoft.com/office/powerpoint/2010/main" val="469302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33</TotalTime>
  <Words>568</Words>
  <Application>Microsoft Office PowerPoint</Application>
  <PresentationFormat>Экран (4:3)</PresentationFormat>
  <Paragraphs>73</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Бумажная</vt:lpstr>
      <vt:lpstr>Simulating Reality</vt:lpstr>
      <vt:lpstr>Simulated reality </vt:lpstr>
      <vt:lpstr>Презентация PowerPoint</vt:lpstr>
      <vt:lpstr>Read the word power diagram.  Which phrase can you find in the text? </vt:lpstr>
      <vt:lpstr>Popular or famous?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Simulating Reality</dc:title>
  <dc:creator>Momot-PC</dc:creator>
  <cp:lastModifiedBy>Momot-PC</cp:lastModifiedBy>
  <cp:revision>4</cp:revision>
  <dcterms:created xsi:type="dcterms:W3CDTF">2020-02-24T08:29:19Z</dcterms:created>
  <dcterms:modified xsi:type="dcterms:W3CDTF">2020-02-24T09:02:27Z</dcterms:modified>
</cp:coreProperties>
</file>