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1"/>
  </p:notesMasterIdLst>
  <p:sldIdLst>
    <p:sldId id="256" r:id="rId2"/>
    <p:sldId id="265" r:id="rId3"/>
    <p:sldId id="298" r:id="rId4"/>
    <p:sldId id="297" r:id="rId5"/>
    <p:sldId id="293" r:id="rId6"/>
    <p:sldId id="264" r:id="rId7"/>
    <p:sldId id="269" r:id="rId8"/>
    <p:sldId id="299" r:id="rId9"/>
    <p:sldId id="268" r:id="rId10"/>
    <p:sldId id="267" r:id="rId11"/>
    <p:sldId id="263" r:id="rId12"/>
    <p:sldId id="275" r:id="rId13"/>
    <p:sldId id="276" r:id="rId14"/>
    <p:sldId id="288" r:id="rId15"/>
    <p:sldId id="277" r:id="rId16"/>
    <p:sldId id="279" r:id="rId17"/>
    <p:sldId id="292" r:id="rId18"/>
    <p:sldId id="280" r:id="rId19"/>
    <p:sldId id="290" r:id="rId20"/>
    <p:sldId id="278" r:id="rId21"/>
    <p:sldId id="281" r:id="rId22"/>
    <p:sldId id="291" r:id="rId23"/>
    <p:sldId id="282" r:id="rId24"/>
    <p:sldId id="294" r:id="rId25"/>
    <p:sldId id="283" r:id="rId26"/>
    <p:sldId id="284" r:id="rId27"/>
    <p:sldId id="285" r:id="rId28"/>
    <p:sldId id="286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287" r:id="rId37"/>
    <p:sldId id="307" r:id="rId38"/>
    <p:sldId id="296" r:id="rId39"/>
    <p:sldId id="274" r:id="rId40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978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B88307-B0BD-46CF-87BB-81C00D697714}" type="doc">
      <dgm:prSet loTypeId="urn:microsoft.com/office/officeart/2005/8/layout/arrow2" loCatId="process" qsTypeId="urn:microsoft.com/office/officeart/2005/8/quickstyle/simple1" qsCatId="simple" csTypeId="urn:microsoft.com/office/officeart/2005/8/colors/accent4_1" csCatId="accent4" phldr="1"/>
      <dgm:spPr/>
    </dgm:pt>
    <dgm:pt modelId="{E159DC2C-9CF5-4AAC-8BCE-A2174C29369C}">
      <dgm:prSet phldrT="[Текст]" custT="1"/>
      <dgm:spPr/>
      <dgm:t>
        <a:bodyPr/>
        <a:lstStyle/>
        <a:p>
          <a:r>
            <a:rPr lang="ru-RU" sz="1600" b="1" dirty="0" smtClean="0"/>
            <a:t>Истории пользователей</a:t>
          </a:r>
          <a:endParaRPr lang="uk-UA" sz="1600" b="1" dirty="0"/>
        </a:p>
      </dgm:t>
    </dgm:pt>
    <dgm:pt modelId="{5106059C-7C2D-4BC2-A6E0-CEFE24A16E98}" type="parTrans" cxnId="{27B31B15-3BBC-44D1-B9F0-524F5C4A48A6}">
      <dgm:prSet/>
      <dgm:spPr/>
      <dgm:t>
        <a:bodyPr/>
        <a:lstStyle/>
        <a:p>
          <a:endParaRPr lang="uk-UA"/>
        </a:p>
      </dgm:t>
    </dgm:pt>
    <dgm:pt modelId="{D3E05DBD-6089-4ED6-91BA-FFE5B0F0295B}" type="sibTrans" cxnId="{27B31B15-3BBC-44D1-B9F0-524F5C4A48A6}">
      <dgm:prSet/>
      <dgm:spPr/>
      <dgm:t>
        <a:bodyPr/>
        <a:lstStyle/>
        <a:p>
          <a:endParaRPr lang="uk-UA"/>
        </a:p>
      </dgm:t>
    </dgm:pt>
    <dgm:pt modelId="{386928B2-193C-4842-A6D9-2F191CFA8A4C}">
      <dgm:prSet phldrT="[Текст]" custT="1"/>
      <dgm:spPr/>
      <dgm:t>
        <a:bodyPr/>
        <a:lstStyle/>
        <a:p>
          <a:r>
            <a:rPr lang="ru-RU" sz="1600" b="1" dirty="0" smtClean="0"/>
            <a:t>Краткое описание сценария</a:t>
          </a:r>
          <a:endParaRPr lang="uk-UA" sz="1600" b="1" dirty="0"/>
        </a:p>
      </dgm:t>
    </dgm:pt>
    <dgm:pt modelId="{848C11FE-9D59-41C1-8B0B-71E7DF7651BB}" type="parTrans" cxnId="{64C87AC7-9B77-4872-8949-73E59F63171E}">
      <dgm:prSet/>
      <dgm:spPr/>
      <dgm:t>
        <a:bodyPr/>
        <a:lstStyle/>
        <a:p>
          <a:endParaRPr lang="uk-UA"/>
        </a:p>
      </dgm:t>
    </dgm:pt>
    <dgm:pt modelId="{CC02F33E-403E-4AAB-9125-ADA7BD676F90}" type="sibTrans" cxnId="{64C87AC7-9B77-4872-8949-73E59F63171E}">
      <dgm:prSet/>
      <dgm:spPr/>
      <dgm:t>
        <a:bodyPr/>
        <a:lstStyle/>
        <a:p>
          <a:endParaRPr lang="uk-UA"/>
        </a:p>
      </dgm:t>
    </dgm:pt>
    <dgm:pt modelId="{29415712-C09C-4C3C-BE5D-19EEF2365F4E}">
      <dgm:prSet phldrT="[Текст]" custT="1"/>
      <dgm:spPr/>
      <dgm:t>
        <a:bodyPr/>
        <a:lstStyle/>
        <a:p>
          <a:r>
            <a:rPr lang="ru-RU" sz="1600" b="1" dirty="0" smtClean="0"/>
            <a:t>Неформальные сценарии</a:t>
          </a:r>
          <a:endParaRPr lang="uk-UA" sz="1600" b="1" dirty="0"/>
        </a:p>
      </dgm:t>
    </dgm:pt>
    <dgm:pt modelId="{7F6E9AEB-122F-4B7C-8A8B-5C9280F7F918}" type="parTrans" cxnId="{BCFC4E45-DE24-4FEB-9406-B6636B2AF3D4}">
      <dgm:prSet/>
      <dgm:spPr/>
      <dgm:t>
        <a:bodyPr/>
        <a:lstStyle/>
        <a:p>
          <a:endParaRPr lang="uk-UA"/>
        </a:p>
      </dgm:t>
    </dgm:pt>
    <dgm:pt modelId="{5406321F-170B-4679-8929-1EE9EB93F7D8}" type="sibTrans" cxnId="{BCFC4E45-DE24-4FEB-9406-B6636B2AF3D4}">
      <dgm:prSet/>
      <dgm:spPr/>
      <dgm:t>
        <a:bodyPr/>
        <a:lstStyle/>
        <a:p>
          <a:endParaRPr lang="uk-UA"/>
        </a:p>
      </dgm:t>
    </dgm:pt>
    <dgm:pt modelId="{2D708DAD-4C34-4A60-A927-5B92AA949C3A}">
      <dgm:prSet phldrT="[Текст]" custT="1"/>
      <dgm:spPr/>
      <dgm:t>
        <a:bodyPr/>
        <a:lstStyle/>
        <a:p>
          <a:r>
            <a:rPr lang="ru-RU" sz="1600" b="1" dirty="0" smtClean="0"/>
            <a:t>Формальные сценарии использования</a:t>
          </a:r>
          <a:endParaRPr lang="uk-UA" sz="1600" b="1" dirty="0"/>
        </a:p>
      </dgm:t>
    </dgm:pt>
    <dgm:pt modelId="{2DB0E250-1C89-4761-A8DD-E6E8C4662F77}" type="parTrans" cxnId="{CAEF2227-7BE5-4B85-B4E5-C838B24F231D}">
      <dgm:prSet/>
      <dgm:spPr/>
      <dgm:t>
        <a:bodyPr/>
        <a:lstStyle/>
        <a:p>
          <a:endParaRPr lang="uk-UA"/>
        </a:p>
      </dgm:t>
    </dgm:pt>
    <dgm:pt modelId="{E0250C8C-CC8C-400E-95BF-9EE2CBC5ABC7}" type="sibTrans" cxnId="{CAEF2227-7BE5-4B85-B4E5-C838B24F231D}">
      <dgm:prSet/>
      <dgm:spPr/>
      <dgm:t>
        <a:bodyPr/>
        <a:lstStyle/>
        <a:p>
          <a:endParaRPr lang="uk-UA"/>
        </a:p>
      </dgm:t>
    </dgm:pt>
    <dgm:pt modelId="{D13D97EC-F354-4218-A594-14F4BCD9AD72}" type="pres">
      <dgm:prSet presAssocID="{BEB88307-B0BD-46CF-87BB-81C00D697714}" presName="arrowDiagram" presStyleCnt="0">
        <dgm:presLayoutVars>
          <dgm:chMax val="5"/>
          <dgm:dir/>
          <dgm:resizeHandles val="exact"/>
        </dgm:presLayoutVars>
      </dgm:prSet>
      <dgm:spPr/>
    </dgm:pt>
    <dgm:pt modelId="{C40EAA89-F41C-4BE1-AB0F-16C2423150CB}" type="pres">
      <dgm:prSet presAssocID="{BEB88307-B0BD-46CF-87BB-81C00D697714}" presName="arrow" presStyleLbl="bgShp" presStyleIdx="0" presStyleCnt="1"/>
      <dgm:spPr/>
    </dgm:pt>
    <dgm:pt modelId="{C3AC3B5C-8860-4592-A2E9-9E418A95EC64}" type="pres">
      <dgm:prSet presAssocID="{BEB88307-B0BD-46CF-87BB-81C00D697714}" presName="arrowDiagram4" presStyleCnt="0"/>
      <dgm:spPr/>
    </dgm:pt>
    <dgm:pt modelId="{9BDA2339-70D9-4A40-ADE2-314C1B859F0F}" type="pres">
      <dgm:prSet presAssocID="{E159DC2C-9CF5-4AAC-8BCE-A2174C29369C}" presName="bullet4a" presStyleLbl="node1" presStyleIdx="0" presStyleCnt="4"/>
      <dgm:spPr/>
    </dgm:pt>
    <dgm:pt modelId="{AB7E6060-747E-4E3E-8C61-B393ED4AA25C}" type="pres">
      <dgm:prSet presAssocID="{E159DC2C-9CF5-4AAC-8BCE-A2174C29369C}" presName="textBox4a" presStyleLbl="revTx" presStyleIdx="0" presStyleCnt="4" custScaleX="166242" custScaleY="76950" custLinFactNeighborX="21527" custLinFactNeighborY="52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C926-E1AF-4AE7-8AE7-F70E6BAEF9FF}" type="pres">
      <dgm:prSet presAssocID="{386928B2-193C-4842-A6D9-2F191CFA8A4C}" presName="bullet4b" presStyleLbl="node1" presStyleIdx="1" presStyleCnt="4"/>
      <dgm:spPr/>
    </dgm:pt>
    <dgm:pt modelId="{6886F1EB-C79A-4DF8-8FDD-84FCF689E463}" type="pres">
      <dgm:prSet presAssocID="{386928B2-193C-4842-A6D9-2F191CFA8A4C}" presName="textBox4b" presStyleLbl="revTx" presStyleIdx="1" presStyleCnt="4" custScaleX="121791" custScaleY="84583" custLinFactNeighborX="-1844" custLinFactNeighborY="40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548A29-5C92-4836-91A4-A822268D7A96}" type="pres">
      <dgm:prSet presAssocID="{29415712-C09C-4C3C-BE5D-19EEF2365F4E}" presName="bullet4c" presStyleLbl="node1" presStyleIdx="2" presStyleCnt="4"/>
      <dgm:spPr/>
    </dgm:pt>
    <dgm:pt modelId="{27939A47-3F25-448B-833F-6923A395A730}" type="pres">
      <dgm:prSet presAssocID="{29415712-C09C-4C3C-BE5D-19EEF2365F4E}" presName="textBox4c" presStyleLbl="revTx" presStyleIdx="2" presStyleCnt="4" custScaleX="131944" custScaleY="82469" custLinFactNeighborX="-922" custLinFactNeighborY="50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88C2807-72BD-49DA-98A3-DC7CB34FCC5F}" type="pres">
      <dgm:prSet presAssocID="{2D708DAD-4C34-4A60-A927-5B92AA949C3A}" presName="bullet4d" presStyleLbl="node1" presStyleIdx="3" presStyleCnt="4"/>
      <dgm:spPr/>
    </dgm:pt>
    <dgm:pt modelId="{45CE8871-E32A-487F-B659-B5B2CD75F85A}" type="pres">
      <dgm:prSet presAssocID="{2D708DAD-4C34-4A60-A927-5B92AA949C3A}" presName="textBox4d" presStyleLbl="revTx" presStyleIdx="3" presStyleCnt="4" custScaleX="135009" custScaleY="82342" custLinFactNeighborX="11067" custLinFactNeighborY="-104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C880F4CA-FE47-49AE-9A7E-632C8768742B}" type="presOf" srcId="{BEB88307-B0BD-46CF-87BB-81C00D697714}" destId="{D13D97EC-F354-4218-A594-14F4BCD9AD72}" srcOrd="0" destOrd="0" presId="urn:microsoft.com/office/officeart/2005/8/layout/arrow2"/>
    <dgm:cxn modelId="{2A20188B-DAD7-440B-A821-ABDDD6666118}" type="presOf" srcId="{E159DC2C-9CF5-4AAC-8BCE-A2174C29369C}" destId="{AB7E6060-747E-4E3E-8C61-B393ED4AA25C}" srcOrd="0" destOrd="0" presId="urn:microsoft.com/office/officeart/2005/8/layout/arrow2"/>
    <dgm:cxn modelId="{BF40D2C7-519C-44E8-9BF6-5DD5DE5F5DE4}" type="presOf" srcId="{2D708DAD-4C34-4A60-A927-5B92AA949C3A}" destId="{45CE8871-E32A-487F-B659-B5B2CD75F85A}" srcOrd="0" destOrd="0" presId="urn:microsoft.com/office/officeart/2005/8/layout/arrow2"/>
    <dgm:cxn modelId="{6586FABD-C1C4-4022-8AB3-B77590B7DE48}" type="presOf" srcId="{386928B2-193C-4842-A6D9-2F191CFA8A4C}" destId="{6886F1EB-C79A-4DF8-8FDD-84FCF689E463}" srcOrd="0" destOrd="0" presId="urn:microsoft.com/office/officeart/2005/8/layout/arrow2"/>
    <dgm:cxn modelId="{BCFC4E45-DE24-4FEB-9406-B6636B2AF3D4}" srcId="{BEB88307-B0BD-46CF-87BB-81C00D697714}" destId="{29415712-C09C-4C3C-BE5D-19EEF2365F4E}" srcOrd="2" destOrd="0" parTransId="{7F6E9AEB-122F-4B7C-8A8B-5C9280F7F918}" sibTransId="{5406321F-170B-4679-8929-1EE9EB93F7D8}"/>
    <dgm:cxn modelId="{27B31B15-3BBC-44D1-B9F0-524F5C4A48A6}" srcId="{BEB88307-B0BD-46CF-87BB-81C00D697714}" destId="{E159DC2C-9CF5-4AAC-8BCE-A2174C29369C}" srcOrd="0" destOrd="0" parTransId="{5106059C-7C2D-4BC2-A6E0-CEFE24A16E98}" sibTransId="{D3E05DBD-6089-4ED6-91BA-FFE5B0F0295B}"/>
    <dgm:cxn modelId="{0D208415-2DD4-4083-A796-8F3CB5484858}" type="presOf" srcId="{29415712-C09C-4C3C-BE5D-19EEF2365F4E}" destId="{27939A47-3F25-448B-833F-6923A395A730}" srcOrd="0" destOrd="0" presId="urn:microsoft.com/office/officeart/2005/8/layout/arrow2"/>
    <dgm:cxn modelId="{64C87AC7-9B77-4872-8949-73E59F63171E}" srcId="{BEB88307-B0BD-46CF-87BB-81C00D697714}" destId="{386928B2-193C-4842-A6D9-2F191CFA8A4C}" srcOrd="1" destOrd="0" parTransId="{848C11FE-9D59-41C1-8B0B-71E7DF7651BB}" sibTransId="{CC02F33E-403E-4AAB-9125-ADA7BD676F90}"/>
    <dgm:cxn modelId="{CAEF2227-7BE5-4B85-B4E5-C838B24F231D}" srcId="{BEB88307-B0BD-46CF-87BB-81C00D697714}" destId="{2D708DAD-4C34-4A60-A927-5B92AA949C3A}" srcOrd="3" destOrd="0" parTransId="{2DB0E250-1C89-4761-A8DD-E6E8C4662F77}" sibTransId="{E0250C8C-CC8C-400E-95BF-9EE2CBC5ABC7}"/>
    <dgm:cxn modelId="{7E630339-1700-4F29-AA31-5F18EE1BE10C}" type="presParOf" srcId="{D13D97EC-F354-4218-A594-14F4BCD9AD72}" destId="{C40EAA89-F41C-4BE1-AB0F-16C2423150CB}" srcOrd="0" destOrd="0" presId="urn:microsoft.com/office/officeart/2005/8/layout/arrow2"/>
    <dgm:cxn modelId="{A6CF513A-E279-48ED-AD0E-7DB70E235676}" type="presParOf" srcId="{D13D97EC-F354-4218-A594-14F4BCD9AD72}" destId="{C3AC3B5C-8860-4592-A2E9-9E418A95EC64}" srcOrd="1" destOrd="0" presId="urn:microsoft.com/office/officeart/2005/8/layout/arrow2"/>
    <dgm:cxn modelId="{04CCA86D-1F66-4DAC-9708-647D986D915F}" type="presParOf" srcId="{C3AC3B5C-8860-4592-A2E9-9E418A95EC64}" destId="{9BDA2339-70D9-4A40-ADE2-314C1B859F0F}" srcOrd="0" destOrd="0" presId="urn:microsoft.com/office/officeart/2005/8/layout/arrow2"/>
    <dgm:cxn modelId="{84AF3A77-9367-4F5A-98B9-232AE8AA2150}" type="presParOf" srcId="{C3AC3B5C-8860-4592-A2E9-9E418A95EC64}" destId="{AB7E6060-747E-4E3E-8C61-B393ED4AA25C}" srcOrd="1" destOrd="0" presId="urn:microsoft.com/office/officeart/2005/8/layout/arrow2"/>
    <dgm:cxn modelId="{85432FA9-37BD-46A4-BECA-BB974D0F6C8E}" type="presParOf" srcId="{C3AC3B5C-8860-4592-A2E9-9E418A95EC64}" destId="{A06DC926-E1AF-4AE7-8AE7-F70E6BAEF9FF}" srcOrd="2" destOrd="0" presId="urn:microsoft.com/office/officeart/2005/8/layout/arrow2"/>
    <dgm:cxn modelId="{C9BA0C7F-07EF-4E32-B588-FF10307C37CE}" type="presParOf" srcId="{C3AC3B5C-8860-4592-A2E9-9E418A95EC64}" destId="{6886F1EB-C79A-4DF8-8FDD-84FCF689E463}" srcOrd="3" destOrd="0" presId="urn:microsoft.com/office/officeart/2005/8/layout/arrow2"/>
    <dgm:cxn modelId="{1802E727-9521-4ABA-BB19-AD6AA05D7589}" type="presParOf" srcId="{C3AC3B5C-8860-4592-A2E9-9E418A95EC64}" destId="{0E548A29-5C92-4836-91A4-A822268D7A96}" srcOrd="4" destOrd="0" presId="urn:microsoft.com/office/officeart/2005/8/layout/arrow2"/>
    <dgm:cxn modelId="{88E7A79F-10A6-4CAB-AD00-E30A0ADD5C36}" type="presParOf" srcId="{C3AC3B5C-8860-4592-A2E9-9E418A95EC64}" destId="{27939A47-3F25-448B-833F-6923A395A730}" srcOrd="5" destOrd="0" presId="urn:microsoft.com/office/officeart/2005/8/layout/arrow2"/>
    <dgm:cxn modelId="{8C83F0C0-9124-4CBE-9B42-144B0A4E2BD0}" type="presParOf" srcId="{C3AC3B5C-8860-4592-A2E9-9E418A95EC64}" destId="{F88C2807-72BD-49DA-98A3-DC7CB34FCC5F}" srcOrd="6" destOrd="0" presId="urn:microsoft.com/office/officeart/2005/8/layout/arrow2"/>
    <dgm:cxn modelId="{0F169C0E-C3A1-4769-986F-F19B473B2B38}" type="presParOf" srcId="{C3AC3B5C-8860-4592-A2E9-9E418A95EC64}" destId="{45CE8871-E32A-487F-B659-B5B2CD75F85A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0EAA89-F41C-4BE1-AB0F-16C2423150CB}">
      <dsp:nvSpPr>
        <dsp:cNvPr id="0" name=""/>
        <dsp:cNvSpPr/>
      </dsp:nvSpPr>
      <dsp:spPr>
        <a:xfrm>
          <a:off x="0" y="443931"/>
          <a:ext cx="7000924" cy="4375577"/>
        </a:xfrm>
        <a:prstGeom prst="swooshArrow">
          <a:avLst>
            <a:gd name="adj1" fmla="val 25000"/>
            <a:gd name="adj2" fmla="val 25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DA2339-70D9-4A40-ADE2-314C1B859F0F}">
      <dsp:nvSpPr>
        <dsp:cNvPr id="0" name=""/>
        <dsp:cNvSpPr/>
      </dsp:nvSpPr>
      <dsp:spPr>
        <a:xfrm>
          <a:off x="689591" y="3697610"/>
          <a:ext cx="161021" cy="1610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E6060-747E-4E3E-8C61-B393ED4AA25C}">
      <dsp:nvSpPr>
        <dsp:cNvPr id="0" name=""/>
        <dsp:cNvSpPr/>
      </dsp:nvSpPr>
      <dsp:spPr>
        <a:xfrm>
          <a:off x="631303" y="3952376"/>
          <a:ext cx="1990179" cy="801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22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Истории пользователей</a:t>
          </a:r>
          <a:endParaRPr lang="uk-UA" sz="1600" b="1" kern="1200" dirty="0"/>
        </a:p>
      </dsp:txBody>
      <dsp:txXfrm>
        <a:off x="631303" y="3952376"/>
        <a:ext cx="1990179" cy="801347"/>
      </dsp:txXfrm>
    </dsp:sp>
    <dsp:sp modelId="{A06DC926-E1AF-4AE7-8AE7-F70E6BAEF9FF}">
      <dsp:nvSpPr>
        <dsp:cNvPr id="0" name=""/>
        <dsp:cNvSpPr/>
      </dsp:nvSpPr>
      <dsp:spPr>
        <a:xfrm>
          <a:off x="1827241" y="2679851"/>
          <a:ext cx="280036" cy="2800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86F1EB-C79A-4DF8-8FDD-84FCF689E463}">
      <dsp:nvSpPr>
        <dsp:cNvPr id="0" name=""/>
        <dsp:cNvSpPr/>
      </dsp:nvSpPr>
      <dsp:spPr>
        <a:xfrm>
          <a:off x="1779964" y="3055357"/>
          <a:ext cx="1790564" cy="1691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386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Краткое описание сценария</a:t>
          </a:r>
          <a:endParaRPr lang="uk-UA" sz="1600" b="1" kern="1200" dirty="0"/>
        </a:p>
      </dsp:txBody>
      <dsp:txXfrm>
        <a:off x="1779964" y="3055357"/>
        <a:ext cx="1790564" cy="1691354"/>
      </dsp:txXfrm>
    </dsp:sp>
    <dsp:sp modelId="{0E548A29-5C92-4836-91A4-A822268D7A96}">
      <dsp:nvSpPr>
        <dsp:cNvPr id="0" name=""/>
        <dsp:cNvSpPr/>
      </dsp:nvSpPr>
      <dsp:spPr>
        <a:xfrm>
          <a:off x="3279932" y="1929877"/>
          <a:ext cx="371048" cy="371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939A47-3F25-448B-833F-6923A395A730}">
      <dsp:nvSpPr>
        <dsp:cNvPr id="0" name=""/>
        <dsp:cNvSpPr/>
      </dsp:nvSpPr>
      <dsp:spPr>
        <a:xfrm>
          <a:off x="3217082" y="2365977"/>
          <a:ext cx="1939832" cy="2230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611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Неформальные сценарии</a:t>
          </a:r>
          <a:endParaRPr lang="uk-UA" sz="1600" b="1" kern="1200" dirty="0"/>
        </a:p>
      </dsp:txBody>
      <dsp:txXfrm>
        <a:off x="3217082" y="2365977"/>
        <a:ext cx="1939832" cy="2230049"/>
      </dsp:txXfrm>
    </dsp:sp>
    <dsp:sp modelId="{F88C2807-72BD-49DA-98A3-DC7CB34FCC5F}">
      <dsp:nvSpPr>
        <dsp:cNvPr id="0" name=""/>
        <dsp:cNvSpPr/>
      </dsp:nvSpPr>
      <dsp:spPr>
        <a:xfrm>
          <a:off x="4862141" y="1433686"/>
          <a:ext cx="497065" cy="4970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CE8871-E32A-487F-B659-B5B2CD75F85A}">
      <dsp:nvSpPr>
        <dsp:cNvPr id="0" name=""/>
        <dsp:cNvSpPr/>
      </dsp:nvSpPr>
      <dsp:spPr>
        <a:xfrm>
          <a:off x="5016029" y="1926426"/>
          <a:ext cx="1984894" cy="2583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385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Формальные сценарии использования</a:t>
          </a:r>
          <a:endParaRPr lang="uk-UA" sz="1600" b="1" kern="1200" dirty="0"/>
        </a:p>
      </dsp:txBody>
      <dsp:txXfrm>
        <a:off x="5016029" y="1926426"/>
        <a:ext cx="1984894" cy="25833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 cap="sq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7894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37175" cy="4000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4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0438" cy="48037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3425" cy="5270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itchFamily="18" charset="0"/>
                <a:cs typeface="Lucida Sans Unicode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3425" cy="5270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itchFamily="18" charset="0"/>
                <a:cs typeface="Lucida Sans Unicode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73425" cy="5270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itchFamily="18" charset="0"/>
                <a:cs typeface="Lucida Sans Unicode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73425" cy="5270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itchFamily="18" charset="0"/>
                <a:cs typeface="Lucida Sans Unicode" charset="0"/>
              </a:defRPr>
            </a:lvl1pPr>
          </a:lstStyle>
          <a:p>
            <a:pPr>
              <a:defRPr/>
            </a:pPr>
            <a:fld id="{B999E9D9-68CE-4898-8D98-3B2E7827D9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198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AF10BC84-367C-4661-AD3E-C020F74F2AE1}" type="slidenum">
              <a:rPr lang="ru-RU">
                <a:cs typeface="Lucida Sans Unicode" pitchFamily="34" charset="0"/>
              </a:rPr>
              <a:pPr/>
              <a:t>1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389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332453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8DCE0768-D8CF-428A-B1D1-697CB8F2A241}" type="slidenum">
              <a:rPr lang="ru-RU">
                <a:cs typeface="Lucida Sans Unicode" pitchFamily="34" charset="0"/>
              </a:rPr>
              <a:pPr/>
              <a:t>10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5120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120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337245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3BD263B9-0BB7-4DA5-ACAC-A6408F336EDF}" type="slidenum">
              <a:rPr lang="ru-RU">
                <a:cs typeface="Lucida Sans Unicode" pitchFamily="34" charset="0"/>
              </a:rPr>
              <a:pPr/>
              <a:t>11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522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222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6020553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88AC345E-122E-4E25-B6B1-4E22CFD6472F}" type="slidenum">
              <a:rPr lang="ru-RU">
                <a:cs typeface="Lucida Sans Unicode" pitchFamily="34" charset="0"/>
              </a:rPr>
              <a:pPr/>
              <a:t>12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5325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32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226501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11AA385B-41CF-4BC1-9757-A57F8D28E5CC}" type="slidenum">
              <a:rPr lang="ru-RU">
                <a:cs typeface="Lucida Sans Unicode" pitchFamily="34" charset="0"/>
              </a:rPr>
              <a:pPr/>
              <a:t>13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542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42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141792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A951B15F-48E1-499F-96FB-8FCF9AC147DE}" type="slidenum">
              <a:rPr lang="ru-RU">
                <a:cs typeface="Lucida Sans Unicode" pitchFamily="34" charset="0"/>
              </a:rPr>
              <a:pPr/>
              <a:t>14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552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530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6138255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9C8151D1-00CD-4B4D-A19A-FCEDBA0A809F}" type="slidenum">
              <a:rPr lang="ru-RU">
                <a:cs typeface="Lucida Sans Unicode" pitchFamily="34" charset="0"/>
              </a:rPr>
              <a:pPr/>
              <a:t>15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563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63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8201043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1CD78639-B9C8-423E-8397-6E267A48F9C6}" type="slidenum">
              <a:rPr lang="ru-RU">
                <a:cs typeface="Lucida Sans Unicode" pitchFamily="34" charset="0"/>
              </a:rPr>
              <a:pPr/>
              <a:t>16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5734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73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870228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663E1386-AAB3-4BBD-BE94-E50930A9045C}" type="slidenum">
              <a:rPr lang="ru-RU">
                <a:cs typeface="Lucida Sans Unicode" pitchFamily="34" charset="0"/>
              </a:rPr>
              <a:pPr/>
              <a:t>17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583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83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5799820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28D4C9E6-0DF1-43FD-9F02-D92BB365B84D}" type="slidenum">
              <a:rPr lang="ru-RU">
                <a:cs typeface="Lucida Sans Unicode" pitchFamily="34" charset="0"/>
              </a:rPr>
              <a:pPr/>
              <a:t>18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593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93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9484030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200357A7-9227-46B5-B67F-30F727E6A16B}" type="slidenum">
              <a:rPr lang="ru-RU">
                <a:cs typeface="Lucida Sans Unicode" pitchFamily="34" charset="0"/>
              </a:rPr>
              <a:pPr/>
              <a:t>19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6041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042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26499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DD7270F3-5E79-4FEC-9360-576522E070FB}" type="slidenum">
              <a:rPr lang="ru-RU">
                <a:cs typeface="Lucida Sans Unicode" pitchFamily="34" charset="0"/>
              </a:rPr>
              <a:pPr/>
              <a:t>2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409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09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1448197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3A35DC53-D841-4A7A-A1C3-A772F266D022}" type="slidenum">
              <a:rPr lang="ru-RU">
                <a:cs typeface="Lucida Sans Unicode" pitchFamily="34" charset="0"/>
              </a:rPr>
              <a:pPr/>
              <a:t>20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614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14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4034063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777A4C3F-6F55-46B5-8141-2320A88EC67B}" type="slidenum">
              <a:rPr lang="ru-RU">
                <a:cs typeface="Lucida Sans Unicode" pitchFamily="34" charset="0"/>
              </a:rPr>
              <a:pPr/>
              <a:t>21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6246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246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6651412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D232E448-6350-4650-9401-C9BDA32946BC}" type="slidenum">
              <a:rPr lang="ru-RU">
                <a:cs typeface="Lucida Sans Unicode" pitchFamily="34" charset="0"/>
              </a:rPr>
              <a:pPr/>
              <a:t>22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634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34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8941258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1BD10C40-5F90-4109-B289-3DC9C9CF4462}" type="slidenum">
              <a:rPr lang="ru-RU">
                <a:cs typeface="Lucida Sans Unicode" pitchFamily="34" charset="0"/>
              </a:rPr>
              <a:pPr/>
              <a:t>23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645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45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8437118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46E1912B-5F08-4F65-8EBF-D78F326E3CE1}" type="slidenum">
              <a:rPr lang="ru-RU">
                <a:cs typeface="Lucida Sans Unicode" pitchFamily="34" charset="0"/>
              </a:rPr>
              <a:pPr/>
              <a:t>24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655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55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0399351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EF3170FC-8B3F-4D36-95AC-9444EA796242}" type="slidenum">
              <a:rPr lang="ru-RU">
                <a:cs typeface="Lucida Sans Unicode" pitchFamily="34" charset="0"/>
              </a:rPr>
              <a:pPr/>
              <a:t>25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665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65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501930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83373666-20D8-43F6-BCF0-ADD672F2B9CA}" type="slidenum">
              <a:rPr lang="ru-RU">
                <a:cs typeface="Lucida Sans Unicode" pitchFamily="34" charset="0"/>
              </a:rPr>
              <a:pPr/>
              <a:t>26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675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75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2784308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5F1A8897-3F17-4FCF-8942-4927FA834A70}" type="slidenum">
              <a:rPr lang="ru-RU">
                <a:cs typeface="Lucida Sans Unicode" pitchFamily="34" charset="0"/>
              </a:rPr>
              <a:pPr/>
              <a:t>27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686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86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4989288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819FC195-456A-4DBC-BFDF-0C3B0CB0DC56}" type="slidenum">
              <a:rPr lang="ru-RU">
                <a:cs typeface="Lucida Sans Unicode" pitchFamily="34" charset="0"/>
              </a:rPr>
              <a:pPr/>
              <a:t>28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696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96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8208008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B7A2E689-9E14-40C2-8413-AFCA003DEFC3}" type="slidenum">
              <a:rPr lang="ru-RU">
                <a:cs typeface="Lucida Sans Unicode" pitchFamily="34" charset="0"/>
              </a:rPr>
              <a:pPr/>
              <a:t>29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706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986929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2A92EEB3-BF12-43EF-B0BF-A574C24C1B72}" type="slidenum">
              <a:rPr lang="ru-RU">
                <a:cs typeface="Lucida Sans Unicode" pitchFamily="34" charset="0"/>
              </a:rPr>
              <a:pPr/>
              <a:t>3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430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2949985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B7A2E689-9E14-40C2-8413-AFCA003DEFC3}" type="slidenum">
              <a:rPr lang="ru-RU">
                <a:cs typeface="Lucida Sans Unicode" pitchFamily="34" charset="0"/>
              </a:rPr>
              <a:pPr/>
              <a:t>30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706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6640107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B7A2E689-9E14-40C2-8413-AFCA003DEFC3}" type="slidenum">
              <a:rPr lang="ru-RU">
                <a:cs typeface="Lucida Sans Unicode" pitchFamily="34" charset="0"/>
              </a:rPr>
              <a:pPr/>
              <a:t>31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706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89025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B7A2E689-9E14-40C2-8413-AFCA003DEFC3}" type="slidenum">
              <a:rPr lang="ru-RU">
                <a:cs typeface="Lucida Sans Unicode" pitchFamily="34" charset="0"/>
              </a:rPr>
              <a:pPr/>
              <a:t>32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706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3544297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B7A2E689-9E14-40C2-8413-AFCA003DEFC3}" type="slidenum">
              <a:rPr lang="ru-RU">
                <a:cs typeface="Lucida Sans Unicode" pitchFamily="34" charset="0"/>
              </a:rPr>
              <a:pPr/>
              <a:t>33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706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7227333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B7A2E689-9E14-40C2-8413-AFCA003DEFC3}" type="slidenum">
              <a:rPr lang="ru-RU">
                <a:cs typeface="Lucida Sans Unicode" pitchFamily="34" charset="0"/>
              </a:rPr>
              <a:pPr/>
              <a:t>34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706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9820884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B7A2E689-9E14-40C2-8413-AFCA003DEFC3}" type="slidenum">
              <a:rPr lang="ru-RU">
                <a:cs typeface="Lucida Sans Unicode" pitchFamily="34" charset="0"/>
              </a:rPr>
              <a:pPr/>
              <a:t>35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706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8251044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1B95C404-C104-49F2-ABA8-927B5F082F69}" type="slidenum">
              <a:rPr lang="ru-RU">
                <a:cs typeface="Lucida Sans Unicode" pitchFamily="34" charset="0"/>
              </a:rPr>
              <a:pPr/>
              <a:t>36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716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16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9600931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1B95C404-C104-49F2-ABA8-927B5F082F69}" type="slidenum">
              <a:rPr lang="ru-RU">
                <a:cs typeface="Lucida Sans Unicode" pitchFamily="34" charset="0"/>
              </a:rPr>
              <a:pPr/>
              <a:t>37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716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16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3402187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E5017235-2986-4244-83EB-A41E165595FB}" type="slidenum">
              <a:rPr lang="ru-RU">
                <a:cs typeface="Lucida Sans Unicode" pitchFamily="34" charset="0"/>
              </a:rPr>
              <a:pPr/>
              <a:t>38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727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27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760047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35F9AD7E-9323-47E6-9092-19556520EE90}" type="slidenum">
              <a:rPr lang="ru-RU">
                <a:cs typeface="Lucida Sans Unicode" pitchFamily="34" charset="0"/>
              </a:rPr>
              <a:pPr/>
              <a:t>39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7373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37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584610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D110DB1D-32D4-4BDD-AA4E-A735123AF4A8}" type="slidenum">
              <a:rPr lang="ru-RU">
                <a:cs typeface="Lucida Sans Unicode" pitchFamily="34" charset="0"/>
              </a:rPr>
              <a:pPr/>
              <a:t>4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450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471809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3CA3E4BE-F66C-4DC3-AC02-E0289903E5F0}" type="slidenum">
              <a:rPr lang="ru-RU">
                <a:cs typeface="Lucida Sans Unicode" pitchFamily="34" charset="0"/>
              </a:rPr>
              <a:pPr/>
              <a:t>5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460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576772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34F679FE-CAFF-428D-8E06-6DDB6313A85E}" type="slidenum">
              <a:rPr lang="ru-RU">
                <a:cs typeface="Lucida Sans Unicode" pitchFamily="34" charset="0"/>
              </a:rPr>
              <a:pPr/>
              <a:t>6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471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513215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B3CA99B2-E09F-411D-A685-13519F4DC833}" type="slidenum">
              <a:rPr lang="ru-RU">
                <a:cs typeface="Lucida Sans Unicode" pitchFamily="34" charset="0"/>
              </a:rPr>
              <a:pPr/>
              <a:t>7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4813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81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908729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BE60EAD8-FDA0-476B-B833-7306BAA2015B}" type="slidenum">
              <a:rPr lang="ru-RU">
                <a:cs typeface="Lucida Sans Unicode" pitchFamily="34" charset="0"/>
              </a:rPr>
              <a:pPr/>
              <a:t>8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491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91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210675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FAC7B4E2-1C3E-4613-BD48-5F8521000898}" type="slidenum">
              <a:rPr lang="ru-RU">
                <a:cs typeface="Lucida Sans Unicode" pitchFamily="34" charset="0"/>
              </a:rPr>
              <a:pPr/>
              <a:t>9</a:t>
            </a:fld>
            <a:endParaRPr lang="ru-RU">
              <a:cs typeface="Lucida Sans Unicode" pitchFamily="34" charset="0"/>
            </a:endParaRPr>
          </a:p>
        </p:txBody>
      </p:sp>
      <p:sp>
        <p:nvSpPr>
          <p:cNvPr id="5017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018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66024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C4132-6AFB-4955-B0B5-1B21F4CD61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E9305-5927-4F31-8DD9-123C3D162C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0913" y="301625"/>
            <a:ext cx="2265362" cy="6448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5275" cy="6448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4AF51-0390-4B07-B575-63457A9902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3037" cy="1254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DA5AE-5F65-4AC7-9BC2-6E4852EA6E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B2085-CA74-4C2B-ADE5-AA02E28D5D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39841-1930-4E7F-970F-19D00CAC42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4525" cy="4981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0163" y="1768475"/>
            <a:ext cx="4456112" cy="4981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1B5B5-CD8A-4083-9FDE-ED74A27B7E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082D8-4484-4ABA-A7E0-49E871516D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26FA3-9B13-424A-9C23-64070FC519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49795-28E5-477F-A894-7B84FED8C8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E628F-7D21-4E34-807E-CD5C273F7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A6869-7797-4EE5-930D-AA611A20DD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1254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3037" cy="4981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39975" cy="5127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87700" cy="5127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39975" cy="5127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fld id="{403D4C1B-A5C9-4FFE-ACBD-3B2824E199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20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3.jpeg"/><Relationship Id="rId5" Type="http://schemas.openxmlformats.org/officeDocument/2006/relationships/diagramData" Target="../diagrams/data1.xml"/><Relationship Id="rId10" Type="http://schemas.openxmlformats.org/officeDocument/2006/relationships/image" Target="../media/image2.png"/><Relationship Id="rId4" Type="http://schemas.openxmlformats.org/officeDocument/2006/relationships/image" Target="../media/image25.png"/><Relationship Id="rId9" Type="http://schemas.microsoft.com/office/2007/relationships/diagramDrawing" Target="../diagrams/drawing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6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419798"/>
            <a:ext cx="9070975" cy="2088232"/>
          </a:xfrm>
        </p:spPr>
        <p:txBody>
          <a:bodyPr anchor="t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4800" b="1" dirty="0" smtClean="0">
                <a:solidFill>
                  <a:schemeClr val="tx1"/>
                </a:solidFill>
              </a:rPr>
              <a:t>Topic</a:t>
            </a:r>
            <a:br>
              <a:rPr lang="en-US" sz="4800" b="1" dirty="0" smtClean="0">
                <a:solidFill>
                  <a:schemeClr val="tx1"/>
                </a:solidFill>
              </a:rPr>
            </a:br>
            <a:r>
              <a:rPr lang="ru-RU" sz="4800" b="1" dirty="0" err="1" smtClean="0">
                <a:solidFill>
                  <a:schemeClr val="tx1"/>
                </a:solidFill>
              </a:rPr>
              <a:t>Agile</a:t>
            </a:r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</a:rPr>
              <a:t>и RUP – </a:t>
            </a:r>
            <a:r>
              <a:rPr lang="en-US" sz="4800" b="1" dirty="0"/>
              <a:t>myths, legends and all true</a:t>
            </a:r>
            <a:endParaRPr lang="ru-RU" sz="4800" b="1" dirty="0" smtClean="0">
              <a:solidFill>
                <a:schemeClr val="tx1"/>
              </a:solidFill>
            </a:endParaRPr>
          </a:p>
        </p:txBody>
      </p:sp>
      <p:pic>
        <p:nvPicPr>
          <p:cNvPr id="205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9904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240" y="407758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0394" y="1552994"/>
            <a:ext cx="9998250" cy="10082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Course</a:t>
            </a:r>
          </a:p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Information </a:t>
            </a:r>
            <a:r>
              <a:rPr lang="en-US" sz="3200" b="1" dirty="0" smtClean="0">
                <a:solidFill>
                  <a:schemeClr val="tx1"/>
                </a:solidFill>
              </a:rPr>
              <a:t>System Development and Deployment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88184" y="6156101"/>
            <a:ext cx="2377574" cy="6647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chemeClr val="tx1"/>
                </a:solidFill>
              </a:rPr>
              <a:t>Kovaliuk</a:t>
            </a:r>
            <a:r>
              <a:rPr lang="en-US" sz="2000" b="1" dirty="0" smtClean="0">
                <a:solidFill>
                  <a:schemeClr val="tx1"/>
                </a:solidFill>
              </a:rPr>
              <a:t> Tetiana</a:t>
            </a:r>
          </a:p>
          <a:p>
            <a:r>
              <a:rPr lang="en-US" sz="2000" b="1" dirty="0" smtClean="0">
                <a:solidFill>
                  <a:schemeClr val="tx1"/>
                </a:solidFill>
              </a:rPr>
              <a:t>Igor Sikorsky KPI 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- 4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4000" y="6923088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68313" y="1422400"/>
          <a:ext cx="9358378" cy="51592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9189"/>
                <a:gridCol w="4679189"/>
              </a:tblGrid>
              <a:tr h="6786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24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Scrum works best when the problems to be solved lie in the Complex Space.</a:t>
                      </a:r>
                      <a:endParaRPr lang="ru-RU" sz="2400" b="1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US" sz="2400" b="1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New Product </a:t>
                      </a:r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Development Work and Knowledge Work both tend to exist in the </a:t>
                      </a:r>
                      <a:r>
                        <a:rPr lang="en-US" sz="24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Complicated</a:t>
                      </a:r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Space.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US" sz="2400" b="1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Research</a:t>
                      </a:r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lies in the </a:t>
                      </a:r>
                      <a:r>
                        <a:rPr lang="en-US" sz="24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Anarchy</a:t>
                      </a:r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space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400" b="1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Maintenance</a:t>
                      </a:r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lies in the </a:t>
                      </a:r>
                      <a:r>
                        <a:rPr lang="en-US" sz="24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Simple</a:t>
                      </a:r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Space</a:t>
                      </a:r>
                      <a:endParaRPr lang="ru-RU" sz="2000" dirty="0"/>
                    </a:p>
                  </a:txBody>
                  <a:tcPr/>
                </a:tc>
              </a:tr>
              <a:tr h="67866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35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4000" y="1208088"/>
            <a:ext cx="4618038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5" name="TextBox 9"/>
          <p:cNvSpPr txBox="1">
            <a:spLocks noChangeArrowheads="1"/>
          </p:cNvSpPr>
          <p:nvPr/>
        </p:nvSpPr>
        <p:spPr bwMode="auto">
          <a:xfrm>
            <a:off x="754063" y="5994400"/>
            <a:ext cx="9326562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solidFill>
                  <a:schemeClr val="tx1"/>
                </a:solidFill>
              </a:rPr>
              <a:t>Technology </a:t>
            </a:r>
            <a:r>
              <a:rPr lang="en-US" sz="2000" b="1" i="1">
                <a:solidFill>
                  <a:schemeClr val="tx1"/>
                </a:solidFill>
              </a:rPr>
              <a:t>– on X axis</a:t>
            </a:r>
            <a:endParaRPr lang="ru-RU" sz="2000">
              <a:solidFill>
                <a:schemeClr val="tx1"/>
              </a:solidFill>
            </a:endParaRPr>
          </a:p>
          <a:p>
            <a:r>
              <a:rPr lang="ru-RU" sz="2000" b="1" i="1">
                <a:solidFill>
                  <a:schemeClr val="tx1"/>
                </a:solidFill>
              </a:rPr>
              <a:t>Requirements</a:t>
            </a:r>
            <a:r>
              <a:rPr lang="en-US" sz="2000" b="1" i="1">
                <a:solidFill>
                  <a:schemeClr val="tx1"/>
                </a:solidFill>
              </a:rPr>
              <a:t>  - on Y axis                    </a:t>
            </a:r>
            <a:r>
              <a:rPr lang="en-US" b="1" i="1">
                <a:solidFill>
                  <a:srgbClr val="0070C0"/>
                </a:solidFill>
              </a:rPr>
              <a:t>ref: The Stacey Diagram, by Ralph Stacey</a:t>
            </a:r>
            <a:endParaRPr lang="ru-RU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- 5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11188" y="2922588"/>
            <a:ext cx="8712200" cy="998537"/>
          </a:xfrm>
        </p:spPr>
        <p:txBody>
          <a:bodyPr tIns="0" anchor="ctr"/>
          <a:lstStyle/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smtClean="0">
                <a:solidFill>
                  <a:srgbClr val="0070C0"/>
                </a:solidFill>
                <a:latin typeface="Verdana" pitchFamily="34" charset="0"/>
              </a:rPr>
              <a:t>The Scrum Foundation:</a:t>
            </a: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b="1" smtClean="0">
              <a:solidFill>
                <a:srgbClr val="0070C0"/>
              </a:solidFill>
              <a:latin typeface="Verdana" pitchFamily="34" charset="0"/>
            </a:endParaRPr>
          </a:p>
          <a:p>
            <a:pPr lvl="1" indent="-336550" eaLnBrk="1">
              <a:lnSpc>
                <a:spcPct val="101000"/>
              </a:lnSpc>
              <a:spcAft>
                <a:spcPts val="575"/>
              </a:spcAft>
              <a:buClrTx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smtClean="0">
                <a:solidFill>
                  <a:srgbClr val="0070C0"/>
                </a:solidFill>
                <a:latin typeface="Verdana" pitchFamily="34" charset="0"/>
              </a:rPr>
              <a:t>•	Empiricism</a:t>
            </a:r>
          </a:p>
          <a:p>
            <a:pPr lvl="1" indent="-336550" eaLnBrk="1">
              <a:lnSpc>
                <a:spcPct val="101000"/>
              </a:lnSpc>
              <a:spcAft>
                <a:spcPts val="575"/>
              </a:spcAft>
              <a:buClrTx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smtClean="0">
                <a:solidFill>
                  <a:srgbClr val="0070C0"/>
                </a:solidFill>
                <a:latin typeface="Verdana" pitchFamily="34" charset="0"/>
              </a:rPr>
              <a:t>•	Self-organization</a:t>
            </a:r>
          </a:p>
          <a:p>
            <a:pPr lvl="1" indent="-336550" eaLnBrk="1">
              <a:lnSpc>
                <a:spcPct val="101000"/>
              </a:lnSpc>
              <a:spcAft>
                <a:spcPts val="575"/>
              </a:spcAft>
              <a:buClrTx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smtClean="0">
                <a:solidFill>
                  <a:srgbClr val="0070C0"/>
                </a:solidFill>
                <a:latin typeface="Verdana" pitchFamily="34" charset="0"/>
              </a:rPr>
              <a:t>•	Collaboration</a:t>
            </a:r>
          </a:p>
          <a:p>
            <a:pPr lvl="1" indent="-336550" eaLnBrk="1">
              <a:lnSpc>
                <a:spcPct val="101000"/>
              </a:lnSpc>
              <a:spcAft>
                <a:spcPts val="575"/>
              </a:spcAft>
              <a:buClrTx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smtClean="0">
                <a:solidFill>
                  <a:srgbClr val="0070C0"/>
                </a:solidFill>
                <a:latin typeface="Verdana" pitchFamily="34" charset="0"/>
              </a:rPr>
              <a:t>•	Prioritization</a:t>
            </a:r>
          </a:p>
          <a:p>
            <a:pPr lvl="1" indent="-336550" eaLnBrk="1">
              <a:lnSpc>
                <a:spcPct val="101000"/>
              </a:lnSpc>
              <a:spcAft>
                <a:spcPts val="575"/>
              </a:spcAft>
              <a:buClrTx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smtClean="0">
                <a:solidFill>
                  <a:srgbClr val="0070C0"/>
                </a:solidFill>
                <a:latin typeface="Verdana" pitchFamily="34" charset="0"/>
              </a:rPr>
              <a:t>•	Time Boxing</a:t>
            </a:r>
          </a:p>
        </p:txBody>
      </p:sp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4000" y="6923088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- 6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54063" y="1350963"/>
            <a:ext cx="8643937" cy="5072062"/>
          </a:xfrm>
        </p:spPr>
        <p:txBody>
          <a:bodyPr tIns="0" anchor="ctr"/>
          <a:lstStyle/>
          <a:p>
            <a:pPr eaLnBrk="1"/>
            <a:r>
              <a:rPr lang="en-US" sz="2800" b="1" smtClean="0">
                <a:solidFill>
                  <a:srgbClr val="0070C0"/>
                </a:solidFill>
              </a:rPr>
              <a:t>Empiricism </a:t>
            </a:r>
            <a:endParaRPr lang="ru-RU" sz="2800" smtClean="0">
              <a:solidFill>
                <a:srgbClr val="0070C0"/>
              </a:solidFill>
            </a:endParaRPr>
          </a:p>
          <a:p>
            <a:pPr eaLnBrk="1"/>
            <a:r>
              <a:rPr lang="en-US" sz="2800" i="1" smtClean="0">
                <a:solidFill>
                  <a:srgbClr val="0070C0"/>
                </a:solidFill>
              </a:rPr>
              <a:t>		</a:t>
            </a:r>
            <a:r>
              <a:rPr lang="en-US" sz="2400" i="1" smtClean="0">
                <a:solidFill>
                  <a:srgbClr val="0070C0"/>
                </a:solidFill>
              </a:rPr>
              <a:t>Detailed up-front planning and defined processes are replaced by </a:t>
            </a:r>
            <a:r>
              <a:rPr lang="en-US" sz="2400" i="1" smtClean="0">
                <a:solidFill>
                  <a:srgbClr val="C00000"/>
                </a:solidFill>
              </a:rPr>
              <a:t>just-in-time inspect and adapt cycles</a:t>
            </a:r>
            <a:endParaRPr lang="ru-RU" sz="2800" smtClean="0">
              <a:solidFill>
                <a:srgbClr val="C00000"/>
              </a:solidFill>
            </a:endParaRPr>
          </a:p>
          <a:p>
            <a:pPr eaLnBrk="1"/>
            <a:r>
              <a:rPr lang="en-US" sz="2800" b="1" smtClean="0">
                <a:solidFill>
                  <a:srgbClr val="0070C0"/>
                </a:solidFill>
              </a:rPr>
              <a:t>Self-organization</a:t>
            </a:r>
            <a:endParaRPr lang="ru-RU" sz="2800" smtClean="0">
              <a:solidFill>
                <a:srgbClr val="0070C0"/>
              </a:solidFill>
            </a:endParaRPr>
          </a:p>
          <a:p>
            <a:pPr eaLnBrk="1"/>
            <a:r>
              <a:rPr lang="en-US" sz="2800" i="1" smtClean="0">
                <a:solidFill>
                  <a:srgbClr val="0070C0"/>
                </a:solidFill>
              </a:rPr>
              <a:t>		</a:t>
            </a:r>
            <a:r>
              <a:rPr lang="en-US" sz="2400" i="1" smtClean="0">
                <a:solidFill>
                  <a:srgbClr val="0070C0"/>
                </a:solidFill>
              </a:rPr>
              <a:t>Small teams </a:t>
            </a:r>
            <a:r>
              <a:rPr lang="en-US" sz="2400" i="1" smtClean="0">
                <a:solidFill>
                  <a:srgbClr val="C00000"/>
                </a:solidFill>
              </a:rPr>
              <a:t>manage their own workload and organize themselves</a:t>
            </a:r>
            <a:r>
              <a:rPr lang="en-US" sz="2400" i="1" smtClean="0">
                <a:solidFill>
                  <a:srgbClr val="0070C0"/>
                </a:solidFill>
              </a:rPr>
              <a:t> around clear goals and constraints</a:t>
            </a:r>
            <a:endParaRPr lang="ru-RU" sz="2800" smtClean="0">
              <a:solidFill>
                <a:srgbClr val="0070C0"/>
              </a:solidFill>
            </a:endParaRPr>
          </a:p>
          <a:p>
            <a:pPr eaLnBrk="1"/>
            <a:r>
              <a:rPr lang="en-US" sz="2800" b="1" smtClean="0">
                <a:solidFill>
                  <a:srgbClr val="0070C0"/>
                </a:solidFill>
              </a:rPr>
              <a:t>Collaboration</a:t>
            </a:r>
            <a:endParaRPr lang="ru-RU" sz="2800" smtClean="0">
              <a:solidFill>
                <a:srgbClr val="0070C0"/>
              </a:solidFill>
            </a:endParaRPr>
          </a:p>
          <a:p>
            <a:pPr eaLnBrk="1"/>
            <a:r>
              <a:rPr lang="en-US" sz="2800" i="1" smtClean="0">
                <a:solidFill>
                  <a:srgbClr val="0070C0"/>
                </a:solidFill>
              </a:rPr>
              <a:t>		</a:t>
            </a:r>
            <a:r>
              <a:rPr lang="en-US" sz="2400" i="1" smtClean="0">
                <a:solidFill>
                  <a:srgbClr val="0070C0"/>
                </a:solidFill>
              </a:rPr>
              <a:t>Scrum leaders, product visionaries and customers collaborate with developers –  they </a:t>
            </a:r>
            <a:r>
              <a:rPr lang="en-US" sz="2400" i="1" smtClean="0">
                <a:solidFill>
                  <a:srgbClr val="C00000"/>
                </a:solidFill>
              </a:rPr>
              <a:t>do not manage or direct them</a:t>
            </a:r>
            <a:endParaRPr lang="ru-RU" sz="2800" smtClean="0">
              <a:solidFill>
                <a:srgbClr val="C00000"/>
              </a:solidFill>
            </a:endParaRPr>
          </a:p>
        </p:txBody>
      </p:sp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4000" y="6923088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- 7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54063" y="1350963"/>
            <a:ext cx="8215312" cy="5072062"/>
          </a:xfrm>
        </p:spPr>
        <p:txBody>
          <a:bodyPr tIns="0" anchor="ctr"/>
          <a:lstStyle/>
          <a:p>
            <a:pPr eaLnBrk="1"/>
            <a:r>
              <a:rPr lang="en-US" sz="2800" b="1" smtClean="0">
                <a:solidFill>
                  <a:srgbClr val="0070C0"/>
                </a:solidFill>
              </a:rPr>
              <a:t>Prioritization</a:t>
            </a:r>
            <a:endParaRPr lang="ru-RU" sz="2800" smtClean="0">
              <a:solidFill>
                <a:srgbClr val="0070C0"/>
              </a:solidFill>
            </a:endParaRPr>
          </a:p>
          <a:p>
            <a:pPr eaLnBrk="1"/>
            <a:r>
              <a:rPr lang="en-US" sz="2800" i="1" smtClean="0">
                <a:solidFill>
                  <a:srgbClr val="0070C0"/>
                </a:solidFill>
              </a:rPr>
              <a:t>	Work on the most important thing – do not waste time focusing on </a:t>
            </a:r>
            <a:r>
              <a:rPr lang="en-US" sz="2800" i="1" smtClean="0">
                <a:solidFill>
                  <a:srgbClr val="C00000"/>
                </a:solidFill>
              </a:rPr>
              <a:t>work that does not add immediate value</a:t>
            </a:r>
          </a:p>
          <a:p>
            <a:pPr eaLnBrk="1"/>
            <a:endParaRPr lang="ru-RU" sz="2800" smtClean="0">
              <a:solidFill>
                <a:srgbClr val="0070C0"/>
              </a:solidFill>
            </a:endParaRPr>
          </a:p>
          <a:p>
            <a:pPr eaLnBrk="1"/>
            <a:r>
              <a:rPr lang="en-US" sz="2800" b="1" smtClean="0">
                <a:solidFill>
                  <a:srgbClr val="0070C0"/>
                </a:solidFill>
              </a:rPr>
              <a:t>Time Boxing</a:t>
            </a:r>
            <a:endParaRPr lang="ru-RU" sz="2800" smtClean="0">
              <a:solidFill>
                <a:srgbClr val="0070C0"/>
              </a:solidFill>
            </a:endParaRPr>
          </a:p>
          <a:p>
            <a:pPr eaLnBrk="1"/>
            <a:r>
              <a:rPr lang="en-US" sz="2800" i="1" smtClean="0">
                <a:solidFill>
                  <a:srgbClr val="0070C0"/>
                </a:solidFill>
              </a:rPr>
              <a:t>	Time boxing creates the </a:t>
            </a:r>
            <a:r>
              <a:rPr lang="en-US" sz="2800" i="1" smtClean="0">
                <a:solidFill>
                  <a:srgbClr val="C00000"/>
                </a:solidFill>
              </a:rPr>
              <a:t>rhythm that drives development</a:t>
            </a:r>
            <a:endParaRPr lang="ru-RU" sz="2800" smtClean="0">
              <a:solidFill>
                <a:srgbClr val="C00000"/>
              </a:solidFill>
            </a:endParaRPr>
          </a:p>
        </p:txBody>
      </p:sp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4000" y="6923088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Add immediate value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843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23913"/>
            <a:ext cx="10142538" cy="673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169" y="67469"/>
            <a:ext cx="1663700" cy="688975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- 8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54063" y="1350963"/>
            <a:ext cx="9072562" cy="5072062"/>
          </a:xfrm>
        </p:spPr>
        <p:txBody>
          <a:bodyPr tIns="0" anchor="ctr"/>
          <a:lstStyle/>
          <a:p>
            <a:pPr eaLnBrk="1"/>
            <a:r>
              <a:rPr lang="en-US" sz="2800" b="1" smtClean="0">
                <a:solidFill>
                  <a:srgbClr val="0070C0"/>
                </a:solidFill>
              </a:rPr>
              <a:t>With a </a:t>
            </a:r>
            <a:r>
              <a:rPr lang="en-US" sz="2800" b="1" smtClean="0">
                <a:solidFill>
                  <a:srgbClr val="C00000"/>
                </a:solidFill>
              </a:rPr>
              <a:t>SOLID FOUNDATION</a:t>
            </a:r>
            <a:r>
              <a:rPr lang="en-US" sz="2800" b="1" smtClean="0">
                <a:solidFill>
                  <a:srgbClr val="0070C0"/>
                </a:solidFill>
              </a:rPr>
              <a:t>…</a:t>
            </a:r>
            <a:endParaRPr lang="ru-RU" sz="2800" smtClean="0">
              <a:solidFill>
                <a:srgbClr val="0070C0"/>
              </a:solidFill>
            </a:endParaRPr>
          </a:p>
          <a:p>
            <a:pPr eaLnBrk="1"/>
            <a:r>
              <a:rPr lang="en-US" sz="2800" i="1" smtClean="0">
                <a:solidFill>
                  <a:srgbClr val="0070C0"/>
                </a:solidFill>
              </a:rPr>
              <a:t>your </a:t>
            </a:r>
            <a:r>
              <a:rPr lang="en-US" sz="2800" b="1" i="1" smtClean="0">
                <a:solidFill>
                  <a:srgbClr val="0070C0"/>
                </a:solidFill>
              </a:rPr>
              <a:t>process</a:t>
            </a:r>
            <a:r>
              <a:rPr lang="en-US" sz="2800" i="1" smtClean="0">
                <a:solidFill>
                  <a:srgbClr val="0070C0"/>
                </a:solidFill>
              </a:rPr>
              <a:t>, your </a:t>
            </a:r>
            <a:r>
              <a:rPr lang="en-US" sz="2800" b="1" i="1" smtClean="0">
                <a:solidFill>
                  <a:srgbClr val="0070C0"/>
                </a:solidFill>
              </a:rPr>
              <a:t>design</a:t>
            </a:r>
            <a:r>
              <a:rPr lang="en-US" sz="2800" i="1" smtClean="0">
                <a:solidFill>
                  <a:srgbClr val="0070C0"/>
                </a:solidFill>
              </a:rPr>
              <a:t> and your  </a:t>
            </a:r>
            <a:r>
              <a:rPr lang="en-US" sz="2800" b="1" i="1" smtClean="0">
                <a:solidFill>
                  <a:srgbClr val="0070C0"/>
                </a:solidFill>
              </a:rPr>
              <a:t>product</a:t>
            </a:r>
            <a:r>
              <a:rPr lang="en-US" sz="2800" i="1" smtClean="0">
                <a:solidFill>
                  <a:srgbClr val="0070C0"/>
                </a:solidFill>
              </a:rPr>
              <a:t> will </a:t>
            </a:r>
            <a:r>
              <a:rPr lang="en-US" sz="2800" i="1" smtClean="0">
                <a:solidFill>
                  <a:srgbClr val="C00000"/>
                </a:solidFill>
              </a:rPr>
              <a:t>emerge in the way most appropriate to your context</a:t>
            </a:r>
          </a:p>
          <a:p>
            <a:pPr eaLnBrk="1"/>
            <a:endParaRPr lang="ru-RU" sz="2800" smtClean="0">
              <a:solidFill>
                <a:srgbClr val="C00000"/>
              </a:solidFill>
            </a:endParaRPr>
          </a:p>
          <a:p>
            <a:pPr eaLnBrk="1"/>
            <a:r>
              <a:rPr lang="en-US" sz="2800" b="1" smtClean="0">
                <a:solidFill>
                  <a:srgbClr val="0070C0"/>
                </a:solidFill>
              </a:rPr>
              <a:t>Emergence</a:t>
            </a:r>
            <a:endParaRPr lang="ru-RU" sz="2800" smtClean="0">
              <a:solidFill>
                <a:srgbClr val="0070C0"/>
              </a:solidFill>
            </a:endParaRPr>
          </a:p>
          <a:p>
            <a:pPr eaLnBrk="1"/>
            <a:r>
              <a:rPr lang="en-US" sz="2800" i="1" smtClean="0">
                <a:solidFill>
                  <a:srgbClr val="0070C0"/>
                </a:solidFill>
              </a:rPr>
              <a:t>	The beauty of </a:t>
            </a:r>
            <a:r>
              <a:rPr lang="en-US" sz="2800" i="1" smtClean="0">
                <a:solidFill>
                  <a:srgbClr val="C00000"/>
                </a:solidFill>
              </a:rPr>
              <a:t>letting go, and trusting</a:t>
            </a:r>
            <a:endParaRPr lang="ru-RU" sz="2800" smtClean="0">
              <a:solidFill>
                <a:srgbClr val="C00000"/>
              </a:solidFill>
            </a:endParaRPr>
          </a:p>
        </p:txBody>
      </p:sp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4000" y="6923088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Scrum People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048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3525" y="844550"/>
            <a:ext cx="9547225" cy="672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- 9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008063" y="1208088"/>
            <a:ext cx="9072562" cy="5072062"/>
          </a:xfrm>
        </p:spPr>
        <p:txBody>
          <a:bodyPr tIns="0" anchor="ctr"/>
          <a:lstStyle/>
          <a:p>
            <a:pPr eaLnBrk="1"/>
            <a:r>
              <a:rPr lang="en-US" b="1" smtClean="0">
                <a:solidFill>
                  <a:srgbClr val="0070C0"/>
                </a:solidFill>
              </a:rPr>
              <a:t>Scrum People:</a:t>
            </a:r>
          </a:p>
          <a:p>
            <a:pPr eaLnBrk="1"/>
            <a:endParaRPr lang="ru-RU" smtClean="0">
              <a:solidFill>
                <a:srgbClr val="0070C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b="1" smtClean="0">
                <a:solidFill>
                  <a:srgbClr val="C00000"/>
                </a:solidFill>
              </a:rPr>
              <a:t>Product Owner </a:t>
            </a:r>
            <a:r>
              <a:rPr lang="en-US" sz="2800" smtClean="0">
                <a:solidFill>
                  <a:srgbClr val="0070C0"/>
                </a:solidFill>
              </a:rPr>
              <a:t>- Thought Leader &amp; Visionary</a:t>
            </a:r>
            <a:endParaRPr lang="ru-RU" smtClean="0">
              <a:solidFill>
                <a:srgbClr val="0070C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b="1" smtClean="0">
                <a:solidFill>
                  <a:srgbClr val="C00000"/>
                </a:solidFill>
              </a:rPr>
              <a:t>Scrum Master </a:t>
            </a:r>
            <a:r>
              <a:rPr lang="en-US" smtClean="0">
                <a:solidFill>
                  <a:srgbClr val="0070C0"/>
                </a:solidFill>
              </a:rPr>
              <a:t>- </a:t>
            </a:r>
            <a:r>
              <a:rPr lang="en-US" sz="2800" smtClean="0">
                <a:solidFill>
                  <a:srgbClr val="0070C0"/>
                </a:solidFill>
              </a:rPr>
              <a:t>Trouble Shooter &amp; Servant Leader</a:t>
            </a:r>
            <a:endParaRPr lang="ru-RU" smtClean="0">
              <a:solidFill>
                <a:srgbClr val="0070C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b="1" smtClean="0">
                <a:solidFill>
                  <a:srgbClr val="C00000"/>
                </a:solidFill>
              </a:rPr>
              <a:t>The Team</a:t>
            </a:r>
            <a:endParaRPr lang="ru-RU" b="1" smtClean="0">
              <a:solidFill>
                <a:srgbClr val="C00000"/>
              </a:solidFill>
            </a:endParaRPr>
          </a:p>
        </p:txBody>
      </p:sp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4000" y="6923088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- 10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25438" y="993775"/>
          <a:ext cx="9501254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800"/>
                <a:gridCol w="4604454"/>
              </a:tblGrid>
              <a:tr h="3274419">
                <a:tc>
                  <a:txBody>
                    <a:bodyPr/>
                    <a:lstStyle/>
                    <a:p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Product Owner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- Thought Leader &amp; Visionary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Drives the Product Vision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Maintains the Product Backlog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Prioritizes the Requirements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Accepts the Working Software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The Team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5-8 Members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Cross-Functional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Self-Managing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Autonomous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Accountable for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Meeting Commitments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2654935">
                <a:tc>
                  <a:txBody>
                    <a:bodyPr/>
                    <a:lstStyle/>
                    <a:p>
                      <a:r>
                        <a:rPr lang="en-US" sz="1800" b="1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Scrum Master </a:t>
                      </a:r>
                      <a:endParaRPr lang="ru-RU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 Trouble Shooter &amp; Servant Leader</a:t>
                      </a:r>
                      <a:endParaRPr lang="ru-RU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Manages the Process</a:t>
                      </a:r>
                      <a:endParaRPr lang="ru-RU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Supports the Team</a:t>
                      </a:r>
                      <a:endParaRPr lang="ru-RU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Removes Organizational Impediments</a:t>
                      </a:r>
                      <a:endParaRPr lang="ru-RU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Socializes Scrum to Management</a:t>
                      </a:r>
                      <a:endParaRPr lang="ru-RU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Vision Statement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short statement of intent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endParaRPr lang="ru-RU" sz="2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goal to aspire to</a:t>
                      </a:r>
                      <a:endParaRPr lang="ru-RU" sz="2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25500" y="7210425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0" name="Рисунок 9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solidFill>
            <a:schemeClr val="bg1"/>
          </a:solidFill>
          <a:ex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Vision Statement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355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36650"/>
            <a:ext cx="10112375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solidFill>
            <a:schemeClr val="bg1"/>
          </a:solidFill>
          <a:ex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6859587" cy="719138"/>
          </a:xfrm>
        </p:spPr>
        <p:txBody>
          <a:bodyPr anchor="t"/>
          <a:lstStyle/>
          <a:p>
            <a:pPr algn="l"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00"/>
                </a:solidFill>
              </a:rPr>
              <a:t>Agile – </a:t>
            </a:r>
            <a:r>
              <a:rPr lang="ru-RU" sz="3200" b="1" smtClean="0">
                <a:solidFill>
                  <a:srgbClr val="FFFF00"/>
                </a:solidFill>
              </a:rPr>
              <a:t>это ИНОЙ менеджмент. 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39750" y="1279525"/>
            <a:ext cx="8712200" cy="5500688"/>
          </a:xfrm>
        </p:spPr>
        <p:txBody>
          <a:bodyPr tIns="0" anchor="ctr"/>
          <a:lstStyle/>
          <a:p>
            <a:pPr indent="-336550" algn="ctr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smtClean="0">
                <a:solidFill>
                  <a:srgbClr val="0070C0"/>
                </a:solidFill>
                <a:latin typeface="Verdana" pitchFamily="34" charset="0"/>
              </a:rPr>
              <a:t>Процессный. А как это?</a:t>
            </a:r>
          </a:p>
          <a:p>
            <a:pPr indent="-336550" algn="ctr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smtClean="0">
              <a:solidFill>
                <a:srgbClr val="0070C0"/>
              </a:solidFill>
              <a:latin typeface="Verdana" pitchFamily="34" charset="0"/>
            </a:endParaRPr>
          </a:p>
          <a:p>
            <a:pPr indent="-336550" algn="ctr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smtClean="0">
                <a:solidFill>
                  <a:srgbClr val="0070C0"/>
                </a:solidFill>
                <a:latin typeface="Verdana" pitchFamily="34" charset="0"/>
              </a:rPr>
              <a:t>Agile-RUP   и Agile-MSF –существуют. </a:t>
            </a:r>
          </a:p>
          <a:p>
            <a:pPr indent="-336550" algn="ctr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smtClean="0">
                <a:solidFill>
                  <a:srgbClr val="0070C0"/>
                </a:solidFill>
                <a:latin typeface="Verdana" pitchFamily="34" charset="0"/>
              </a:rPr>
              <a:t>Что такое RUP</a:t>
            </a:r>
            <a:r>
              <a:rPr lang="en-US" b="1" baseline="30000" smtClean="0">
                <a:solidFill>
                  <a:srgbClr val="0070C0"/>
                </a:solidFill>
                <a:latin typeface="Verdana" pitchFamily="34" charset="0"/>
              </a:rPr>
              <a:t>*</a:t>
            </a:r>
            <a:r>
              <a:rPr lang="ru-RU" b="1" smtClean="0">
                <a:solidFill>
                  <a:srgbClr val="0070C0"/>
                </a:solidFill>
                <a:latin typeface="Verdana" pitchFamily="34" charset="0"/>
              </a:rPr>
              <a:t>? Что такое MSF?</a:t>
            </a:r>
          </a:p>
          <a:p>
            <a:pPr indent="-336550" algn="ctr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smtClean="0">
              <a:solidFill>
                <a:srgbClr val="0070C0"/>
              </a:solidFill>
              <a:latin typeface="Verdana" pitchFamily="34" charset="0"/>
            </a:endParaRPr>
          </a:p>
          <a:p>
            <a:pPr indent="-336550" algn="ctr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smtClean="0">
                <a:solidFill>
                  <a:srgbClr val="0070C0"/>
                </a:solidFill>
                <a:latin typeface="Verdana" pitchFamily="34" charset="0"/>
              </a:rPr>
              <a:t>Ценности Agile – и все получится?</a:t>
            </a:r>
          </a:p>
          <a:p>
            <a:pPr indent="-336550" algn="ctr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smtClean="0">
              <a:solidFill>
                <a:srgbClr val="0070C0"/>
              </a:solidFill>
              <a:latin typeface="Verdana" pitchFamily="34" charset="0"/>
            </a:endParaRPr>
          </a:p>
          <a:p>
            <a:pPr indent="-336550" algn="ctr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 b="1" i="1" smtClean="0">
                <a:solidFill>
                  <a:srgbClr val="0070C0"/>
                </a:solidFill>
                <a:latin typeface="Verdana" pitchFamily="34" charset="0"/>
              </a:rPr>
              <a:t>“XP/</a:t>
            </a:r>
            <a:r>
              <a:rPr lang="ru-RU" sz="2800" b="1" i="1" smtClean="0">
                <a:solidFill>
                  <a:srgbClr val="0070C0"/>
                </a:solidFill>
                <a:latin typeface="Verdana" pitchFamily="34" charset="0"/>
              </a:rPr>
              <a:t>Agile</a:t>
            </a:r>
            <a:r>
              <a:rPr lang="en-US" sz="2800" b="1" i="1" smtClean="0">
                <a:solidFill>
                  <a:srgbClr val="0070C0"/>
                </a:solidFill>
                <a:latin typeface="Verdana" pitchFamily="34" charset="0"/>
              </a:rPr>
              <a:t>/SCRUM</a:t>
            </a:r>
            <a:r>
              <a:rPr lang="ru-RU" sz="2800" b="1" i="1" smtClean="0">
                <a:solidFill>
                  <a:srgbClr val="0070C0"/>
                </a:solidFill>
                <a:latin typeface="Verdana" pitchFamily="34" charset="0"/>
              </a:rPr>
              <a:t> – это не методология</a:t>
            </a:r>
            <a:r>
              <a:rPr lang="en-US" sz="2800" b="1" i="1" smtClean="0">
                <a:solidFill>
                  <a:srgbClr val="0070C0"/>
                </a:solidFill>
                <a:latin typeface="Verdana" pitchFamily="34" charset="0"/>
              </a:rPr>
              <a:t>”</a:t>
            </a:r>
            <a:r>
              <a:rPr lang="ru-RU" sz="2800" b="1" i="1" smtClean="0">
                <a:solidFill>
                  <a:srgbClr val="0070C0"/>
                </a:solidFill>
                <a:latin typeface="Verdana" pitchFamily="34" charset="0"/>
              </a:rPr>
              <a:t> (да? – нет?)</a:t>
            </a:r>
          </a:p>
        </p:txBody>
      </p:sp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103" name="TextBox 7"/>
          <p:cNvSpPr txBox="1">
            <a:spLocks noChangeArrowheads="1"/>
          </p:cNvSpPr>
          <p:nvPr/>
        </p:nvSpPr>
        <p:spPr bwMode="auto">
          <a:xfrm>
            <a:off x="1682750" y="6780213"/>
            <a:ext cx="8072438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i="1">
                <a:solidFill>
                  <a:srgbClr val="7030A0"/>
                </a:solidFill>
                <a:latin typeface="Verdana" pitchFamily="34" charset="0"/>
              </a:rPr>
              <a:t>*) </a:t>
            </a:r>
            <a:r>
              <a:rPr lang="ru-RU" b="1" i="1">
                <a:solidFill>
                  <a:srgbClr val="7030A0"/>
                </a:solidFill>
                <a:latin typeface="Verdana" pitchFamily="34" charset="0"/>
              </a:rPr>
              <a:t>RUP</a:t>
            </a:r>
            <a:r>
              <a:rPr lang="en-US" b="1" i="1">
                <a:solidFill>
                  <a:srgbClr val="7030A0"/>
                </a:solidFill>
                <a:latin typeface="Verdana" pitchFamily="34" charset="0"/>
              </a:rPr>
              <a:t> – IBM Rational Unified Process</a:t>
            </a:r>
          </a:p>
          <a:p>
            <a:pPr algn="ctr"/>
            <a:r>
              <a:rPr lang="en-US" b="1" i="1">
                <a:solidFill>
                  <a:srgbClr val="7030A0"/>
                </a:solidFill>
                <a:latin typeface="Verdana" pitchFamily="34" charset="0"/>
              </a:rPr>
              <a:t>MSF – Microsoft Solution Framework</a:t>
            </a:r>
            <a:endParaRPr lang="ru-RU" i="1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9397" y="3604854"/>
            <a:ext cx="2941831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myths, legends and all true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- 11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82563" y="993775"/>
          <a:ext cx="9898098" cy="73234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5667"/>
                <a:gridCol w="4692431"/>
              </a:tblGrid>
              <a:tr h="2721885"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Product Backlog</a:t>
                      </a:r>
                    </a:p>
                    <a:p>
                      <a:endParaRPr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n-US" sz="24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living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list of requirements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Represents the </a:t>
                      </a:r>
                      <a:r>
                        <a:rPr lang="en-US" sz="24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WHAT 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of the system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Prioritization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is essential !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Planning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Occurs at the start </a:t>
                      </a:r>
                    </a:p>
                    <a:p>
                      <a:pPr lvl="0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of each sprint</a:t>
                      </a:r>
                      <a:endParaRPr lang="ru-RU" sz="24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Team and PO negotiate</a:t>
                      </a:r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the commitment</a:t>
                      </a:r>
                      <a:endParaRPr lang="ru-RU" sz="24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THEN</a:t>
                      </a:r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team members </a:t>
                      </a:r>
                    </a:p>
                    <a:p>
                      <a:pPr lvl="0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begin the design process and</a:t>
                      </a:r>
                    </a:p>
                    <a:p>
                      <a:pPr lvl="0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generate tasks</a:t>
                      </a:r>
                      <a:endParaRPr lang="ru-RU" sz="24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400" dirty="0"/>
                    </a:p>
                  </a:txBody>
                  <a:tcPr/>
                </a:tc>
              </a:tr>
              <a:tr h="2133369"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Design versus Delivery</a:t>
                      </a:r>
                      <a:endParaRPr lang="ru-RU" sz="2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Deliver the </a:t>
                      </a:r>
                      <a:r>
                        <a:rPr lang="en-US" sz="24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highest value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early on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But don’t neglect the bigger picture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Allow design and architecture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to emerge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Growing tree is a good metaphor </a:t>
                      </a:r>
                      <a:r>
                        <a:rPr lang="en-US" sz="20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 building the right thing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i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From sapling to full oak tree,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the plant must deliver business value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from the start to feed itself  </a:t>
                      </a:r>
                      <a:endParaRPr lang="ru-RU" sz="2400" dirty="0"/>
                    </a:p>
                  </a:txBody>
                  <a:tcPr/>
                </a:tc>
              </a:tr>
              <a:tr h="1288413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25500" y="7210425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0" name="Рисунок 9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solidFill>
            <a:schemeClr val="bg1"/>
          </a:solidFill>
          <a:ex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Scrum Execution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560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6908" y="1309347"/>
            <a:ext cx="7786742" cy="5538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- 12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008063" y="1208088"/>
            <a:ext cx="7532687" cy="5072062"/>
          </a:xfrm>
        </p:spPr>
        <p:txBody>
          <a:bodyPr tIns="0" anchor="ctr"/>
          <a:lstStyle/>
          <a:p>
            <a:pPr eaLnBrk="1"/>
            <a:r>
              <a:rPr lang="en-US" sz="3600" b="1" smtClean="0">
                <a:solidFill>
                  <a:srgbClr val="C00000"/>
                </a:solidFill>
              </a:rPr>
              <a:t>Scrum Execution:</a:t>
            </a:r>
            <a:endParaRPr lang="ru-RU" sz="3600" smtClean="0">
              <a:solidFill>
                <a:srgbClr val="C00000"/>
              </a:solidFill>
            </a:endParaRPr>
          </a:p>
          <a:p>
            <a:pPr lvl="1" eaLnBrk="1">
              <a:buFont typeface="Arial" charset="0"/>
              <a:buChar char="•"/>
            </a:pPr>
            <a:r>
              <a:rPr lang="en-US" sz="3200" smtClean="0">
                <a:solidFill>
                  <a:srgbClr val="0070C0"/>
                </a:solidFill>
              </a:rPr>
              <a:t>Sprint Backlog</a:t>
            </a:r>
            <a:endParaRPr lang="ru-RU" sz="3200" smtClean="0">
              <a:solidFill>
                <a:srgbClr val="0070C0"/>
              </a:solidFill>
            </a:endParaRPr>
          </a:p>
          <a:p>
            <a:pPr lvl="1" eaLnBrk="1">
              <a:buFont typeface="Arial" charset="0"/>
              <a:buChar char="•"/>
            </a:pPr>
            <a:r>
              <a:rPr lang="en-US" sz="3200" smtClean="0">
                <a:solidFill>
                  <a:srgbClr val="0070C0"/>
                </a:solidFill>
              </a:rPr>
              <a:t>Daily Scrum </a:t>
            </a:r>
            <a:endParaRPr lang="ru-RU" sz="3200" smtClean="0">
              <a:solidFill>
                <a:srgbClr val="0070C0"/>
              </a:solidFill>
            </a:endParaRPr>
          </a:p>
          <a:p>
            <a:pPr lvl="1" eaLnBrk="1">
              <a:buFont typeface="Arial" charset="0"/>
              <a:buChar char="•"/>
            </a:pPr>
            <a:r>
              <a:rPr lang="en-US" sz="3200" smtClean="0">
                <a:solidFill>
                  <a:srgbClr val="0070C0"/>
                </a:solidFill>
              </a:rPr>
              <a:t>Story Burndown / Team Task Board</a:t>
            </a:r>
            <a:endParaRPr lang="ru-RU" sz="3200" smtClean="0">
              <a:solidFill>
                <a:srgbClr val="0070C0"/>
              </a:solidFill>
            </a:endParaRPr>
          </a:p>
          <a:p>
            <a:pPr lvl="1" eaLnBrk="1">
              <a:buFont typeface="Arial" charset="0"/>
              <a:buChar char="•"/>
            </a:pPr>
            <a:r>
              <a:rPr lang="en-US" sz="3200" smtClean="0">
                <a:solidFill>
                  <a:srgbClr val="0070C0"/>
                </a:solidFill>
              </a:rPr>
              <a:t>“Done” - Working Software</a:t>
            </a:r>
            <a:endParaRPr lang="ru-RU" sz="3200" smtClean="0">
              <a:solidFill>
                <a:srgbClr val="0070C0"/>
              </a:solidFill>
            </a:endParaRPr>
          </a:p>
        </p:txBody>
      </p:sp>
      <p:pic>
        <p:nvPicPr>
          <p:cNvPr id="2662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4000" y="6923088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- 13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11188" y="1565275"/>
            <a:ext cx="8604250" cy="5072063"/>
          </a:xfrm>
        </p:spPr>
        <p:txBody>
          <a:bodyPr tIns="0" anchor="ctr"/>
          <a:lstStyle/>
          <a:p>
            <a:pPr eaLnBrk="1"/>
            <a:r>
              <a:rPr lang="en-US" sz="2800" b="1" smtClean="0">
                <a:solidFill>
                  <a:srgbClr val="C00000"/>
                </a:solidFill>
              </a:rPr>
              <a:t>Sprint Backlog</a:t>
            </a:r>
            <a:endParaRPr lang="ru-RU" sz="2800" smtClean="0">
              <a:solidFill>
                <a:srgbClr val="C0000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800" smtClean="0">
                <a:solidFill>
                  <a:srgbClr val="0070C0"/>
                </a:solidFill>
              </a:rPr>
              <a:t>A list of tasks representing the HOW of the system</a:t>
            </a:r>
            <a:endParaRPr lang="ru-RU" sz="2800" smtClean="0">
              <a:solidFill>
                <a:srgbClr val="0070C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800" smtClean="0">
                <a:solidFill>
                  <a:srgbClr val="0070C0"/>
                </a:solidFill>
              </a:rPr>
              <a:t>The Sprint Backlog is owned and managed by the Team</a:t>
            </a:r>
            <a:endParaRPr lang="ru-RU" sz="2800" smtClean="0">
              <a:solidFill>
                <a:srgbClr val="0070C0"/>
              </a:solidFill>
            </a:endParaRPr>
          </a:p>
          <a:p>
            <a:pPr eaLnBrk="1"/>
            <a:r>
              <a:rPr lang="en-US" sz="2800" smtClean="0">
                <a:solidFill>
                  <a:srgbClr val="0070C0"/>
                </a:solidFill>
              </a:rPr>
              <a:t> </a:t>
            </a:r>
            <a:endParaRPr lang="ru-RU" sz="2800" smtClean="0">
              <a:solidFill>
                <a:srgbClr val="0070C0"/>
              </a:solidFill>
            </a:endParaRPr>
          </a:p>
          <a:p>
            <a:pPr eaLnBrk="1"/>
            <a:r>
              <a:rPr lang="en-US" sz="2800" b="1" smtClean="0">
                <a:solidFill>
                  <a:srgbClr val="C00000"/>
                </a:solidFill>
              </a:rPr>
              <a:t>Daily Scrum - 15 Minutes | 3 Questions</a:t>
            </a:r>
            <a:endParaRPr lang="ru-RU" sz="2800" b="1" smtClean="0">
              <a:solidFill>
                <a:srgbClr val="C0000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800" smtClean="0">
                <a:solidFill>
                  <a:srgbClr val="0070C0"/>
                </a:solidFill>
              </a:rPr>
              <a:t>What did you do since the last Daily Scrum?</a:t>
            </a:r>
            <a:endParaRPr lang="ru-RU" sz="2800" smtClean="0">
              <a:solidFill>
                <a:srgbClr val="0070C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800" smtClean="0">
                <a:solidFill>
                  <a:srgbClr val="0070C0"/>
                </a:solidFill>
              </a:rPr>
              <a:t>What will you do by the next Daily Scrum?</a:t>
            </a:r>
            <a:endParaRPr lang="ru-RU" sz="2800" smtClean="0">
              <a:solidFill>
                <a:srgbClr val="0070C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800" smtClean="0">
                <a:solidFill>
                  <a:srgbClr val="0070C0"/>
                </a:solidFill>
              </a:rPr>
              <a:t>What is getting in your way?</a:t>
            </a:r>
            <a:endParaRPr lang="ru-RU" sz="2800" smtClean="0">
              <a:solidFill>
                <a:srgbClr val="0070C0"/>
              </a:solidFill>
            </a:endParaRPr>
          </a:p>
        </p:txBody>
      </p:sp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4000" y="6923088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7002462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 b="1" smtClean="0">
                <a:solidFill>
                  <a:srgbClr val="FFFFFF"/>
                </a:solidFill>
              </a:rPr>
              <a:t>Story Burndown / Team Task Board</a:t>
            </a: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867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3966" y="922317"/>
            <a:ext cx="9322512" cy="56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4478320"/>
            <a:ext cx="4468807" cy="2944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- 14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896938" y="1636713"/>
            <a:ext cx="8604250" cy="5072062"/>
          </a:xfrm>
        </p:spPr>
        <p:txBody>
          <a:bodyPr tIns="0" anchor="ctr"/>
          <a:lstStyle/>
          <a:p>
            <a:pPr eaLnBrk="1"/>
            <a:r>
              <a:rPr lang="en-US" sz="2400" b="1" dirty="0" smtClean="0">
                <a:solidFill>
                  <a:srgbClr val="C00000"/>
                </a:solidFill>
              </a:rPr>
              <a:t>“Done” - Working Software</a:t>
            </a:r>
            <a:endParaRPr lang="ru-RU" sz="2400" dirty="0" smtClean="0">
              <a:solidFill>
                <a:srgbClr val="C00000"/>
              </a:solidFill>
            </a:endParaRPr>
          </a:p>
          <a:p>
            <a:pPr algn="r" eaLnBrk="1"/>
            <a:r>
              <a:rPr lang="en-US" sz="2400" i="1" dirty="0" smtClean="0">
                <a:solidFill>
                  <a:schemeClr val="tx1"/>
                </a:solidFill>
              </a:rPr>
              <a:t>Example checklist for working software</a:t>
            </a:r>
            <a:endParaRPr lang="ru-RU" sz="2400" dirty="0" smtClean="0">
              <a:solidFill>
                <a:schemeClr val="tx1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800" b="1" dirty="0" smtClean="0">
                <a:solidFill>
                  <a:srgbClr val="0070C0"/>
                </a:solidFill>
              </a:rPr>
              <a:t>Unit tests pass</a:t>
            </a:r>
            <a:endParaRPr lang="ru-RU" sz="2800" b="1" dirty="0" smtClean="0">
              <a:solidFill>
                <a:srgbClr val="0070C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800" b="1" dirty="0" smtClean="0">
                <a:solidFill>
                  <a:srgbClr val="0070C0"/>
                </a:solidFill>
              </a:rPr>
              <a:t>Customer Acceptance tests pass</a:t>
            </a:r>
            <a:endParaRPr lang="ru-RU" sz="2800" b="1" dirty="0" smtClean="0">
              <a:solidFill>
                <a:srgbClr val="0070C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800" b="1" dirty="0" smtClean="0">
                <a:solidFill>
                  <a:srgbClr val="0070C0"/>
                </a:solidFill>
              </a:rPr>
              <a:t>User docs written</a:t>
            </a:r>
            <a:endParaRPr lang="ru-RU" sz="2800" b="1" dirty="0" smtClean="0">
              <a:solidFill>
                <a:srgbClr val="0070C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800" b="1" dirty="0" smtClean="0">
                <a:solidFill>
                  <a:srgbClr val="0070C0"/>
                </a:solidFill>
              </a:rPr>
              <a:t>UI design approved by PO</a:t>
            </a:r>
            <a:endParaRPr lang="ru-RU" sz="2800" b="1" dirty="0" smtClean="0">
              <a:solidFill>
                <a:srgbClr val="0070C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800" b="1" dirty="0" smtClean="0">
                <a:solidFill>
                  <a:srgbClr val="0070C0"/>
                </a:solidFill>
              </a:rPr>
              <a:t>Integrated into existing system</a:t>
            </a:r>
            <a:endParaRPr lang="ru-RU" sz="2800" b="1" dirty="0" smtClean="0">
              <a:solidFill>
                <a:srgbClr val="0070C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800" b="1" dirty="0" smtClean="0">
                <a:solidFill>
                  <a:srgbClr val="0070C0"/>
                </a:solidFill>
              </a:rPr>
              <a:t>Regression tests pass</a:t>
            </a:r>
            <a:endParaRPr lang="ru-RU" sz="2800" b="1" dirty="0" smtClean="0">
              <a:solidFill>
                <a:srgbClr val="0070C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800" b="1" dirty="0" smtClean="0">
                <a:solidFill>
                  <a:srgbClr val="0070C0"/>
                </a:solidFill>
              </a:rPr>
              <a:t>Deployed on staging server</a:t>
            </a:r>
            <a:endParaRPr lang="ru-RU" sz="2800" b="1" dirty="0" smtClean="0">
              <a:solidFill>
                <a:srgbClr val="0070C0"/>
              </a:solidFill>
            </a:endParaRPr>
          </a:p>
        </p:txBody>
      </p:sp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4000" y="6923088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- 15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96875" y="1279525"/>
            <a:ext cx="9175750" cy="5072063"/>
          </a:xfrm>
        </p:spPr>
        <p:txBody>
          <a:bodyPr tIns="0" anchor="ctr"/>
          <a:lstStyle/>
          <a:p>
            <a:pPr eaLnBrk="1"/>
            <a:r>
              <a:rPr lang="en-US" sz="2800" b="1" smtClean="0">
                <a:solidFill>
                  <a:srgbClr val="C00000"/>
                </a:solidFill>
              </a:rPr>
              <a:t>Bugs - </a:t>
            </a:r>
            <a:r>
              <a:rPr lang="en-US" sz="2400" smtClean="0"/>
              <a:t> </a:t>
            </a:r>
            <a:r>
              <a:rPr lang="en-US" sz="2400" i="1" smtClean="0"/>
              <a:t>There are </a:t>
            </a:r>
            <a:r>
              <a:rPr lang="en-US" sz="2400" i="1" smtClean="0">
                <a:solidFill>
                  <a:srgbClr val="00B0F0"/>
                </a:solidFill>
              </a:rPr>
              <a:t>two types </a:t>
            </a:r>
            <a:r>
              <a:rPr lang="en-US" sz="2400" i="1" smtClean="0"/>
              <a:t>of bug recognized in a Scrum:</a:t>
            </a:r>
          </a:p>
          <a:p>
            <a:pPr algn="r" eaLnBrk="1"/>
            <a:endParaRPr lang="ru-RU" sz="2400" i="1" smtClean="0"/>
          </a:p>
          <a:p>
            <a:pPr eaLnBrk="1"/>
            <a:r>
              <a:rPr lang="en-US" sz="2400" b="1" i="1" smtClean="0">
                <a:solidFill>
                  <a:srgbClr val="C00000"/>
                </a:solidFill>
              </a:rPr>
              <a:t>Bugs found on a story in the </a:t>
            </a:r>
            <a:r>
              <a:rPr lang="en-US" sz="2400" b="1" i="1" u="sng" smtClean="0">
                <a:solidFill>
                  <a:srgbClr val="C00000"/>
                </a:solidFill>
              </a:rPr>
              <a:t>current</a:t>
            </a:r>
            <a:r>
              <a:rPr lang="en-US" sz="2400" b="1" i="1" smtClean="0">
                <a:solidFill>
                  <a:srgbClr val="C00000"/>
                </a:solidFill>
              </a:rPr>
              <a:t> iteration</a:t>
            </a:r>
            <a:endParaRPr lang="ru-RU" sz="2400" smtClean="0">
              <a:solidFill>
                <a:srgbClr val="C0000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400" smtClean="0">
                <a:solidFill>
                  <a:srgbClr val="0070C0"/>
                </a:solidFill>
              </a:rPr>
              <a:t>Write a task for that bug and put it in “To Do” List</a:t>
            </a:r>
            <a:endParaRPr lang="ru-RU" sz="2400" smtClean="0">
              <a:solidFill>
                <a:srgbClr val="0070C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400" smtClean="0">
                <a:solidFill>
                  <a:srgbClr val="0070C0"/>
                </a:solidFill>
              </a:rPr>
              <a:t>These are fixed as they are found</a:t>
            </a:r>
          </a:p>
          <a:p>
            <a:pPr lvl="1" eaLnBrk="1"/>
            <a:r>
              <a:rPr lang="en-US" sz="2000" smtClean="0">
                <a:solidFill>
                  <a:srgbClr val="0070C0"/>
                </a:solidFill>
              </a:rPr>
              <a:t>	</a:t>
            </a:r>
            <a:r>
              <a:rPr lang="en-US" sz="2400" b="1" i="1" smtClean="0">
                <a:solidFill>
                  <a:srgbClr val="FF0000"/>
                </a:solidFill>
              </a:rPr>
              <a:t>Story is not “Done” until all tasks are complete</a:t>
            </a:r>
            <a:endParaRPr lang="en-US" sz="2000" b="1" i="1" smtClean="0">
              <a:solidFill>
                <a:srgbClr val="FF0000"/>
              </a:solidFill>
            </a:endParaRPr>
          </a:p>
          <a:p>
            <a:pPr eaLnBrk="1"/>
            <a:endParaRPr lang="ru-RU" sz="2400" smtClean="0"/>
          </a:p>
          <a:p>
            <a:pPr eaLnBrk="1"/>
            <a:r>
              <a:rPr lang="en-US" sz="2400" b="1" i="1" smtClean="0">
                <a:solidFill>
                  <a:srgbClr val="C00000"/>
                </a:solidFill>
              </a:rPr>
              <a:t>Bugs found outside an iteration, e.g. at the Review Meeting</a:t>
            </a:r>
            <a:endParaRPr lang="ru-RU" sz="2400" smtClean="0">
              <a:solidFill>
                <a:srgbClr val="C0000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400" smtClean="0">
                <a:solidFill>
                  <a:srgbClr val="0070C0"/>
                </a:solidFill>
              </a:rPr>
              <a:t>These simply become new stories, are put into the backlog and prioritized by the PO</a:t>
            </a:r>
            <a:endParaRPr lang="ru-RU" sz="2400" smtClean="0">
              <a:solidFill>
                <a:srgbClr val="0070C0"/>
              </a:solidFill>
            </a:endParaRPr>
          </a:p>
        </p:txBody>
      </p:sp>
      <p:pic>
        <p:nvPicPr>
          <p:cNvPr id="3072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4000" y="6923088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- 16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61925" y="1865826"/>
            <a:ext cx="9755187" cy="5072062"/>
          </a:xfrm>
        </p:spPr>
        <p:txBody>
          <a:bodyPr tIns="0" anchor="ctr"/>
          <a:lstStyle/>
          <a:p>
            <a:pPr eaLnBrk="1">
              <a:lnSpc>
                <a:spcPct val="100000"/>
              </a:lnSpc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</a:rPr>
              <a:t>Review</a:t>
            </a:r>
            <a:endParaRPr lang="ru-RU" sz="2400" dirty="0" smtClean="0">
              <a:solidFill>
                <a:srgbClr val="C0000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  <a:buFont typeface="Arial" charset="0"/>
              <a:buChar char="•"/>
            </a:pPr>
            <a:r>
              <a:rPr lang="en-US" sz="2400" dirty="0" smtClean="0">
                <a:solidFill>
                  <a:srgbClr val="0070C0"/>
                </a:solidFill>
              </a:rPr>
              <a:t>Occurs at the end of each sprint</a:t>
            </a:r>
            <a:endParaRPr lang="ru-RU" sz="2400" dirty="0" smtClean="0">
              <a:solidFill>
                <a:srgbClr val="0070C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  <a:buFont typeface="Arial" charset="0"/>
              <a:buChar char="•"/>
            </a:pPr>
            <a:r>
              <a:rPr lang="en-US" sz="2400" dirty="0" smtClean="0">
                <a:solidFill>
                  <a:srgbClr val="0070C0"/>
                </a:solidFill>
              </a:rPr>
              <a:t>Inspect and Adapt the product</a:t>
            </a:r>
            <a:endParaRPr lang="ru-RU" sz="2400" dirty="0" smtClean="0">
              <a:solidFill>
                <a:srgbClr val="0070C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  <a:buFont typeface="Arial" charset="0"/>
              <a:buChar char="•"/>
            </a:pPr>
            <a:r>
              <a:rPr lang="en-US" sz="2400" dirty="0" smtClean="0">
                <a:solidFill>
                  <a:srgbClr val="0070C0"/>
                </a:solidFill>
              </a:rPr>
              <a:t>The team meets with the </a:t>
            </a:r>
            <a:r>
              <a:rPr lang="en-US" sz="2400" b="1" dirty="0" smtClean="0">
                <a:solidFill>
                  <a:srgbClr val="0070C0"/>
                </a:solidFill>
              </a:rPr>
              <a:t>Product Owner and the Stakeholders </a:t>
            </a:r>
            <a:r>
              <a:rPr lang="en-US" sz="2400" dirty="0" smtClean="0">
                <a:solidFill>
                  <a:srgbClr val="0070C0"/>
                </a:solidFill>
              </a:rPr>
              <a:t>to </a:t>
            </a:r>
            <a:r>
              <a:rPr lang="en-US" sz="2400" i="1" u="sng" dirty="0" smtClean="0">
                <a:solidFill>
                  <a:srgbClr val="0070C0"/>
                </a:solidFill>
              </a:rPr>
              <a:t>demonstrate the working software </a:t>
            </a:r>
            <a:r>
              <a:rPr lang="en-US" sz="2400" dirty="0" smtClean="0">
                <a:solidFill>
                  <a:srgbClr val="0070C0"/>
                </a:solidFill>
              </a:rPr>
              <a:t>from the sprint</a:t>
            </a:r>
            <a:endParaRPr lang="ru-RU" sz="2400" dirty="0" smtClean="0">
              <a:solidFill>
                <a:srgbClr val="0070C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  <a:buFont typeface="Arial" charset="0"/>
              <a:buChar char="•"/>
            </a:pPr>
            <a:endParaRPr lang="en-US" sz="2400" dirty="0" smtClean="0">
              <a:solidFill>
                <a:srgbClr val="0070C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</a:rPr>
              <a:t>Retrospective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  <a:buFont typeface="Arial" charset="0"/>
              <a:buChar char="•"/>
            </a:pPr>
            <a:r>
              <a:rPr lang="en-US" sz="2400" dirty="0" smtClean="0">
                <a:solidFill>
                  <a:srgbClr val="0070C0"/>
                </a:solidFill>
              </a:rPr>
              <a:t>Occurs at the end of each sprint</a:t>
            </a:r>
            <a:endParaRPr lang="ru-RU" sz="2400" dirty="0" smtClean="0">
              <a:solidFill>
                <a:srgbClr val="0070C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  <a:buFont typeface="Arial" charset="0"/>
              <a:buChar char="•"/>
            </a:pPr>
            <a:r>
              <a:rPr lang="en-US" sz="2400" u="sng" dirty="0" smtClean="0">
                <a:solidFill>
                  <a:srgbClr val="0070C0"/>
                </a:solidFill>
              </a:rPr>
              <a:t>Inspect and Adapt </a:t>
            </a:r>
            <a:r>
              <a:rPr lang="en-US" sz="2400" dirty="0" smtClean="0">
                <a:solidFill>
                  <a:srgbClr val="0070C0"/>
                </a:solidFill>
              </a:rPr>
              <a:t>the process</a:t>
            </a:r>
            <a:endParaRPr lang="ru-RU" sz="2400" dirty="0" smtClean="0">
              <a:solidFill>
                <a:srgbClr val="0070C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  <a:buFont typeface="Arial" charset="0"/>
              <a:buChar char="•"/>
            </a:pPr>
            <a:r>
              <a:rPr lang="en-US" sz="2400" dirty="0" smtClean="0">
                <a:solidFill>
                  <a:srgbClr val="0070C0"/>
                </a:solidFill>
              </a:rPr>
              <a:t>The team meets with the </a:t>
            </a:r>
            <a:r>
              <a:rPr lang="en-US" sz="2400" b="1" dirty="0" smtClean="0">
                <a:solidFill>
                  <a:srgbClr val="0070C0"/>
                </a:solidFill>
              </a:rPr>
              <a:t>Scrum Master </a:t>
            </a:r>
            <a:r>
              <a:rPr lang="en-US" sz="2400" dirty="0" smtClean="0">
                <a:solidFill>
                  <a:srgbClr val="0070C0"/>
                </a:solidFill>
              </a:rPr>
              <a:t>to look at what went well and what can be improved</a:t>
            </a:r>
            <a:endParaRPr lang="ru-RU" sz="2400" dirty="0" smtClean="0">
              <a:solidFill>
                <a:srgbClr val="0070C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  <a:buFont typeface="Arial" charset="0"/>
              <a:buChar char="•"/>
            </a:pPr>
            <a:r>
              <a:rPr lang="en-US" sz="2400" dirty="0" smtClean="0">
                <a:solidFill>
                  <a:srgbClr val="0070C0"/>
                </a:solidFill>
              </a:rPr>
              <a:t>Retrospectives must conclude with </a:t>
            </a:r>
            <a:r>
              <a:rPr lang="en-US" sz="2400" i="1" u="sng" dirty="0" smtClean="0">
                <a:solidFill>
                  <a:srgbClr val="0070C0"/>
                </a:solidFill>
              </a:rPr>
              <a:t>individual commitments to action</a:t>
            </a:r>
            <a:endParaRPr lang="ru-RU" sz="2400" i="1" u="sng" dirty="0" smtClean="0">
              <a:solidFill>
                <a:srgbClr val="0070C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  <a:buFont typeface="Arial" charset="0"/>
              <a:buChar char="•"/>
            </a:pPr>
            <a:endParaRPr lang="ru-RU" sz="2400" i="1" u="sng" dirty="0" smtClean="0">
              <a:solidFill>
                <a:srgbClr val="0070C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</a:rPr>
              <a:t>Impediment List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eaLnBrk="1">
              <a:buFont typeface="Arial" charset="0"/>
              <a:buChar char="•"/>
            </a:pPr>
            <a:r>
              <a:rPr lang="en-US" sz="2400" dirty="0" smtClean="0">
                <a:solidFill>
                  <a:srgbClr val="0070C0"/>
                </a:solidFill>
              </a:rPr>
              <a:t>A list of organizational and team impediments – </a:t>
            </a:r>
            <a:r>
              <a:rPr lang="en-US" sz="2400" i="1" u="sng" dirty="0" smtClean="0">
                <a:solidFill>
                  <a:srgbClr val="0070C0"/>
                </a:solidFill>
              </a:rPr>
              <a:t>with suggested solutions </a:t>
            </a:r>
            <a:r>
              <a:rPr lang="en-US" sz="2400" dirty="0" smtClean="0">
                <a:solidFill>
                  <a:srgbClr val="0070C0"/>
                </a:solidFill>
              </a:rPr>
              <a:t>- This list is maintained by the </a:t>
            </a:r>
            <a:r>
              <a:rPr lang="en-US" sz="2400" b="1" dirty="0" smtClean="0">
                <a:solidFill>
                  <a:srgbClr val="0070C0"/>
                </a:solidFill>
              </a:rPr>
              <a:t>Scrum Master</a:t>
            </a:r>
          </a:p>
          <a:p>
            <a:pPr eaLnBrk="1">
              <a:lnSpc>
                <a:spcPct val="100000"/>
              </a:lnSpc>
              <a:spcAft>
                <a:spcPct val="0"/>
              </a:spcAft>
            </a:pPr>
            <a:endParaRPr lang="ru-RU" sz="2400" dirty="0" smtClean="0">
              <a:solidFill>
                <a:srgbClr val="0070C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</a:pPr>
            <a:endParaRPr lang="ru-RU" sz="2800" dirty="0" smtClean="0">
              <a:solidFill>
                <a:srgbClr val="0070C0"/>
              </a:solidFill>
            </a:endParaRPr>
          </a:p>
        </p:txBody>
      </p:sp>
      <p:pic>
        <p:nvPicPr>
          <p:cNvPr id="3174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95288" y="7149290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Scrum Reflection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779588"/>
            <a:ext cx="9755188" cy="928687"/>
          </a:xfrm>
        </p:spPr>
        <p:txBody>
          <a:bodyPr tIns="0" anchor="ctr"/>
          <a:lstStyle/>
          <a:p>
            <a:pPr lvl="1" eaLnBrk="1">
              <a:lnSpc>
                <a:spcPct val="100000"/>
              </a:lnSpc>
              <a:spcAft>
                <a:spcPct val="0"/>
              </a:spcAft>
            </a:pPr>
            <a:r>
              <a:rPr lang="en-US" sz="2400" b="1" smtClean="0">
                <a:solidFill>
                  <a:srgbClr val="C00000"/>
                </a:solidFill>
              </a:rPr>
              <a:t>Review</a:t>
            </a:r>
            <a:endParaRPr lang="ru-RU" sz="2400" smtClean="0">
              <a:solidFill>
                <a:srgbClr val="C00000"/>
              </a:solidFill>
            </a:endParaRPr>
          </a:p>
          <a:p>
            <a:pPr lvl="1" eaLnBrk="1">
              <a:lnSpc>
                <a:spcPct val="100000"/>
              </a:lnSpc>
              <a:spcAft>
                <a:spcPct val="0"/>
              </a:spcAft>
            </a:pPr>
            <a:r>
              <a:rPr lang="en-US" sz="2400" b="1" smtClean="0">
                <a:solidFill>
                  <a:srgbClr val="C00000"/>
                </a:solidFill>
              </a:rPr>
              <a:t>Retrospective</a:t>
            </a:r>
            <a:endParaRPr lang="ru-RU" sz="2400" b="1" smtClean="0">
              <a:solidFill>
                <a:srgbClr val="C00000"/>
              </a:solidFill>
            </a:endParaRPr>
          </a:p>
          <a:p>
            <a:pPr lvl="1" eaLnBrk="1">
              <a:lnSpc>
                <a:spcPct val="100000"/>
              </a:lnSpc>
              <a:spcAft>
                <a:spcPct val="0"/>
              </a:spcAft>
            </a:pPr>
            <a:r>
              <a:rPr lang="en-US" sz="2400" b="1" smtClean="0">
                <a:solidFill>
                  <a:srgbClr val="C00000"/>
                </a:solidFill>
              </a:rPr>
              <a:t>Impediment List</a:t>
            </a:r>
            <a:endParaRPr lang="ru-RU" sz="2400" b="1" smtClean="0">
              <a:solidFill>
                <a:srgbClr val="C0000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</a:pPr>
            <a:endParaRPr lang="ru-RU" sz="2800" smtClean="0">
              <a:solidFill>
                <a:srgbClr val="0070C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</a:pPr>
            <a:endParaRPr lang="ru-RU" smtClean="0">
              <a:solidFill>
                <a:srgbClr val="0070C0"/>
              </a:solidFill>
            </a:endParaRPr>
          </a:p>
        </p:txBody>
      </p:sp>
      <p:pic>
        <p:nvPicPr>
          <p:cNvPr id="3277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27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92463" y="2438400"/>
            <a:ext cx="6888162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Agile / RUP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136650"/>
            <a:ext cx="9755188" cy="1071563"/>
          </a:xfrm>
        </p:spPr>
        <p:txBody>
          <a:bodyPr tIns="0" anchor="ctr"/>
          <a:lstStyle/>
          <a:p>
            <a:pPr lvl="1" eaLnBrk="1">
              <a:lnSpc>
                <a:spcPct val="100000"/>
              </a:lnSpc>
              <a:spcAft>
                <a:spcPct val="0"/>
              </a:spcAft>
            </a:pPr>
            <a:r>
              <a:rPr lang="ru-RU" b="1" smtClean="0">
                <a:solidFill>
                  <a:srgbClr val="C00000"/>
                </a:solidFill>
              </a:rPr>
              <a:t>Сценарий использования / История пользователя</a:t>
            </a:r>
            <a:endParaRPr lang="ru-RU" sz="3600" smtClean="0">
              <a:solidFill>
                <a:srgbClr val="0070C0"/>
              </a:solidFill>
            </a:endParaRPr>
          </a:p>
        </p:txBody>
      </p:sp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379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25750" y="2351088"/>
            <a:ext cx="444182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FFFFFF"/>
                </a:solidFill>
              </a:rPr>
              <a:t>ХР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15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7713" y="873125"/>
            <a:ext cx="8793162" cy="662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Agile / RUP</a:t>
            </a:r>
          </a:p>
        </p:txBody>
      </p:sp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" name="Picture 2" descr="построение зна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452" y="4351341"/>
            <a:ext cx="2574562" cy="287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96842" y="993755"/>
            <a:ext cx="7443027" cy="585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Хорошие сценарии использования</a:t>
            </a:r>
            <a:endParaRPr kumimoji="0" lang="uk-UA" sz="44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682594" y="1851011"/>
            <a:ext cx="9001188" cy="245373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49263" rtl="0" eaLnBrk="0" fontAlgn="base" latinLnBrk="0" hangingPunct="0">
              <a:lnSpc>
                <a:spcPct val="93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Должны:</a:t>
            </a:r>
          </a:p>
          <a:p>
            <a:pPr marL="342900" marR="0" lvl="0" indent="-342900" algn="l" defTabSz="449263" rtl="0" eaLnBrk="0" fontAlgn="base" latinLnBrk="0" hangingPunct="0">
              <a:lnSpc>
                <a:spcPct val="93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Приносить значимый результат</a:t>
            </a:r>
          </a:p>
          <a:p>
            <a:pPr marL="342900" marR="0" lvl="0" indent="-342900" algn="l" defTabSz="449263" rtl="0" eaLnBrk="0" fontAlgn="base" latinLnBrk="0" hangingPunct="0">
              <a:lnSpc>
                <a:spcPct val="93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Содержать все вариации</a:t>
            </a:r>
          </a:p>
          <a:p>
            <a:pPr marL="342900" marR="0" lvl="0" indent="-342900" algn="l" defTabSz="449263" rtl="0" eaLnBrk="0" fontAlgn="base" latinLnBrk="0" hangingPunct="0">
              <a:lnSpc>
                <a:spcPct val="93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Описывать взаимодействие и механизмы, но не политики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1156" y="4065589"/>
            <a:ext cx="6087314" cy="2614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338" indent="-287338" eaLnBrk="0" hangingPunct="0">
              <a:spcBef>
                <a:spcPts val="1200"/>
              </a:spcBef>
              <a:buClr>
                <a:srgbClr val="F68028"/>
              </a:buClr>
              <a:buSzPct val="125000"/>
              <a:buFont typeface="Wingdings" pitchFamily="2" charset="2"/>
              <a:buChar char="§"/>
            </a:pPr>
            <a:r>
              <a:rPr lang="ru-RU" sz="2400" dirty="0">
                <a:solidFill>
                  <a:srgbClr val="004080"/>
                </a:solidFill>
                <a:latin typeface="+mn-lt"/>
                <a:ea typeface="ＭＳ Ｐゴシック" charset="0"/>
                <a:cs typeface="ＭＳ Ｐゴシック" charset="0"/>
              </a:rPr>
              <a:t>Не быть зависимыми от технологий и интерфейсов</a:t>
            </a:r>
          </a:p>
          <a:p>
            <a:pPr marL="287338" indent="-287338" eaLnBrk="0" hangingPunct="0">
              <a:spcBef>
                <a:spcPts val="1200"/>
              </a:spcBef>
              <a:buClr>
                <a:srgbClr val="F68028"/>
              </a:buClr>
              <a:buSzPct val="125000"/>
              <a:buFont typeface="Wingdings" pitchFamily="2" charset="2"/>
              <a:buChar char="§"/>
            </a:pPr>
            <a:r>
              <a:rPr lang="ru-RU" sz="2400" dirty="0">
                <a:solidFill>
                  <a:srgbClr val="004080"/>
                </a:solidFill>
                <a:latin typeface="+mn-lt"/>
                <a:ea typeface="ＭＳ Ｐゴシック" charset="0"/>
                <a:cs typeface="ＭＳ Ｐゴシック" charset="0"/>
              </a:rPr>
              <a:t>Быть достаточно </a:t>
            </a:r>
            <a:r>
              <a:rPr lang="ru-RU" sz="2400" dirty="0" smtClean="0">
                <a:solidFill>
                  <a:srgbClr val="004080"/>
                </a:solidFill>
                <a:latin typeface="+mn-lt"/>
                <a:ea typeface="ＭＳ Ｐゴシック" charset="0"/>
                <a:cs typeface="ＭＳ Ｐゴシック" charset="0"/>
              </a:rPr>
              <a:t>к</a:t>
            </a:r>
            <a:r>
              <a:rPr lang="ru-RU" sz="2400" dirty="0">
                <a:solidFill>
                  <a:srgbClr val="004080"/>
                </a:solidFill>
                <a:latin typeface="+mn-lt"/>
                <a:ea typeface="ＭＳ Ｐゴシック" charset="0"/>
                <a:cs typeface="ＭＳ Ｐゴシック" charset="0"/>
              </a:rPr>
              <a:t>р</a:t>
            </a:r>
            <a:r>
              <a:rPr lang="ru-RU" sz="2400" dirty="0" smtClean="0">
                <a:solidFill>
                  <a:srgbClr val="004080"/>
                </a:solidFill>
                <a:latin typeface="+mn-lt"/>
                <a:ea typeface="ＭＳ Ｐゴシック" charset="0"/>
                <a:cs typeface="ＭＳ Ｐゴシック" charset="0"/>
              </a:rPr>
              <a:t>упными</a:t>
            </a:r>
            <a:endParaRPr lang="ru-RU" sz="2400" dirty="0">
              <a:solidFill>
                <a:srgbClr val="004080"/>
              </a:solidFill>
              <a:latin typeface="+mn-lt"/>
              <a:ea typeface="ＭＳ Ｐゴシック" charset="0"/>
              <a:cs typeface="ＭＳ Ｐゴシック" charset="0"/>
            </a:endParaRPr>
          </a:p>
          <a:p>
            <a:pPr marL="287338" indent="-287338" eaLnBrk="0" hangingPunct="0">
              <a:spcBef>
                <a:spcPts val="1200"/>
              </a:spcBef>
              <a:buClr>
                <a:srgbClr val="F68028"/>
              </a:buClr>
              <a:buSzPct val="125000"/>
              <a:buFont typeface="Wingdings" pitchFamily="2" charset="2"/>
              <a:buChar char="§"/>
            </a:pPr>
            <a:r>
              <a:rPr lang="ru-RU" sz="2400" dirty="0">
                <a:solidFill>
                  <a:srgbClr val="004080"/>
                </a:solidFill>
                <a:latin typeface="+mn-lt"/>
                <a:ea typeface="ＭＳ Ｐゴシック" charset="0"/>
                <a:cs typeface="ＭＳ Ｐゴシック" charset="0"/>
              </a:rPr>
              <a:t>Инициироваться только одним актером</a:t>
            </a:r>
          </a:p>
          <a:p>
            <a:pPr marL="287338" indent="-287338" eaLnBrk="0" hangingPunct="0">
              <a:spcBef>
                <a:spcPts val="1200"/>
              </a:spcBef>
              <a:buClr>
                <a:srgbClr val="F68028"/>
              </a:buClr>
              <a:buSzPct val="125000"/>
              <a:buFont typeface="Wingdings" pitchFamily="2" charset="2"/>
              <a:buChar char="§"/>
            </a:pPr>
            <a:r>
              <a:rPr lang="ru-RU" sz="2400" dirty="0">
                <a:solidFill>
                  <a:srgbClr val="004080"/>
                </a:solidFill>
                <a:latin typeface="+mn-lt"/>
                <a:ea typeface="ＭＳ Ｐゴシック" charset="0"/>
                <a:cs typeface="ＭＳ Ｐゴシック" charset="0"/>
              </a:rPr>
              <a:t>Включать основные бизнес-исключения и их обработку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Описание: eu_flag_co_funded_pos_[rgb]_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Agile / RUP</a:t>
            </a:r>
          </a:p>
        </p:txBody>
      </p:sp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-1" y="1021188"/>
            <a:ext cx="7839869" cy="585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Модель сценариев использования</a:t>
            </a:r>
            <a:endParaRPr kumimoji="0" lang="uk-UA" sz="4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68280" y="1922449"/>
            <a:ext cx="4214842" cy="492922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B050"/>
                </a:solidFill>
              </a:rPr>
              <a:t>Имеет четыре компонента:</a:t>
            </a:r>
          </a:p>
          <a:p>
            <a:pPr marL="0" indent="0">
              <a:buNone/>
            </a:pPr>
            <a:endParaRPr lang="ru-RU" sz="2800" dirty="0" smtClean="0">
              <a:solidFill>
                <a:srgbClr val="00B05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B050"/>
                </a:solidFill>
              </a:rPr>
              <a:t>Границы системы</a:t>
            </a:r>
          </a:p>
          <a:p>
            <a:pPr lvl="1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B050"/>
                </a:solidFill>
              </a:rPr>
              <a:t>Актеры </a:t>
            </a:r>
          </a:p>
          <a:p>
            <a:pPr lvl="1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B050"/>
                </a:solidFill>
              </a:rPr>
              <a:t>Сценарии использования</a:t>
            </a:r>
          </a:p>
          <a:p>
            <a:pPr lvl="1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B050"/>
                </a:solidFill>
              </a:rPr>
              <a:t>Отношения</a:t>
            </a:r>
          </a:p>
          <a:p>
            <a:endParaRPr lang="ru-RU" sz="28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rgbClr val="00B050"/>
                </a:solidFill>
              </a:rPr>
              <a:t>Представляет собой не только диаграмму!</a:t>
            </a:r>
          </a:p>
          <a:p>
            <a:pPr marL="0" indent="0">
              <a:buNone/>
            </a:pPr>
            <a:endParaRPr lang="ru-RU" sz="2800" dirty="0" smtClean="0">
              <a:solidFill>
                <a:srgbClr val="00B050"/>
              </a:solidFill>
            </a:endParaRPr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54494" y="1993887"/>
            <a:ext cx="5554663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Описание: eu_flag_co_funded_pos_[rgb]_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Agile / RUP</a:t>
            </a:r>
          </a:p>
        </p:txBody>
      </p:sp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647702" y="1065193"/>
            <a:ext cx="9321832" cy="589917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49263" rtl="0" eaLnBrk="0" fontAlgn="base" latinLnBrk="0" hangingPunct="0">
              <a:lnSpc>
                <a:spcPct val="93000"/>
              </a:lnSpc>
              <a:spcBef>
                <a:spcPts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Истории пользователей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</a:t>
            </a:r>
          </a:p>
          <a:p>
            <a:pPr marL="0" marR="0" lvl="0" indent="0" algn="l" defTabSz="449263" rtl="0" eaLnBrk="0" fontAlgn="base" latinLnBrk="0" hangingPunct="0">
              <a:lnSpc>
                <a:spcPct val="93000"/>
              </a:lnSpc>
              <a:spcBef>
                <a:spcPts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короткое описание функциональности, которая нужна пользователям для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достижения их 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бизнес-целей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449263" rtl="0" eaLnBrk="0" fontAlgn="base" latinLnBrk="0" hangingPunct="0">
              <a:lnSpc>
                <a:spcPct val="93000"/>
              </a:lnSpc>
              <a:spcBef>
                <a:spcPts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93000"/>
              </a:lnSpc>
              <a:spcBef>
                <a:spcPts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Конкретные нужды конкретного пользователя, выраженные в простой форме.</a:t>
            </a:r>
          </a:p>
          <a:p>
            <a:pPr marL="0" marR="0" lvl="0" indent="0" algn="l" defTabSz="449263" rtl="0" eaLnBrk="0" fontAlgn="base" latinLnBrk="0" hangingPunct="0">
              <a:lnSpc>
                <a:spcPct val="93000"/>
              </a:lnSpc>
              <a:spcBef>
                <a:spcPts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93000"/>
              </a:lnSpc>
              <a:spcBef>
                <a:spcPts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Одно или два предложения с указанием:</a:t>
            </a:r>
          </a:p>
          <a:p>
            <a:pPr marL="342900" marR="0" lvl="0" indent="-342900" algn="l" defTabSz="449263" rtl="0" eaLnBrk="0" fontAlgn="base" latinLnBrk="0" hangingPunct="0">
              <a:lnSpc>
                <a:spcPct val="93000"/>
              </a:lnSpc>
              <a:spcBef>
                <a:spcPts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Актера – кто будет использовать историю</a:t>
            </a:r>
          </a:p>
          <a:p>
            <a:pPr marL="342900" marR="0" lvl="0" indent="-342900" algn="l" defTabSz="449263" rtl="0" eaLnBrk="0" fontAlgn="base" latinLnBrk="0" hangingPunct="0">
              <a:lnSpc>
                <a:spcPct val="93000"/>
              </a:lnSpc>
              <a:spcBef>
                <a:spcPts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Описания истории – высокоуровневый обзор функциональности</a:t>
            </a:r>
          </a:p>
          <a:p>
            <a:pPr marL="342900" marR="0" lvl="0" indent="-342900" algn="l" defTabSz="449263" rtl="0" eaLnBrk="0" fontAlgn="base" latinLnBrk="0" hangingPunct="0">
              <a:lnSpc>
                <a:spcPct val="93000"/>
              </a:lnSpc>
              <a:spcBef>
                <a:spcPts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Выгоды – бизнес-ценность результатов работы истории</a:t>
            </a:r>
            <a:endParaRPr kumimoji="0" lang="uk-UA" sz="2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Agile / RUP</a:t>
            </a:r>
          </a:p>
        </p:txBody>
      </p:sp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29202" y="993150"/>
            <a:ext cx="8819491" cy="585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lang="ru-RU" sz="3200" b="1" kern="0" dirty="0">
                <a:solidFill>
                  <a:srgbClr val="C00000"/>
                </a:solidFill>
                <a:latin typeface="+mn-lt"/>
              </a:rPr>
              <a:t>Шаблон истории пользователя</a:t>
            </a:r>
            <a:endParaRPr lang="uk-UA" sz="3200" b="1" kern="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539718" y="1708135"/>
            <a:ext cx="8308975" cy="100718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 &lt;тип пользователя&gt; я хочу &lt;сделать&gt; и тем самым получить &lt;выгоды&gt;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47" y="4644899"/>
            <a:ext cx="3286745" cy="2278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13" y="2597709"/>
            <a:ext cx="3220595" cy="2238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809" y="4589814"/>
            <a:ext cx="3199907" cy="222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Описание: eu_flag_co_funded_pos_[rgb]_righ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Agile / RUP</a:t>
            </a:r>
          </a:p>
        </p:txBody>
      </p:sp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-30735" y="920383"/>
            <a:ext cx="7667363" cy="585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 algn="ctr" eaLnBrk="0"/>
            <a:r>
              <a:rPr lang="ru-RU" sz="3200" b="1" kern="0" dirty="0" smtClean="0">
                <a:solidFill>
                  <a:srgbClr val="C00000"/>
                </a:solidFill>
                <a:latin typeface="+mn-lt"/>
              </a:rPr>
              <a:t>Сравнение: Уровень детализации</a:t>
            </a:r>
            <a:endParaRPr lang="ru-RU" sz="3200" b="1" kern="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26" y="1565259"/>
            <a:ext cx="7602582" cy="5578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377932" y="1385619"/>
            <a:ext cx="6297613" cy="585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uk-UA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1946534428"/>
              </p:ext>
            </p:extLst>
          </p:nvPr>
        </p:nvGraphicFramePr>
        <p:xfrm>
          <a:off x="2539982" y="1636697"/>
          <a:ext cx="7000924" cy="52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Описание: eu_flag_co_funded_pos_[rgb]_righ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Agile / RUP</a:t>
            </a:r>
          </a:p>
        </p:txBody>
      </p:sp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981865"/>
            <a:ext cx="7675545" cy="55663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 algn="ctr" eaLnBrk="0"/>
            <a:r>
              <a:rPr lang="ru-RU" sz="3200" b="1" kern="0" dirty="0" smtClean="0">
                <a:solidFill>
                  <a:srgbClr val="C00000"/>
                </a:solidFill>
                <a:latin typeface="+mn-lt"/>
              </a:rPr>
              <a:t>Сравнение: Компетентность и доверие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377932" y="1385619"/>
            <a:ext cx="6297613" cy="585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uk-UA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66" y="1779573"/>
            <a:ext cx="9383140" cy="371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97569" y="5637225"/>
            <a:ext cx="4000528" cy="172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3966" y="4779969"/>
            <a:ext cx="3513137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Описание: eu_flag_co_funded_pos_[rgb]_righ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FFFFFF"/>
                </a:solidFill>
              </a:rPr>
              <a:t>Подводим Итоги</a:t>
            </a:r>
          </a:p>
        </p:txBody>
      </p:sp>
      <p:pic>
        <p:nvPicPr>
          <p:cNvPr id="3482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4"/>
          <a:srcRect l="748" t="7664" r="1737" b="6022"/>
          <a:stretch>
            <a:fillRect/>
          </a:stretch>
        </p:blipFill>
        <p:spPr bwMode="auto">
          <a:xfrm>
            <a:off x="396842" y="1851011"/>
            <a:ext cx="914406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dirty="0" smtClean="0">
                <a:solidFill>
                  <a:srgbClr val="FFFFFF"/>
                </a:solidFill>
              </a:rPr>
              <a:t>XP / Agile / SCRUM </a:t>
            </a:r>
            <a:endParaRPr lang="ru-RU" sz="3200" b="1" dirty="0" smtClean="0">
              <a:solidFill>
                <a:srgbClr val="FFFFFF"/>
              </a:solidFill>
            </a:endParaRP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96875" y="1350963"/>
            <a:ext cx="9255125" cy="5072062"/>
          </a:xfrm>
        </p:spPr>
        <p:txBody>
          <a:bodyPr tIns="0" anchor="ctr"/>
          <a:lstStyle/>
          <a:p>
            <a:pPr eaLnBrk="1"/>
            <a:r>
              <a:rPr lang="en-US" sz="2800" b="1" dirty="0" smtClean="0">
                <a:solidFill>
                  <a:srgbClr val="C00000"/>
                </a:solidFill>
              </a:rPr>
              <a:t>Scrum Values</a:t>
            </a:r>
            <a:endParaRPr lang="ru-RU" sz="2800" dirty="0" smtClean="0">
              <a:solidFill>
                <a:srgbClr val="C00000"/>
              </a:solidFill>
            </a:endParaRPr>
          </a:p>
          <a:p>
            <a:pPr lvl="1" eaLnBrk="1">
              <a:buFont typeface="Arial" charset="0"/>
              <a:buChar char="•"/>
            </a:pPr>
            <a:r>
              <a:rPr lang="en-US" sz="3200" dirty="0" smtClean="0">
                <a:solidFill>
                  <a:srgbClr val="0070C0"/>
                </a:solidFill>
              </a:rPr>
              <a:t>Courage</a:t>
            </a:r>
            <a:endParaRPr lang="ru-RU" sz="3200" dirty="0" smtClean="0">
              <a:solidFill>
                <a:srgbClr val="0070C0"/>
              </a:solidFill>
            </a:endParaRPr>
          </a:p>
          <a:p>
            <a:pPr lvl="1" eaLnBrk="1">
              <a:buFont typeface="Arial" charset="0"/>
              <a:buChar char="•"/>
            </a:pPr>
            <a:r>
              <a:rPr lang="en-US" sz="3200" dirty="0" smtClean="0">
                <a:solidFill>
                  <a:srgbClr val="0070C0"/>
                </a:solidFill>
              </a:rPr>
              <a:t>Trustfulness</a:t>
            </a:r>
            <a:endParaRPr lang="ru-RU" sz="3200" dirty="0" smtClean="0">
              <a:solidFill>
                <a:srgbClr val="0070C0"/>
              </a:solidFill>
            </a:endParaRPr>
          </a:p>
          <a:p>
            <a:pPr lvl="1" eaLnBrk="1">
              <a:buFont typeface="Arial" charset="0"/>
              <a:buChar char="•"/>
            </a:pPr>
            <a:r>
              <a:rPr lang="en-US" sz="3200" dirty="0" smtClean="0">
                <a:solidFill>
                  <a:srgbClr val="0070C0"/>
                </a:solidFill>
              </a:rPr>
              <a:t>Transparency</a:t>
            </a:r>
            <a:endParaRPr lang="ru-RU" sz="3200" dirty="0" smtClean="0">
              <a:solidFill>
                <a:srgbClr val="0070C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</a:pPr>
            <a:endParaRPr lang="ru-RU" sz="2400" dirty="0" smtClean="0">
              <a:solidFill>
                <a:srgbClr val="0070C0"/>
              </a:solidFill>
            </a:endParaRPr>
          </a:p>
          <a:p>
            <a:pPr eaLnBrk="1">
              <a:lnSpc>
                <a:spcPct val="100000"/>
              </a:lnSpc>
              <a:spcAft>
                <a:spcPct val="0"/>
              </a:spcAft>
            </a:pPr>
            <a:endParaRPr lang="ru-RU" sz="2800" dirty="0" smtClean="0">
              <a:solidFill>
                <a:srgbClr val="0070C0"/>
              </a:solidFill>
            </a:endParaRPr>
          </a:p>
        </p:txBody>
      </p:sp>
      <p:pic>
        <p:nvPicPr>
          <p:cNvPr id="3482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48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43388" y="3708400"/>
            <a:ext cx="5837237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4000" y="6923088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Описание: eu_flag_co_funded_pos_[rgb]_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6288087" cy="912813"/>
          </a:xfrm>
        </p:spPr>
        <p:txBody>
          <a:bodyPr anchor="t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smtClean="0">
                <a:solidFill>
                  <a:srgbClr val="FFFFFF"/>
                </a:solidFill>
              </a:rPr>
              <a:t>Три принципа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96875" y="1350963"/>
            <a:ext cx="9358313" cy="5715000"/>
          </a:xfrm>
        </p:spPr>
        <p:txBody>
          <a:bodyPr tIns="0" anchor="ctr"/>
          <a:lstStyle/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 typeface="Arial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70C0"/>
                </a:solidFill>
                <a:latin typeface="Verdana" pitchFamily="34" charset="0"/>
              </a:rPr>
              <a:t>ПРОЗРАЧНОСТЬ: «Сопровождение» </a:t>
            </a:r>
            <a:r>
              <a:rPr lang="ru-RU" sz="2800" b="1" i="1" dirty="0" smtClean="0">
                <a:solidFill>
                  <a:srgbClr val="0070C0"/>
                </a:solidFill>
                <a:latin typeface="Verdana" pitchFamily="34" charset="0"/>
              </a:rPr>
              <a:t>Внешних и Внутренних </a:t>
            </a:r>
            <a:r>
              <a:rPr lang="ru-RU" b="1" dirty="0" smtClean="0">
                <a:solidFill>
                  <a:srgbClr val="0070C0"/>
                </a:solidFill>
                <a:latin typeface="Verdana" pitchFamily="34" charset="0"/>
              </a:rPr>
              <a:t>коммуникаций</a:t>
            </a:r>
            <a:endParaRPr lang="en-US" b="1" dirty="0" smtClean="0">
              <a:solidFill>
                <a:srgbClr val="0070C0"/>
              </a:solidFill>
              <a:latin typeface="Verdana" pitchFamily="34" charset="0"/>
            </a:endParaRP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 typeface="Arial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b="1" dirty="0" smtClean="0">
              <a:solidFill>
                <a:srgbClr val="0070C0"/>
              </a:solidFill>
              <a:latin typeface="Verdana" pitchFamily="34" charset="0"/>
            </a:endParaRP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 typeface="Arial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i="1" dirty="0" smtClean="0">
                <a:solidFill>
                  <a:srgbClr val="C00000"/>
                </a:solidFill>
                <a:latin typeface="Verdana" pitchFamily="34" charset="0"/>
              </a:rPr>
              <a:t>ИНОЙ </a:t>
            </a:r>
            <a:r>
              <a:rPr lang="ru-RU" sz="2800" b="1" i="1" dirty="0" err="1" smtClean="0">
                <a:solidFill>
                  <a:srgbClr val="C00000"/>
                </a:solidFill>
                <a:latin typeface="Verdana" pitchFamily="34" charset="0"/>
              </a:rPr>
              <a:t>менеджемент</a:t>
            </a:r>
            <a:r>
              <a:rPr lang="ru-RU" sz="2800" b="1" i="1" dirty="0" smtClean="0">
                <a:solidFill>
                  <a:srgbClr val="C00000"/>
                </a:solidFill>
                <a:latin typeface="Verdana" pitchFamily="34" charset="0"/>
              </a:rPr>
              <a:t> – Доверие и Самоорганизация</a:t>
            </a:r>
            <a:endParaRPr lang="en-US" b="1" dirty="0" smtClean="0">
              <a:solidFill>
                <a:srgbClr val="0070C0"/>
              </a:solidFill>
              <a:latin typeface="Verdana" pitchFamily="34" charset="0"/>
            </a:endParaRP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 typeface="Arial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dirty="0" smtClean="0">
              <a:solidFill>
                <a:srgbClr val="0070C0"/>
              </a:solidFill>
              <a:latin typeface="Verdana" pitchFamily="34" charset="0"/>
            </a:endParaRP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 typeface="Arial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70C0"/>
                </a:solidFill>
                <a:latin typeface="Verdana" pitchFamily="34" charset="0"/>
              </a:rPr>
              <a:t>«КУРАЖ» - … утром хочется на работу</a:t>
            </a:r>
          </a:p>
        </p:txBody>
      </p:sp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smtClean="0">
                <a:solidFill>
                  <a:srgbClr val="FFFFFF"/>
                </a:solidFill>
              </a:rPr>
              <a:t>Вопросы?</a:t>
            </a: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68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39875" y="1851025"/>
            <a:ext cx="701833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6288087" cy="912813"/>
          </a:xfrm>
        </p:spPr>
        <p:txBody>
          <a:bodyPr anchor="t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smtClean="0">
                <a:solidFill>
                  <a:srgbClr val="FFFFFF"/>
                </a:solidFill>
              </a:rPr>
              <a:t>Три принципа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96875" y="1350963"/>
            <a:ext cx="9358313" cy="5715000"/>
          </a:xfrm>
        </p:spPr>
        <p:txBody>
          <a:bodyPr tIns="0" anchor="ctr"/>
          <a:lstStyle/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 typeface="Arial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70C0"/>
                </a:solidFill>
                <a:latin typeface="Verdana" pitchFamily="34" charset="0"/>
              </a:rPr>
              <a:t>ПРОЗРАЧНОСТЬ: «Сопровождение» </a:t>
            </a:r>
            <a:r>
              <a:rPr lang="ru-RU" sz="2800" b="1" i="1" dirty="0" smtClean="0">
                <a:solidFill>
                  <a:srgbClr val="0070C0"/>
                </a:solidFill>
                <a:latin typeface="Verdana" pitchFamily="34" charset="0"/>
              </a:rPr>
              <a:t>Внешних и Внутренних </a:t>
            </a:r>
            <a:r>
              <a:rPr lang="ru-RU" b="1" dirty="0" smtClean="0">
                <a:solidFill>
                  <a:srgbClr val="0070C0"/>
                </a:solidFill>
                <a:latin typeface="Verdana" pitchFamily="34" charset="0"/>
              </a:rPr>
              <a:t>коммуникаций</a:t>
            </a:r>
            <a:endParaRPr lang="en-US" b="1" dirty="0" smtClean="0">
              <a:solidFill>
                <a:srgbClr val="0070C0"/>
              </a:solidFill>
              <a:latin typeface="Verdana" pitchFamily="34" charset="0"/>
            </a:endParaRP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 typeface="Arial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b="1" dirty="0" smtClean="0">
              <a:solidFill>
                <a:srgbClr val="0070C0"/>
              </a:solidFill>
              <a:latin typeface="Verdana" pitchFamily="34" charset="0"/>
            </a:endParaRP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 typeface="Arial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 dirty="0" smtClean="0">
                <a:solidFill>
                  <a:srgbClr val="C00000"/>
                </a:solidFill>
                <a:latin typeface="Verdana" pitchFamily="34" charset="0"/>
              </a:rPr>
              <a:t>ИНОЙ </a:t>
            </a:r>
            <a:r>
              <a:rPr lang="ru-RU" b="1" i="1" dirty="0" err="1" smtClean="0">
                <a:solidFill>
                  <a:srgbClr val="C00000"/>
                </a:solidFill>
                <a:latin typeface="Verdana" pitchFamily="34" charset="0"/>
              </a:rPr>
              <a:t>менеджемент</a:t>
            </a:r>
            <a:r>
              <a:rPr lang="ru-RU" b="1" i="1" dirty="0" smtClean="0">
                <a:solidFill>
                  <a:srgbClr val="C00000"/>
                </a:solidFill>
                <a:latin typeface="Verdana" pitchFamily="34" charset="0"/>
              </a:rPr>
              <a:t> – Доверие и самоорганизация</a:t>
            </a:r>
            <a:endParaRPr lang="en-US" sz="3600" b="1" dirty="0" smtClean="0">
              <a:solidFill>
                <a:srgbClr val="0070C0"/>
              </a:solidFill>
              <a:latin typeface="Verdana" pitchFamily="34" charset="0"/>
            </a:endParaRP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 typeface="Arial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dirty="0" smtClean="0">
              <a:solidFill>
                <a:srgbClr val="0070C0"/>
              </a:solidFill>
              <a:latin typeface="Verdana" pitchFamily="34" charset="0"/>
            </a:endParaRP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 typeface="Arial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70C0"/>
                </a:solidFill>
                <a:latin typeface="Verdana" pitchFamily="34" charset="0"/>
              </a:rPr>
              <a:t>«КУРАЖ» - … утром хочется на работу</a:t>
            </a:r>
          </a:p>
        </p:txBody>
      </p:sp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6288087" cy="912813"/>
          </a:xfrm>
        </p:spPr>
        <p:txBody>
          <a:bodyPr anchor="t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smtClean="0">
                <a:solidFill>
                  <a:srgbClr val="FFFFFF"/>
                </a:solidFill>
              </a:rPr>
              <a:t>Эволюция </a:t>
            </a:r>
            <a:r>
              <a:rPr lang="en-US" sz="3200" b="1" smtClean="0">
                <a:solidFill>
                  <a:srgbClr val="FFFFFF"/>
                </a:solidFill>
              </a:rPr>
              <a:t>Agile </a:t>
            </a:r>
            <a:r>
              <a:rPr lang="ru-RU" sz="3200" b="1" smtClean="0">
                <a:solidFill>
                  <a:srgbClr val="FFFFFF"/>
                </a:solidFill>
              </a:rPr>
              <a:t>в организации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22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04950"/>
            <a:ext cx="10080625" cy="513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9150" y="4838700"/>
            <a:ext cx="2911475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6573837" cy="912813"/>
          </a:xfrm>
        </p:spPr>
        <p:txBody>
          <a:bodyPr anchor="t"/>
          <a:lstStyle/>
          <a:p>
            <a:pPr algn="l"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smtClean="0">
                <a:solidFill>
                  <a:srgbClr val="FFFFFF"/>
                </a:solidFill>
              </a:rPr>
              <a:t>Преимущества для Бизнеса</a:t>
            </a:r>
          </a:p>
        </p:txBody>
      </p:sp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47" name="Рисунок 11"/>
          <p:cNvPicPr>
            <a:picLocks noChangeAspect="1" noChangeArrowheads="1"/>
          </p:cNvPicPr>
          <p:nvPr/>
        </p:nvPicPr>
        <p:blipFill>
          <a:blip r:embed="rId5"/>
          <a:srcRect l="22884" t="29379" r="26430" b="19160"/>
          <a:stretch>
            <a:fillRect/>
          </a:stretch>
        </p:blipFill>
        <p:spPr bwMode="auto">
          <a:xfrm>
            <a:off x="3535363" y="2884488"/>
            <a:ext cx="30099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922338"/>
            <a:ext cx="7715250" cy="462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- 2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1636713"/>
            <a:ext cx="9286875" cy="4786312"/>
          </a:xfrm>
        </p:spPr>
        <p:txBody>
          <a:bodyPr tIns="0" anchor="ctr"/>
          <a:lstStyle/>
          <a:p>
            <a:pPr indent="-336550" eaLnBrk="1">
              <a:lnSpc>
                <a:spcPct val="150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Agile is a set of values</a:t>
            </a:r>
          </a:p>
          <a:p>
            <a:pPr lvl="1" indent="-336550" eaLnBrk="1">
              <a:lnSpc>
                <a:spcPct val="150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•	Individuals/Interactions</a:t>
            </a:r>
          </a:p>
          <a:p>
            <a:pPr lvl="1" indent="-336550" eaLnBrk="1">
              <a:lnSpc>
                <a:spcPct val="150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•	Working software</a:t>
            </a:r>
          </a:p>
          <a:p>
            <a:pPr lvl="1" indent="-336550" eaLnBrk="1">
              <a:lnSpc>
                <a:spcPct val="150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•	Customer collaboration</a:t>
            </a:r>
          </a:p>
          <a:p>
            <a:pPr lvl="1" indent="-336550" eaLnBrk="1">
              <a:lnSpc>
                <a:spcPct val="150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•	Responding to change</a:t>
            </a:r>
          </a:p>
          <a:p>
            <a:pPr lvl="1" indent="-336550" eaLnBrk="1">
              <a:lnSpc>
                <a:spcPct val="150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000" b="1" dirty="0" smtClean="0">
              <a:solidFill>
                <a:schemeClr val="accent5">
                  <a:lumMod val="50000"/>
                </a:schemeClr>
              </a:solidFill>
              <a:latin typeface="Verdana" pitchFamily="32" charset="0"/>
            </a:endParaRPr>
          </a:p>
          <a:p>
            <a:pPr indent="-336550" eaLnBrk="1">
              <a:lnSpc>
                <a:spcPct val="150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• and twelve principles</a:t>
            </a:r>
          </a:p>
          <a:p>
            <a:pPr indent="-336550" eaLnBrk="1">
              <a:lnSpc>
                <a:spcPct val="150000"/>
              </a:lnSpc>
              <a:spcAft>
                <a:spcPts val="575"/>
              </a:spcAft>
              <a:buClrTx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			</a:t>
            </a:r>
            <a:r>
              <a:rPr lang="en-US" sz="2400" i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http://agilemanifesto.org/principles.html</a:t>
            </a:r>
          </a:p>
        </p:txBody>
      </p:sp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4000" y="6923088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1272" name="Рисунок 8"/>
          <p:cNvPicPr>
            <a:picLocks noChangeAspect="1" noChangeArrowheads="1"/>
          </p:cNvPicPr>
          <p:nvPr/>
        </p:nvPicPr>
        <p:blipFill>
          <a:blip r:embed="rId4"/>
          <a:srcRect l="35272" t="26825" r="38647" b="30840"/>
          <a:stretch>
            <a:fillRect/>
          </a:stretch>
        </p:blipFill>
        <p:spPr bwMode="auto">
          <a:xfrm>
            <a:off x="5754688" y="1422400"/>
            <a:ext cx="375443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Описание: eu_flag_co_funded_pos_[rgb]_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- 1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1636713"/>
            <a:ext cx="9286875" cy="4786312"/>
          </a:xfrm>
        </p:spPr>
        <p:txBody>
          <a:bodyPr tIns="0" anchor="ctr"/>
          <a:lstStyle/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•	SCRUM is not a Methodology</a:t>
            </a: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400" b="1" dirty="0" smtClean="0">
              <a:solidFill>
                <a:schemeClr val="accent5">
                  <a:lumMod val="50000"/>
                </a:schemeClr>
              </a:solidFill>
              <a:latin typeface="Verdana" pitchFamily="32" charset="0"/>
            </a:endParaRP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•	SCRUM is a Framework </a:t>
            </a: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			for surfacing </a:t>
            </a:r>
            <a:r>
              <a:rPr lang="en-US" sz="2400" b="1" i="1" dirty="0" smtClean="0">
                <a:solidFill>
                  <a:srgbClr val="C00000"/>
                </a:solidFill>
                <a:latin typeface="Verdana" pitchFamily="32" charset="0"/>
              </a:rPr>
              <a:t>organizational dysfunction</a:t>
            </a: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400" b="1" dirty="0" smtClean="0">
              <a:solidFill>
                <a:schemeClr val="accent5">
                  <a:lumMod val="50000"/>
                </a:schemeClr>
              </a:solidFill>
              <a:latin typeface="Verdana" pitchFamily="32" charset="0"/>
            </a:endParaRP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•	SCRUM doesn’t provide answers –</a:t>
            </a: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			 It helps you ask </a:t>
            </a:r>
            <a:r>
              <a:rPr lang="en-US" sz="2400" b="1" i="1" dirty="0" smtClean="0">
                <a:solidFill>
                  <a:srgbClr val="C00000"/>
                </a:solidFill>
                <a:latin typeface="Verdana" pitchFamily="32" charset="0"/>
              </a:rPr>
              <a:t>better questions</a:t>
            </a: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400" b="1" dirty="0" smtClean="0">
              <a:solidFill>
                <a:schemeClr val="accent5">
                  <a:lumMod val="50000"/>
                </a:schemeClr>
              </a:solidFill>
              <a:latin typeface="Verdana" pitchFamily="32" charset="0"/>
            </a:endParaRP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•	SCRUM doesn’t actually do anything  –</a:t>
            </a: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			 </a:t>
            </a:r>
            <a:r>
              <a:rPr lang="en-US" sz="2400" b="1" i="1" dirty="0" smtClean="0">
                <a:solidFill>
                  <a:srgbClr val="C00000"/>
                </a:solidFill>
                <a:latin typeface="Verdana" pitchFamily="32" charset="0"/>
              </a:rPr>
              <a:t>People do things</a:t>
            </a:r>
          </a:p>
        </p:txBody>
      </p:sp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4000" y="6923088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983413" cy="863600"/>
          </a:xfrm>
          <a:prstGeom prst="roundRect">
            <a:avLst>
              <a:gd name="adj" fmla="val 181"/>
            </a:avLst>
          </a:prstGeom>
          <a:solidFill>
            <a:srgbClr val="0084D1"/>
          </a:solidFill>
          <a:ln w="9360">
            <a:solidFill>
              <a:srgbClr val="0084D1"/>
            </a:solidFill>
            <a:round/>
            <a:headEnd/>
            <a:tailEnd/>
          </a:ln>
        </p:spPr>
        <p:txBody>
          <a:bodyPr lIns="90000" tIns="6084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&lt;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3200"/>
            <a:ext cx="4859337" cy="912813"/>
          </a:xfrm>
        </p:spPr>
        <p:txBody>
          <a:bodyPr anchor="t"/>
          <a:lstStyle/>
          <a:p>
            <a:pPr algn="l"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smtClean="0">
                <a:solidFill>
                  <a:srgbClr val="FFFFFF"/>
                </a:solidFill>
              </a:rPr>
              <a:t>XP / Agile / SCRUM - 3</a:t>
            </a:r>
            <a:endParaRPr lang="ru-RU" sz="3200" b="1" smtClean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11156" y="1565259"/>
            <a:ext cx="8929688" cy="5214938"/>
          </a:xfrm>
        </p:spPr>
        <p:txBody>
          <a:bodyPr tIns="0" anchor="ctr"/>
          <a:lstStyle/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•	Scrum is an Agile framework that allows you </a:t>
            </a: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	to create your own lightweight process </a:t>
            </a: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	for developing new products</a:t>
            </a: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 typeface="Times New Roman" pitchFamily="18" charset="0"/>
              <a:buBlip>
                <a:blip r:embed="rId3"/>
              </a:buBlip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i="1" dirty="0" smtClean="0">
                <a:solidFill>
                  <a:srgbClr val="C00000"/>
                </a:solidFill>
                <a:latin typeface="Verdana" pitchFamily="32" charset="0"/>
              </a:rPr>
              <a:t>Scrum will help you fail in 30 days or less</a:t>
            </a:r>
            <a:endParaRPr lang="en-US" sz="2400" b="1" dirty="0" smtClean="0">
              <a:solidFill>
                <a:schemeClr val="accent5">
                  <a:lumMod val="50000"/>
                </a:schemeClr>
              </a:solidFill>
              <a:latin typeface="Verdana" pitchFamily="32" charset="0"/>
            </a:endParaRP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•	</a:t>
            </a:r>
            <a:r>
              <a:rPr lang="en-US" sz="2400" b="1" dirty="0" smtClean="0">
                <a:solidFill>
                  <a:srgbClr val="0070C0"/>
                </a:solidFill>
                <a:latin typeface="Verdana" pitchFamily="32" charset="0"/>
              </a:rPr>
              <a:t>Scrum is simple</a:t>
            </a: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			It can be understood and implemented in a 			few days.  -</a:t>
            </a: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			It takes a lifetime to master</a:t>
            </a: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400" b="1" dirty="0" smtClean="0">
              <a:solidFill>
                <a:schemeClr val="accent5">
                  <a:lumMod val="50000"/>
                </a:schemeClr>
              </a:solidFill>
              <a:latin typeface="Verdana" pitchFamily="32" charset="0"/>
            </a:endParaRPr>
          </a:p>
          <a:p>
            <a:pPr indent="-336550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•	“Scrum is not a methodology - – it is a pathway”</a:t>
            </a:r>
          </a:p>
          <a:p>
            <a:pPr indent="-336550" algn="r" eaLnBrk="1">
              <a:lnSpc>
                <a:spcPct val="101000"/>
              </a:lnSpc>
              <a:spcAft>
                <a:spcPts val="57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– </a:t>
            </a:r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Ken </a:t>
            </a:r>
            <a:r>
              <a:rPr lang="en-US" sz="1800" b="1" i="1" dirty="0" err="1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Schwaber</a:t>
            </a:r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Verdana" pitchFamily="32" charset="0"/>
              </a:rPr>
              <a:t> (Boulder, Co, Nov. 2005)</a:t>
            </a:r>
            <a:endParaRPr lang="en-US" sz="2000" b="1" i="1" dirty="0" smtClean="0">
              <a:solidFill>
                <a:schemeClr val="accent5">
                  <a:lumMod val="50000"/>
                </a:schemeClr>
              </a:solidFill>
              <a:latin typeface="Verdana" pitchFamily="32" charset="0"/>
            </a:endParaRPr>
          </a:p>
        </p:txBody>
      </p:sp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488238"/>
            <a:ext cx="10079038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4000" y="6923088"/>
            <a:ext cx="9255125" cy="349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FROM: Tobias Mayer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A short introduction to Scrum and its underlying Agile principles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69" y="849519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86" y="37966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Microsoft YaHei"/>
      </a:majorFont>
      <a:minorFont>
        <a:latin typeface="Arial"/>
        <a:ea typeface="Microsoft YaHei"/>
        <a:cs typeface="Microsoft YaHei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34711</TotalTime>
  <Words>1253</Words>
  <Application>Microsoft Office PowerPoint</Application>
  <PresentationFormat>Произвольный</PresentationFormat>
  <Paragraphs>358</Paragraphs>
  <Slides>39</Slides>
  <Notes>39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8" baseType="lpstr">
      <vt:lpstr>Microsoft YaHei</vt:lpstr>
      <vt:lpstr>ＭＳ Ｐゴシック</vt:lpstr>
      <vt:lpstr>Arial</vt:lpstr>
      <vt:lpstr>Arial Narrow</vt:lpstr>
      <vt:lpstr>Lucida Sans Unicode</vt:lpstr>
      <vt:lpstr>Times New Roman</vt:lpstr>
      <vt:lpstr>Verdana</vt:lpstr>
      <vt:lpstr>Wingdings</vt:lpstr>
      <vt:lpstr>Тема Office</vt:lpstr>
      <vt:lpstr>Topic Agile и RUP – myths, legends and all true</vt:lpstr>
      <vt:lpstr>Agile – это ИНОЙ менеджмент. </vt:lpstr>
      <vt:lpstr>ХР</vt:lpstr>
      <vt:lpstr>Три принципа</vt:lpstr>
      <vt:lpstr>Эволюция Agile в организации</vt:lpstr>
      <vt:lpstr>Преимущества для Бизнеса</vt:lpstr>
      <vt:lpstr>XP / Agile / SCRUM - 2</vt:lpstr>
      <vt:lpstr>XP / Agile / SCRUM - 1</vt:lpstr>
      <vt:lpstr>XP / Agile / SCRUM - 3</vt:lpstr>
      <vt:lpstr>XP / Agile / SCRUM - 4</vt:lpstr>
      <vt:lpstr>XP / Agile / SCRUM - 5</vt:lpstr>
      <vt:lpstr>XP / Agile / SCRUM - 6</vt:lpstr>
      <vt:lpstr>XP / Agile / SCRUM - 7</vt:lpstr>
      <vt:lpstr>Add immediate value</vt:lpstr>
      <vt:lpstr>XP / Agile / SCRUM - 8</vt:lpstr>
      <vt:lpstr>Scrum People</vt:lpstr>
      <vt:lpstr>XP / Agile / SCRUM - 9</vt:lpstr>
      <vt:lpstr>XP / Agile / SCRUM - 10</vt:lpstr>
      <vt:lpstr>Vision Statement</vt:lpstr>
      <vt:lpstr>XP / Agile / SCRUM - 11</vt:lpstr>
      <vt:lpstr>Scrum Execution</vt:lpstr>
      <vt:lpstr>XP / Agile / SCRUM - 12</vt:lpstr>
      <vt:lpstr>XP / Agile / SCRUM - 13</vt:lpstr>
      <vt:lpstr>Story Burndown / Team Task Board</vt:lpstr>
      <vt:lpstr>XP / Agile / SCRUM - 14</vt:lpstr>
      <vt:lpstr>XP / Agile / SCRUM - 15</vt:lpstr>
      <vt:lpstr>XP / Agile / SCRUM - 16</vt:lpstr>
      <vt:lpstr>Scrum Reflection</vt:lpstr>
      <vt:lpstr>Agile / RUP</vt:lpstr>
      <vt:lpstr>Agile / RUP</vt:lpstr>
      <vt:lpstr>Agile / RUP</vt:lpstr>
      <vt:lpstr>Agile / RUP</vt:lpstr>
      <vt:lpstr>Agile / RUP</vt:lpstr>
      <vt:lpstr>Agile / RUP</vt:lpstr>
      <vt:lpstr>Agile / RUP</vt:lpstr>
      <vt:lpstr>Подводим Итоги</vt:lpstr>
      <vt:lpstr>XP / Agile / SCRUM </vt:lpstr>
      <vt:lpstr>Три принципа</vt:lpstr>
      <vt:lpstr>Вопросы?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ПРАКТИЧЕСКИЕ ПРИЁМЫ РАБОТЫ С МОТИВАЦИЕЙ</dc:title>
  <dc:creator>tetyana</dc:creator>
  <cp:lastModifiedBy>Администратор</cp:lastModifiedBy>
  <cp:revision>57</cp:revision>
  <cp:lastPrinted>1601-01-01T00:00:00Z</cp:lastPrinted>
  <dcterms:created xsi:type="dcterms:W3CDTF">2013-05-13T06:51:39Z</dcterms:created>
  <dcterms:modified xsi:type="dcterms:W3CDTF">2017-12-01T17:41:26Z</dcterms:modified>
</cp:coreProperties>
</file>