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17"/>
  </p:notesMasterIdLst>
  <p:sldIdLst>
    <p:sldId id="256" r:id="rId4"/>
    <p:sldId id="271" r:id="rId5"/>
    <p:sldId id="314" r:id="rId6"/>
    <p:sldId id="308" r:id="rId7"/>
    <p:sldId id="299" r:id="rId8"/>
    <p:sldId id="306" r:id="rId9"/>
    <p:sldId id="282" r:id="rId10"/>
    <p:sldId id="310" r:id="rId11"/>
    <p:sldId id="311" r:id="rId12"/>
    <p:sldId id="312" r:id="rId13"/>
    <p:sldId id="313" r:id="rId14"/>
    <p:sldId id="298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A0AA3-CF1C-4AF5-B540-74BE55162B16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BDC62-BFDD-4CE4-8A64-E745BEA5A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DC62-BFDD-4CE4-8A64-E745BEA5A63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630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75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Слайд містить гіперпосилання.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DC62-BFDD-4CE4-8A64-E745BEA5A63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75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</a:t>
            </a:r>
            <a:r>
              <a:rPr lang="uk-UA" baseline="0" dirty="0" smtClean="0"/>
              <a:t> містить гіперпосилання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BDC62-BFDD-4CE4-8A64-E745BEA5A63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82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youtu.be/zPMryG8fqNY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nline.hneu.edu.ua/mod/url/view.php?id=24635" TargetMode="External"/><Relationship Id="rId5" Type="http://schemas.openxmlformats.org/officeDocument/2006/relationships/hyperlink" Target="https://youtu.be/Z7wOBc0ZKps" TargetMode="External"/><Relationship Id="rId4" Type="http://schemas.openxmlformats.org/officeDocument/2006/relationships/hyperlink" Target="https://youtu.be/-vKPyangkx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youtu.be/Z7wOBc0ZKp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youtu.be/-vKPyangkx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online.hneu.edu.ua/mod/url/view.php?id=24635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6" y="342879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7" y="1212168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Відмінювання іменників</a:t>
            </a:r>
            <a:br>
              <a:rPr lang="uk-UA" dirty="0" smtClean="0">
                <a:solidFill>
                  <a:schemeClr val="bg1"/>
                </a:solidFill>
              </a:rPr>
            </a:br>
            <a:r>
              <a:rPr lang="uk-UA" sz="1600" dirty="0" smtClean="0">
                <a:solidFill>
                  <a:schemeClr val="bg1"/>
                </a:solidFill>
              </a:rPr>
              <a:t>(досліджуємо незмінювані іменники та </a:t>
            </a:r>
            <a:r>
              <a:rPr lang="uk-UA" sz="1600" dirty="0" smtClean="0">
                <a:solidFill>
                  <a:schemeClr val="bg1"/>
                </a:solidFill>
              </a:rPr>
              <a:t>розрізнюємо </a:t>
            </a:r>
            <a:r>
              <a:rPr lang="uk-UA" sz="1600" dirty="0" smtClean="0">
                <a:solidFill>
                  <a:schemeClr val="bg1"/>
                </a:solidFill>
              </a:rPr>
              <a:t>відмінки іменників з однаковими закінченнями)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2812" y="510138"/>
            <a:ext cx="17604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Заняття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№ 9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208" y="2689041"/>
            <a:ext cx="4672953" cy="19160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3264" y="2003302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6061" y="1126079"/>
            <a:ext cx="86132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err="1" smtClean="0"/>
              <a:t>Розгадай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ребуси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провідміняй</a:t>
            </a:r>
            <a:r>
              <a:rPr lang="ru-RU" sz="2800" b="1" dirty="0" smtClean="0"/>
              <a:t> слова-</a:t>
            </a:r>
            <a:r>
              <a:rPr lang="ru-RU" sz="2800" b="1" dirty="0" err="1" smtClean="0"/>
              <a:t>відгадки</a:t>
            </a:r>
            <a:r>
              <a:rPr lang="ru-RU" b="1" dirty="0" smtClean="0"/>
              <a:t>.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540" y="1972852"/>
            <a:ext cx="4286931" cy="191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7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01" y="883541"/>
            <a:ext cx="2896232" cy="129444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451" y="1150465"/>
            <a:ext cx="2887136" cy="1183785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1849"/>
              </p:ext>
            </p:extLst>
          </p:nvPr>
        </p:nvGraphicFramePr>
        <p:xfrm>
          <a:off x="5796881" y="2343634"/>
          <a:ext cx="488800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8300"/>
                <a:gridCol w="1685458"/>
                <a:gridCol w="164424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Відмінок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Однина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Множина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Називний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Родовий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снігів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Давальний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снігу, снігові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снігам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Знахідний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Орудний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снігами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Місцевий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на/у снігу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на/у снігах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Кличний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сніги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127934"/>
              </p:ext>
            </p:extLst>
          </p:nvPr>
        </p:nvGraphicFramePr>
        <p:xfrm>
          <a:off x="174740" y="2259002"/>
          <a:ext cx="5293894" cy="3261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653"/>
                <a:gridCol w="2225921"/>
                <a:gridCol w="1530320"/>
              </a:tblGrid>
              <a:tr h="29894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Відмінок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Однина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Множина</a:t>
                      </a:r>
                      <a:endParaRPr lang="ru-RU" dirty="0"/>
                    </a:p>
                  </a:txBody>
                  <a:tcPr/>
                </a:tc>
              </a:tr>
              <a:tr h="375947">
                <a:tc>
                  <a:txBody>
                    <a:bodyPr/>
                    <a:lstStyle/>
                    <a:p>
                      <a:r>
                        <a:rPr lang="uk-UA" dirty="0" smtClean="0"/>
                        <a:t>Називний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марси</a:t>
                      </a:r>
                      <a:endParaRPr lang="ru-RU" dirty="0"/>
                    </a:p>
                  </a:txBody>
                  <a:tcPr/>
                </a:tc>
              </a:tr>
              <a:tr h="375947">
                <a:tc>
                  <a:txBody>
                    <a:bodyPr/>
                    <a:lstStyle/>
                    <a:p>
                      <a:r>
                        <a:rPr lang="uk-UA" dirty="0" smtClean="0"/>
                        <a:t>Родовий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марсів</a:t>
                      </a:r>
                      <a:endParaRPr lang="ru-RU" dirty="0"/>
                    </a:p>
                  </a:txBody>
                  <a:tcPr/>
                </a:tc>
              </a:tr>
              <a:tr h="375947">
                <a:tc>
                  <a:txBody>
                    <a:bodyPr/>
                    <a:lstStyle/>
                    <a:p>
                      <a:r>
                        <a:rPr lang="uk-UA" dirty="0" smtClean="0"/>
                        <a:t>Давальний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марсу</a:t>
                      </a:r>
                      <a:r>
                        <a:rPr lang="uk-UA" dirty="0" smtClean="0"/>
                        <a:t>, </a:t>
                      </a:r>
                      <a:r>
                        <a:rPr lang="uk-UA" dirty="0" smtClean="0"/>
                        <a:t>марсові</a:t>
                      </a:r>
                      <a:endParaRPr lang="uk-U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марсам</a:t>
                      </a:r>
                      <a:endParaRPr lang="ru-RU" dirty="0"/>
                    </a:p>
                  </a:txBody>
                  <a:tcPr/>
                </a:tc>
              </a:tr>
              <a:tr h="375947">
                <a:tc>
                  <a:txBody>
                    <a:bodyPr/>
                    <a:lstStyle/>
                    <a:p>
                      <a:r>
                        <a:rPr lang="uk-UA" dirty="0" smtClean="0"/>
                        <a:t>Знахідний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марси</a:t>
                      </a:r>
                      <a:endParaRPr lang="ru-RU" dirty="0"/>
                    </a:p>
                  </a:txBody>
                  <a:tcPr/>
                </a:tc>
              </a:tr>
              <a:tr h="375947">
                <a:tc>
                  <a:txBody>
                    <a:bodyPr/>
                    <a:lstStyle/>
                    <a:p>
                      <a:r>
                        <a:rPr lang="uk-UA" dirty="0" smtClean="0"/>
                        <a:t>Орудний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марсами</a:t>
                      </a:r>
                      <a:endParaRPr lang="ru-RU" dirty="0"/>
                    </a:p>
                  </a:txBody>
                  <a:tcPr/>
                </a:tc>
              </a:tr>
              <a:tr h="375947">
                <a:tc>
                  <a:txBody>
                    <a:bodyPr/>
                    <a:lstStyle/>
                    <a:p>
                      <a:r>
                        <a:rPr lang="uk-UA" dirty="0" smtClean="0"/>
                        <a:t>Місцевий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на/у </a:t>
                      </a:r>
                      <a:r>
                        <a:rPr lang="uk-UA" dirty="0" smtClean="0"/>
                        <a:t>марсі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на/у </a:t>
                      </a:r>
                      <a:r>
                        <a:rPr lang="uk-UA" dirty="0" smtClean="0"/>
                        <a:t>марсах</a:t>
                      </a:r>
                      <a:endParaRPr lang="ru-RU" dirty="0"/>
                    </a:p>
                  </a:txBody>
                  <a:tcPr/>
                </a:tc>
              </a:tr>
              <a:tr h="375947">
                <a:tc>
                  <a:txBody>
                    <a:bodyPr/>
                    <a:lstStyle/>
                    <a:p>
                      <a:r>
                        <a:rPr lang="uk-UA" dirty="0" smtClean="0"/>
                        <a:t>Кличний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марсе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марсии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4463" y="5440216"/>
            <a:ext cx="5016420" cy="153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6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6879" y="110703"/>
            <a:ext cx="799449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Використані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ресурси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Інтернету</a:t>
            </a:r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21879" y="1856967"/>
            <a:ext cx="3501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https://youtu.be/-</a:t>
            </a:r>
            <a:r>
              <a:rPr lang="ru-RU" dirty="0" smtClean="0">
                <a:hlinkClick r:id="rId4"/>
              </a:rPr>
              <a:t>vKPyangkxI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21879" y="2326694"/>
            <a:ext cx="3703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youtu.be/Z7wOBc0ZKps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20182" y="3280740"/>
            <a:ext cx="8880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online.hneu.edu.ua/mod/url/view.php?id=24635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21879" y="2788359"/>
            <a:ext cx="367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7"/>
              </a:rPr>
              <a:t>https://</a:t>
            </a:r>
            <a:r>
              <a:rPr lang="ru-RU" dirty="0" smtClean="0">
                <a:hlinkClick r:id="rId7"/>
              </a:rPr>
              <a:t>youtu.be/zPMryG8fqNY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04" y="981349"/>
            <a:ext cx="10162844" cy="5982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0103" y="-36953"/>
            <a:ext cx="57262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Пригадаймо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відмінки</a:t>
            </a:r>
            <a:endParaRPr lang="ru-RU" sz="40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української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мови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109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6250" y="-36953"/>
            <a:ext cx="34339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Пригадаймо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1940" y="1213924"/>
            <a:ext cx="103214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В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українській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мові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є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незмінювані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іменники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— 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такі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,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які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не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змінюють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своєї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форми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під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час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поєднання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з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іншими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словами.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Відповідно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,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ці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слова не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мають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 </a:t>
            </a:r>
            <a:r>
              <a:rPr lang="ru-RU" sz="32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закінчень</a:t>
            </a:r>
            <a:r>
              <a:rPr lang="ru-RU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oogle Sans"/>
              </a:rPr>
              <a:t>. </a:t>
            </a:r>
            <a:endParaRPr lang="ru-RU" sz="32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Google Sans"/>
            </a:endParaRPr>
          </a:p>
          <a:p>
            <a:r>
              <a:rPr lang="ru-RU" sz="32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Наприклад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, маленький </a:t>
            </a:r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поні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, 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гратися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 з </a:t>
            </a:r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поні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, 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побачити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 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поні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. Слово </a:t>
            </a:r>
            <a:r>
              <a:rPr 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«</a:t>
            </a:r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поні</a:t>
            </a:r>
            <a:r>
              <a:rPr 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» 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не 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змінюється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, попри те, 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що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 слово-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сусід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 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цього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 </a:t>
            </a:r>
            <a:r>
              <a:rPr lang="ru-RU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потребує</a:t>
            </a:r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oogle Sans"/>
              </a:rPr>
              <a:t>.</a:t>
            </a:r>
            <a:endParaRPr lang="ru-RU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404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51" y="5573027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07796" y="110028"/>
            <a:ext cx="900776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</a:rPr>
              <a:t>Досліджуємо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hlinkClick r:id="rId4"/>
              </a:rPr>
              <a:t>незмінювані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іменники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7796" y="1393225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3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51" y="5573027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07796" y="110028"/>
            <a:ext cx="900776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dirty="0" err="1">
                <a:ln/>
                <a:solidFill>
                  <a:schemeClr val="accent3"/>
                </a:solidFill>
              </a:rPr>
              <a:t>Розрізняємо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відмінки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іменників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з </a:t>
            </a:r>
            <a:r>
              <a:rPr lang="ru-RU" sz="3600" b="1" dirty="0" err="1">
                <a:ln/>
                <a:solidFill>
                  <a:schemeClr val="accent3"/>
                </a:solidFill>
              </a:rPr>
              <a:t>однаковими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err="1">
                <a:ln/>
                <a:solidFill>
                  <a:schemeClr val="accent3"/>
                </a:solidFill>
                <a:hlinkClick r:id="rId4"/>
              </a:rPr>
              <a:t>закінченнями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7796" y="1537603"/>
            <a:ext cx="771210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32081" y="545953"/>
            <a:ext cx="84241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Гімнастика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 для 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очей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5727" y="1561616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3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13563" y="217751"/>
            <a:ext cx="5588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Потренуймося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3264" y="2003302"/>
            <a:ext cx="2913300" cy="2913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0613" y="1043519"/>
            <a:ext cx="10979387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dirty="0"/>
              <a:t>Спиши </a:t>
            </a:r>
            <a:r>
              <a:rPr lang="ru-RU" sz="2400" b="1" dirty="0" err="1"/>
              <a:t>подані</a:t>
            </a:r>
            <a:r>
              <a:rPr lang="ru-RU" sz="2400" b="1" dirty="0"/>
              <a:t> </a:t>
            </a:r>
            <a:r>
              <a:rPr lang="ru-RU" sz="2400" b="1" dirty="0" err="1"/>
              <a:t>речення</a:t>
            </a:r>
            <a:r>
              <a:rPr lang="ru-RU" sz="2400" b="1" dirty="0"/>
              <a:t>. </a:t>
            </a:r>
            <a:r>
              <a:rPr lang="ru-RU" sz="2400" b="1" dirty="0" err="1"/>
              <a:t>Визнач</a:t>
            </a:r>
            <a:r>
              <a:rPr lang="ru-RU" sz="2400" b="1" dirty="0"/>
              <a:t> </a:t>
            </a:r>
            <a:r>
              <a:rPr lang="ru-RU" sz="2400" b="1" dirty="0" err="1"/>
              <a:t>відмінки</a:t>
            </a:r>
            <a:r>
              <a:rPr lang="ru-RU" sz="2400" b="1" dirty="0"/>
              <a:t> </a:t>
            </a:r>
            <a:r>
              <a:rPr lang="ru-RU" sz="2400" b="1" dirty="0" err="1"/>
              <a:t>виділених</a:t>
            </a:r>
            <a:r>
              <a:rPr lang="ru-RU" sz="2400" b="1" dirty="0"/>
              <a:t> </a:t>
            </a:r>
            <a:r>
              <a:rPr lang="ru-RU" sz="2400" b="1" dirty="0" err="1"/>
              <a:t>іменників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algn="just"/>
            <a:r>
              <a:rPr lang="ru-RU" sz="2400" b="1" dirty="0" err="1" smtClean="0"/>
              <a:t>Усно</a:t>
            </a:r>
            <a:r>
              <a:rPr lang="ru-RU" sz="2400" b="1" dirty="0" smtClean="0"/>
              <a:t> </a:t>
            </a:r>
            <a:r>
              <a:rPr lang="ru-RU" sz="2400" b="1" dirty="0"/>
              <a:t>доведи,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виконав</a:t>
            </a:r>
            <a:r>
              <a:rPr lang="ru-RU" sz="2400" b="1" dirty="0"/>
              <a:t> правильно</a:t>
            </a:r>
            <a:r>
              <a:rPr lang="ru-RU" dirty="0"/>
              <a:t>.</a:t>
            </a:r>
          </a:p>
          <a:p>
            <a:pPr algn="just"/>
            <a:r>
              <a:rPr lang="ru-RU" b="1" dirty="0" smtClean="0"/>
              <a:t> </a:t>
            </a:r>
            <a:endParaRPr lang="ru-RU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5862" y="2100863"/>
            <a:ext cx="954028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а) </a:t>
            </a:r>
            <a:r>
              <a:rPr lang="ru-RU" sz="2800" dirty="0" err="1">
                <a:solidFill>
                  <a:srgbClr val="002060"/>
                </a:solidFill>
              </a:rPr>
              <a:t>Учень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саджає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клен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б) </a:t>
            </a:r>
            <a:r>
              <a:rPr lang="ru-RU" sz="2800" b="1" dirty="0">
                <a:solidFill>
                  <a:srgbClr val="002060"/>
                </a:solidFill>
              </a:rPr>
              <a:t>Клен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ростиме</a:t>
            </a:r>
            <a:r>
              <a:rPr lang="ru-RU" sz="2800" dirty="0">
                <a:solidFill>
                  <a:srgbClr val="002060"/>
                </a:solidFill>
              </a:rPr>
              <a:t> в парку.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г) Трактор оре </a:t>
            </a:r>
            <a:r>
              <a:rPr lang="ru-RU" sz="2800" b="1" dirty="0">
                <a:solidFill>
                  <a:srgbClr val="002060"/>
                </a:solidFill>
              </a:rPr>
              <a:t>поле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д) </a:t>
            </a:r>
            <a:r>
              <a:rPr lang="ru-RU" sz="2800" dirty="0" err="1">
                <a:solidFill>
                  <a:srgbClr val="002060"/>
                </a:solidFill>
              </a:rPr>
              <a:t>Незабаром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поле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зазеленіє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е)</a:t>
            </a:r>
            <a:r>
              <a:rPr lang="ru-RU" sz="2800" b="1" dirty="0">
                <a:solidFill>
                  <a:srgbClr val="002060"/>
                </a:solidFill>
              </a:rPr>
              <a:t> Пристань </a:t>
            </a:r>
            <a:r>
              <a:rPr lang="ru-RU" sz="2800" dirty="0" err="1">
                <a:solidFill>
                  <a:srgbClr val="002060"/>
                </a:solidFill>
              </a:rPr>
              <a:t>знаходиться</a:t>
            </a:r>
            <a:r>
              <a:rPr lang="ru-RU" sz="2800" dirty="0">
                <a:solidFill>
                  <a:srgbClr val="002060"/>
                </a:solidFill>
              </a:rPr>
              <a:t> на </a:t>
            </a:r>
            <a:r>
              <a:rPr lang="ru-RU" sz="2800" dirty="0" err="1">
                <a:solidFill>
                  <a:srgbClr val="002060"/>
                </a:solidFill>
              </a:rPr>
              <a:t>околиці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міста</a:t>
            </a:r>
            <a:r>
              <a:rPr lang="ru-RU" sz="2800" dirty="0">
                <a:solidFill>
                  <a:srgbClr val="002060"/>
                </a:solidFill>
              </a:rPr>
              <a:t>. 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ж) </a:t>
            </a:r>
            <a:r>
              <a:rPr lang="ru-RU" sz="2800" dirty="0" err="1">
                <a:solidFill>
                  <a:srgbClr val="002060"/>
                </a:solidFill>
              </a:rPr>
              <a:t>Туристи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зійшли</a:t>
            </a:r>
            <a:r>
              <a:rPr lang="ru-RU" sz="2800" dirty="0">
                <a:solidFill>
                  <a:srgbClr val="002060"/>
                </a:solidFill>
              </a:rPr>
              <a:t> на </a:t>
            </a:r>
            <a:r>
              <a:rPr lang="ru-RU" sz="2800" b="1" dirty="0">
                <a:solidFill>
                  <a:srgbClr val="002060"/>
                </a:solidFill>
              </a:rPr>
              <a:t>пристань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0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518" y="4605048"/>
            <a:ext cx="2133549" cy="2118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586" y="5101388"/>
            <a:ext cx="6103731" cy="18698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2901" y="217751"/>
            <a:ext cx="4589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Перевіримо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8100" y="1705056"/>
            <a:ext cx="1031828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а) </a:t>
            </a:r>
            <a:r>
              <a:rPr lang="ru-RU" sz="2800" dirty="0" err="1">
                <a:solidFill>
                  <a:srgbClr val="002060"/>
                </a:solidFill>
              </a:rPr>
              <a:t>Учень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саджає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клен </a:t>
            </a:r>
            <a:r>
              <a:rPr lang="ru-RU" sz="2800" b="1" dirty="0" smtClean="0">
                <a:solidFill>
                  <a:srgbClr val="00B050"/>
                </a:solidFill>
              </a:rPr>
              <a:t>(</a:t>
            </a:r>
            <a:r>
              <a:rPr lang="ru-RU" sz="2800" b="1" dirty="0" err="1" smtClean="0">
                <a:solidFill>
                  <a:srgbClr val="00B050"/>
                </a:solidFill>
              </a:rPr>
              <a:t>З.в</a:t>
            </a:r>
            <a:r>
              <a:rPr lang="ru-RU" sz="2800" b="1" dirty="0" smtClean="0">
                <a:solidFill>
                  <a:srgbClr val="00B050"/>
                </a:solidFill>
              </a:rPr>
              <a:t>.)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б) </a:t>
            </a:r>
            <a:r>
              <a:rPr lang="ru-RU" sz="2800" b="1" dirty="0" smtClean="0">
                <a:solidFill>
                  <a:srgbClr val="002060"/>
                </a:solidFill>
              </a:rPr>
              <a:t>Клен</a:t>
            </a:r>
            <a:r>
              <a:rPr lang="ru-RU" sz="2800" b="1" dirty="0" smtClean="0">
                <a:solidFill>
                  <a:srgbClr val="00B050"/>
                </a:solidFill>
              </a:rPr>
              <a:t>( </a:t>
            </a:r>
            <a:r>
              <a:rPr lang="ru-RU" sz="2800" b="1" dirty="0" err="1" smtClean="0">
                <a:solidFill>
                  <a:srgbClr val="00B050"/>
                </a:solidFill>
              </a:rPr>
              <a:t>Н.в</a:t>
            </a:r>
            <a:r>
              <a:rPr lang="ru-RU" sz="2800" b="1" dirty="0" smtClean="0">
                <a:solidFill>
                  <a:srgbClr val="00B050"/>
                </a:solidFill>
              </a:rPr>
              <a:t>.)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ростиме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в парку.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г) Трактор оре </a:t>
            </a:r>
            <a:r>
              <a:rPr lang="ru-RU" sz="2800" b="1" dirty="0" smtClean="0">
                <a:solidFill>
                  <a:srgbClr val="002060"/>
                </a:solidFill>
              </a:rPr>
              <a:t>поле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(</a:t>
            </a:r>
            <a:r>
              <a:rPr lang="ru-RU" sz="2800" b="1" dirty="0" err="1">
                <a:solidFill>
                  <a:srgbClr val="00B050"/>
                </a:solidFill>
              </a:rPr>
              <a:t>З.в</a:t>
            </a:r>
            <a:r>
              <a:rPr lang="ru-RU" sz="2800" b="1" dirty="0">
                <a:solidFill>
                  <a:srgbClr val="00B050"/>
                </a:solidFill>
              </a:rPr>
              <a:t>.)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д) </a:t>
            </a:r>
            <a:r>
              <a:rPr lang="ru-RU" sz="2800" dirty="0" err="1">
                <a:solidFill>
                  <a:srgbClr val="002060"/>
                </a:solidFill>
              </a:rPr>
              <a:t>Незабаром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поле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( </a:t>
            </a:r>
            <a:r>
              <a:rPr lang="ru-RU" sz="2800" b="1" dirty="0" err="1">
                <a:solidFill>
                  <a:srgbClr val="00B050"/>
                </a:solidFill>
              </a:rPr>
              <a:t>Н.в</a:t>
            </a:r>
            <a:r>
              <a:rPr lang="ru-RU" sz="2800" b="1" dirty="0">
                <a:solidFill>
                  <a:srgbClr val="00B050"/>
                </a:solidFill>
              </a:rPr>
              <a:t>.)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зазеленіє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е)</a:t>
            </a:r>
            <a:r>
              <a:rPr lang="ru-RU" sz="2800" b="1" dirty="0">
                <a:solidFill>
                  <a:srgbClr val="002060"/>
                </a:solidFill>
              </a:rPr>
              <a:t> Пристань </a:t>
            </a:r>
            <a:r>
              <a:rPr lang="ru-RU" sz="2800" b="1" dirty="0">
                <a:solidFill>
                  <a:srgbClr val="00B050"/>
                </a:solidFill>
              </a:rPr>
              <a:t>( </a:t>
            </a:r>
            <a:r>
              <a:rPr lang="ru-RU" sz="2800" b="1" dirty="0" err="1">
                <a:solidFill>
                  <a:srgbClr val="00B050"/>
                </a:solidFill>
              </a:rPr>
              <a:t>Н.в</a:t>
            </a:r>
            <a:r>
              <a:rPr lang="ru-RU" sz="2800" b="1" dirty="0">
                <a:solidFill>
                  <a:srgbClr val="00B050"/>
                </a:solidFill>
              </a:rPr>
              <a:t>.)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знаходиться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на </a:t>
            </a:r>
            <a:r>
              <a:rPr lang="ru-RU" sz="2800" dirty="0" err="1">
                <a:solidFill>
                  <a:srgbClr val="002060"/>
                </a:solidFill>
              </a:rPr>
              <a:t>околиці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міста</a:t>
            </a:r>
            <a:r>
              <a:rPr lang="ru-RU" sz="2800" dirty="0">
                <a:solidFill>
                  <a:srgbClr val="002060"/>
                </a:solidFill>
              </a:rPr>
              <a:t>. 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ж) </a:t>
            </a:r>
            <a:r>
              <a:rPr lang="ru-RU" sz="2800" dirty="0" err="1">
                <a:solidFill>
                  <a:srgbClr val="002060"/>
                </a:solidFill>
              </a:rPr>
              <a:t>Туристи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зійшли</a:t>
            </a:r>
            <a:r>
              <a:rPr lang="ru-RU" sz="2800" dirty="0">
                <a:solidFill>
                  <a:srgbClr val="002060"/>
                </a:solidFill>
              </a:rPr>
              <a:t> на </a:t>
            </a:r>
            <a:r>
              <a:rPr lang="ru-RU" sz="2800" b="1" dirty="0" smtClean="0">
                <a:solidFill>
                  <a:srgbClr val="002060"/>
                </a:solidFill>
              </a:rPr>
              <a:t>пристань </a:t>
            </a:r>
            <a:r>
              <a:rPr lang="ru-RU" sz="2800" b="1" dirty="0">
                <a:solidFill>
                  <a:srgbClr val="00B050"/>
                </a:solidFill>
              </a:rPr>
              <a:t>(</a:t>
            </a:r>
            <a:r>
              <a:rPr lang="ru-RU" sz="2800" b="1" dirty="0" err="1">
                <a:solidFill>
                  <a:srgbClr val="00B050"/>
                </a:solidFill>
              </a:rPr>
              <a:t>З.в</a:t>
            </a:r>
            <a:r>
              <a:rPr lang="ru-RU" sz="2800" b="1" dirty="0" smtClean="0">
                <a:solidFill>
                  <a:srgbClr val="00B050"/>
                </a:solidFill>
              </a:rPr>
              <a:t>.)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белая и черная ручка изолированы на белом фоне макет вектор - Векторная графика Ручка для письма роялти-фр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0" b="21220"/>
          <a:stretch/>
        </p:blipFill>
        <p:spPr bwMode="auto">
          <a:xfrm>
            <a:off x="8904955" y="217751"/>
            <a:ext cx="3027112" cy="107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54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1231</TotalTime>
  <Words>327</Words>
  <Application>Microsoft Office PowerPoint</Application>
  <PresentationFormat>Широкоэкранный</PresentationFormat>
  <Paragraphs>127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Google Sans</vt:lpstr>
      <vt:lpstr>Times New Roman</vt:lpstr>
      <vt:lpstr>Wingdings 3</vt:lpstr>
      <vt:lpstr>Легкий дым</vt:lpstr>
      <vt:lpstr>1_Специальное оформление</vt:lpstr>
      <vt:lpstr>Специальное оформление</vt:lpstr>
      <vt:lpstr>Відмінювання іменників (досліджуємо незмінювані іменники та розрізнюємо відмінки іменників з однаковими закінченнями)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83</cp:revision>
  <dcterms:created xsi:type="dcterms:W3CDTF">2023-06-14T07:23:34Z</dcterms:created>
  <dcterms:modified xsi:type="dcterms:W3CDTF">2023-06-25T13:11:46Z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