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41" r:id="rId2"/>
    <p:sldMasterId id="2147483728" r:id="rId3"/>
  </p:sldMasterIdLst>
  <p:notesMasterIdLst>
    <p:notesMasterId r:id="rId17"/>
  </p:notesMasterIdLst>
  <p:sldIdLst>
    <p:sldId id="256" r:id="rId4"/>
    <p:sldId id="271" r:id="rId5"/>
    <p:sldId id="314" r:id="rId6"/>
    <p:sldId id="308" r:id="rId7"/>
    <p:sldId id="299" r:id="rId8"/>
    <p:sldId id="306" r:id="rId9"/>
    <p:sldId id="282" r:id="rId10"/>
    <p:sldId id="310" r:id="rId11"/>
    <p:sldId id="311" r:id="rId12"/>
    <p:sldId id="312" r:id="rId13"/>
    <p:sldId id="313" r:id="rId14"/>
    <p:sldId id="298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103" autoAdjust="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A0AA3-CF1C-4AF5-B540-74BE55162B16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BDC62-BFDD-4CE4-8A64-E745BEA5A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Слайд містить гіперпосилання.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DC62-BFDD-4CE4-8A64-E745BEA5A63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3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Слайд містить гіперпосилання</a:t>
            </a:r>
            <a:r>
              <a:rPr lang="uk-UA" baseline="0" dirty="0" smtClean="0"/>
              <a:t> на </a:t>
            </a:r>
            <a:r>
              <a:rPr lang="uk-UA" baseline="0" dirty="0" err="1" smtClean="0"/>
              <a:t>руханку</a:t>
            </a:r>
            <a:r>
              <a:rPr lang="uk-UA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998F-4D62-4F22-99CB-7AF1BA82F8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7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Слайд містить гіперпосилання.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DC62-BFDD-4CE4-8A64-E745BEA5A6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Слайд</a:t>
            </a:r>
            <a:r>
              <a:rPr lang="uk-UA" baseline="0" dirty="0" smtClean="0"/>
              <a:t> містить гіперпосилання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BDC62-BFDD-4CE4-8A64-E745BEA5A63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2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8188" y="147919"/>
            <a:ext cx="10018765" cy="1313328"/>
          </a:xfrm>
        </p:spPr>
        <p:txBody>
          <a:bodyPr anchor="b">
            <a:normAutofit/>
          </a:bodyPr>
          <a:lstStyle>
            <a:lvl1pPr algn="ctr">
              <a:defRPr sz="5400" b="1" baseline="0"/>
            </a:lvl1pPr>
          </a:lstStyle>
          <a:p>
            <a:r>
              <a:rPr lang="uk-UA" dirty="0" smtClean="0"/>
              <a:t>Іменник як частина мови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3072" y="2249332"/>
            <a:ext cx="8915399" cy="1126283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147919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41" y="354650"/>
            <a:ext cx="115917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Урок № 1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70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2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71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94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0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56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6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6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84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1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2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3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3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72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43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86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65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00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58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56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2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24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80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84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75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08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1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59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71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27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70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8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4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4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8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1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1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0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40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3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5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youtu.be/zPMryG8fqN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nline.hneu.edu.ua/mod/url/view.php?id=24635" TargetMode="External"/><Relationship Id="rId5" Type="http://schemas.openxmlformats.org/officeDocument/2006/relationships/hyperlink" Target="https://youtu.be/Z7wOBc0ZKps" TargetMode="External"/><Relationship Id="rId4" Type="http://schemas.openxmlformats.org/officeDocument/2006/relationships/hyperlink" Target="https://youtu.be/-vKPyangkx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youtu.be/Z7wOBc0ZKp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youtu.be/zPMryG8fqNY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youtu.be/-vKPyangkx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online.hneu.edu.ua/mod/url/view.php?id=24635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2649" r="1419" b="3631"/>
          <a:stretch/>
        </p:blipFill>
        <p:spPr>
          <a:xfrm>
            <a:off x="2044946" y="342879"/>
            <a:ext cx="8354729" cy="5216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1857" y="1212168"/>
            <a:ext cx="7900909" cy="156349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Відмінювання іменників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sz="1600" dirty="0" smtClean="0">
                <a:solidFill>
                  <a:schemeClr val="bg1"/>
                </a:solidFill>
              </a:rPr>
              <a:t>(досліджуємо незмінювані іменники та </a:t>
            </a:r>
            <a:r>
              <a:rPr lang="uk-UA" sz="1600" dirty="0" smtClean="0">
                <a:solidFill>
                  <a:schemeClr val="bg1"/>
                </a:solidFill>
              </a:rPr>
              <a:t>розрізнюємо </a:t>
            </a:r>
            <a:r>
              <a:rPr lang="uk-UA" sz="1600" dirty="0" smtClean="0">
                <a:solidFill>
                  <a:schemeClr val="bg1"/>
                </a:solidFill>
              </a:rPr>
              <a:t>відмінки іменників з однаковими закінченнями)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90" y="2775662"/>
            <a:ext cx="4020152" cy="39912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2812" y="510138"/>
            <a:ext cx="17604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Заняття</a:t>
            </a:r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№ 9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31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208" y="2689041"/>
            <a:ext cx="4672953" cy="19160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6" y="5101388"/>
            <a:ext cx="6103731" cy="18698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13563" y="217751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Потренуймося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3264" y="2003302"/>
            <a:ext cx="2913300" cy="2913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6061" y="1126079"/>
            <a:ext cx="86132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/>
              <a:t>Розгадай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ребуси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провідміняй</a:t>
            </a:r>
            <a:r>
              <a:rPr lang="ru-RU" sz="2800" b="1" dirty="0" smtClean="0"/>
              <a:t> слова-</a:t>
            </a:r>
            <a:r>
              <a:rPr lang="ru-RU" sz="2800" b="1" dirty="0" err="1" smtClean="0"/>
              <a:t>відгадки</a:t>
            </a:r>
            <a:r>
              <a:rPr lang="ru-RU" b="1" dirty="0" smtClean="0"/>
              <a:t>.</a:t>
            </a:r>
            <a:endParaRPr lang="ru-RU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40" y="1972852"/>
            <a:ext cx="4286931" cy="19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01" y="883541"/>
            <a:ext cx="2896232" cy="12944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12901" y="217751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Перевіримо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белая и черная ручка изолированы на белом фоне макет вектор - Векторная графика Ручка для письма роялти-фр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0" b="21220"/>
          <a:stretch/>
        </p:blipFill>
        <p:spPr bwMode="auto">
          <a:xfrm>
            <a:off x="8904955" y="217751"/>
            <a:ext cx="3027112" cy="10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51" y="1150465"/>
            <a:ext cx="2887136" cy="1183785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849"/>
              </p:ext>
            </p:extLst>
          </p:nvPr>
        </p:nvGraphicFramePr>
        <p:xfrm>
          <a:off x="5796881" y="2343634"/>
          <a:ext cx="488800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300"/>
                <a:gridCol w="1685458"/>
                <a:gridCol w="16442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Відмінок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Однина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Множина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Називний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сніг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сніги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Родовий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снігу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снігів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Давальний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снігу, снігові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снігам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Знахідний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сніг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сніги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Орудний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снігом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снігами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Місцевий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на/у снігу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на/у снігах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Кличний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снігу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сніги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27934"/>
              </p:ext>
            </p:extLst>
          </p:nvPr>
        </p:nvGraphicFramePr>
        <p:xfrm>
          <a:off x="174740" y="2259002"/>
          <a:ext cx="5293894" cy="3261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653"/>
                <a:gridCol w="2225921"/>
                <a:gridCol w="1530320"/>
              </a:tblGrid>
              <a:tr h="29894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Відмінок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Однина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Множина</a:t>
                      </a:r>
                      <a:endParaRPr lang="ru-RU" dirty="0"/>
                    </a:p>
                  </a:txBody>
                  <a:tcPr/>
                </a:tc>
              </a:tr>
              <a:tr h="375947">
                <a:tc>
                  <a:txBody>
                    <a:bodyPr/>
                    <a:lstStyle/>
                    <a:p>
                      <a:r>
                        <a:rPr lang="uk-UA" dirty="0" smtClean="0"/>
                        <a:t>Називний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марси</a:t>
                      </a:r>
                      <a:endParaRPr lang="ru-RU" dirty="0"/>
                    </a:p>
                  </a:txBody>
                  <a:tcPr/>
                </a:tc>
              </a:tr>
              <a:tr h="375947">
                <a:tc>
                  <a:txBody>
                    <a:bodyPr/>
                    <a:lstStyle/>
                    <a:p>
                      <a:r>
                        <a:rPr lang="uk-UA" dirty="0" smtClean="0"/>
                        <a:t>Родовий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марсу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марсів</a:t>
                      </a:r>
                      <a:endParaRPr lang="ru-RU" dirty="0"/>
                    </a:p>
                  </a:txBody>
                  <a:tcPr/>
                </a:tc>
              </a:tr>
              <a:tr h="375947">
                <a:tc>
                  <a:txBody>
                    <a:bodyPr/>
                    <a:lstStyle/>
                    <a:p>
                      <a:r>
                        <a:rPr lang="uk-UA" dirty="0" smtClean="0"/>
                        <a:t>Давальний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марсу</a:t>
                      </a:r>
                      <a:r>
                        <a:rPr lang="uk-UA" dirty="0" smtClean="0"/>
                        <a:t>, </a:t>
                      </a:r>
                      <a:r>
                        <a:rPr lang="uk-UA" dirty="0" smtClean="0"/>
                        <a:t>марсові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марсам</a:t>
                      </a:r>
                      <a:endParaRPr lang="ru-RU" dirty="0"/>
                    </a:p>
                  </a:txBody>
                  <a:tcPr/>
                </a:tc>
              </a:tr>
              <a:tr h="375947">
                <a:tc>
                  <a:txBody>
                    <a:bodyPr/>
                    <a:lstStyle/>
                    <a:p>
                      <a:r>
                        <a:rPr lang="uk-UA" dirty="0" smtClean="0"/>
                        <a:t>Знахідний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марси</a:t>
                      </a:r>
                      <a:endParaRPr lang="ru-RU" dirty="0"/>
                    </a:p>
                  </a:txBody>
                  <a:tcPr/>
                </a:tc>
              </a:tr>
              <a:tr h="375947">
                <a:tc>
                  <a:txBody>
                    <a:bodyPr/>
                    <a:lstStyle/>
                    <a:p>
                      <a:r>
                        <a:rPr lang="uk-UA" dirty="0" smtClean="0"/>
                        <a:t>Орудний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марсом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марсами</a:t>
                      </a:r>
                      <a:endParaRPr lang="ru-RU" dirty="0"/>
                    </a:p>
                  </a:txBody>
                  <a:tcPr/>
                </a:tc>
              </a:tr>
              <a:tr h="375947"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Місцевий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на/у </a:t>
                      </a:r>
                      <a:r>
                        <a:rPr lang="uk-UA" dirty="0" smtClean="0"/>
                        <a:t>марсі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на/у </a:t>
                      </a:r>
                      <a:r>
                        <a:rPr lang="uk-UA" dirty="0" smtClean="0"/>
                        <a:t>марсах</a:t>
                      </a:r>
                      <a:endParaRPr lang="ru-RU" dirty="0"/>
                    </a:p>
                  </a:txBody>
                  <a:tcPr/>
                </a:tc>
              </a:tr>
              <a:tr h="375947">
                <a:tc>
                  <a:txBody>
                    <a:bodyPr/>
                    <a:lstStyle/>
                    <a:p>
                      <a:r>
                        <a:rPr lang="uk-UA" dirty="0" smtClean="0"/>
                        <a:t>Кличний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марсе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марсии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4463" y="5440216"/>
            <a:ext cx="5016420" cy="15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/>
                <a:solidFill>
                  <a:srgbClr val="0070C0"/>
                </a:solidFill>
              </a:rPr>
              <a:t>Просто</a:t>
            </a:r>
          </a:p>
          <a:p>
            <a:pPr algn="ctr"/>
            <a:r>
              <a:rPr lang="ru-RU" sz="1600" b="1" i="1" dirty="0" smtClean="0">
                <a:ln/>
                <a:solidFill>
                  <a:srgbClr val="0070C0"/>
                </a:solidFill>
              </a:rPr>
              <a:t> про складне</a:t>
            </a:r>
            <a:endParaRPr lang="ru-RU" sz="1600" b="1" i="1" dirty="0">
              <a:ln/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42082" y="233626"/>
            <a:ext cx="3980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Молодець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6618" y="1185119"/>
            <a:ext cx="108350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Тепер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готовий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приступити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</a:p>
          <a:p>
            <a:pPr algn="ctr"/>
            <a:r>
              <a:rPr lang="ru-RU" sz="5400" b="1" dirty="0" smtClean="0">
                <a:ln/>
                <a:solidFill>
                  <a:srgbClr val="75BDA7"/>
                </a:solidFill>
              </a:rPr>
              <a:t>до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практичних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завдань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уроку!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04087" y="3128660"/>
            <a:ext cx="5256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Бажаю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успіху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46205" y="4019025"/>
            <a:ext cx="968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обов’язково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впораєшся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9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6879" y="110703"/>
            <a:ext cx="79944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Використані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ресурси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Інтернету</a:t>
            </a:r>
            <a:endParaRPr lang="ru-RU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137" y="3927071"/>
            <a:ext cx="6187976" cy="22740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21879" y="1856967"/>
            <a:ext cx="35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https://youtu.be/-</a:t>
            </a:r>
            <a:r>
              <a:rPr lang="ru-RU" dirty="0" smtClean="0">
                <a:hlinkClick r:id="rId4"/>
              </a:rPr>
              <a:t>vKPyangkxI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21879" y="2326694"/>
            <a:ext cx="3703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youtu.be/Z7wOBc0ZKps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0182" y="3280740"/>
            <a:ext cx="8880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6"/>
              </a:rPr>
              <a:t>https://</a:t>
            </a:r>
            <a:r>
              <a:rPr lang="ru-RU" dirty="0" smtClean="0">
                <a:hlinkClick r:id="rId6"/>
              </a:rPr>
              <a:t>online.hneu.edu.ua/mod/url/view.php?id=24635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21879" y="2788359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7"/>
              </a:rPr>
              <a:t>https://</a:t>
            </a:r>
            <a:r>
              <a:rPr lang="ru-RU" dirty="0" smtClean="0">
                <a:hlinkClick r:id="rId7"/>
              </a:rPr>
              <a:t>youtu.be/zPMryG8fqNY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4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4" y="981349"/>
            <a:ext cx="10162844" cy="5982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0103" y="-36953"/>
            <a:ext cx="5726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Пригадаймо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відмінки</a:t>
            </a:r>
            <a:endParaRPr lang="ru-RU" sz="40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української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мови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10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6250" y="-36953"/>
            <a:ext cx="34339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Пригадаймо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1940" y="1213924"/>
            <a:ext cx="103214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В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українській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мові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 є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незмінювані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іменники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 — 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такі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,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які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 не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змінюють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своєї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форми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під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 час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поєднання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 з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іншими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 словами.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Відповідно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,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ці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 слова не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мають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 </a:t>
            </a:r>
            <a:r>
              <a:rPr lang="ru-RU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закінчень</a:t>
            </a:r>
            <a:r>
              <a:rPr lang="ru-RU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ogle Sans"/>
              </a:rPr>
              <a:t>. </a:t>
            </a:r>
            <a:endParaRPr lang="ru-RU" sz="32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ogle Sans"/>
            </a:endParaRPr>
          </a:p>
          <a:p>
            <a:r>
              <a:rPr lang="ru-RU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Наприклад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, маленький </a:t>
            </a:r>
            <a:r>
              <a:rPr lang="ru-RU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поні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, </a:t>
            </a:r>
            <a:r>
              <a:rPr lang="ru-RU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гратися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 з </a:t>
            </a:r>
            <a:r>
              <a:rPr lang="ru-RU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поні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, </a:t>
            </a:r>
            <a:r>
              <a:rPr lang="ru-RU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побачити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 </a:t>
            </a:r>
            <a:r>
              <a:rPr lang="ru-RU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поні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. Слово </a:t>
            </a:r>
            <a:r>
              <a:rPr lang="ru-RU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«</a:t>
            </a:r>
            <a:r>
              <a:rPr lang="ru-RU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поні</a:t>
            </a:r>
            <a:r>
              <a:rPr lang="ru-RU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» 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не </a:t>
            </a:r>
            <a:r>
              <a:rPr lang="ru-RU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змінюється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, попри те, </a:t>
            </a:r>
            <a:r>
              <a:rPr lang="ru-RU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що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 слово-</a:t>
            </a:r>
            <a:r>
              <a:rPr lang="ru-RU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сусід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 </a:t>
            </a:r>
            <a:r>
              <a:rPr lang="ru-RU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цього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 </a:t>
            </a:r>
            <a:r>
              <a:rPr lang="ru-RU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потребує</a:t>
            </a:r>
            <a:r>
              <a:rPr lang="ru-RU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oogle Sans"/>
              </a:rPr>
              <a:t>.</a:t>
            </a:r>
            <a:endParaRPr lang="ru-RU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0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151" y="5573027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07796" y="110028"/>
            <a:ext cx="90077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err="1">
                <a:ln/>
                <a:solidFill>
                  <a:schemeClr val="accent3"/>
                </a:solidFill>
              </a:rPr>
              <a:t>Досліджуємо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  <a:hlinkClick r:id="rId4"/>
              </a:rPr>
              <a:t>незмінювані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іменники</a:t>
            </a:r>
            <a:r>
              <a:rPr lang="ru-RU" sz="3600" b="1" dirty="0">
                <a:ln/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796" y="1393225"/>
            <a:ext cx="7712108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125" y="5168766"/>
            <a:ext cx="5801896" cy="1737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1212" y="545953"/>
            <a:ext cx="89258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Настав час </a:t>
            </a:r>
            <a:r>
              <a:rPr lang="ru-RU" sz="6000" b="1" cap="none" spc="0" dirty="0" err="1" smtClean="0">
                <a:ln/>
                <a:solidFill>
                  <a:schemeClr val="accent3"/>
                </a:solidFill>
                <a:effectLst/>
                <a:hlinkClick r:id="rId5"/>
              </a:rPr>
              <a:t>відпочити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  <a:hlinkClick r:id="rId5"/>
              </a:rPr>
              <a:t>!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8" name="Picture 4" descr="Дети танцую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95" y="1827343"/>
            <a:ext cx="7730276" cy="31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151" y="5573027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07796" y="110028"/>
            <a:ext cx="90077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err="1">
                <a:ln/>
                <a:solidFill>
                  <a:schemeClr val="accent3"/>
                </a:solidFill>
              </a:rPr>
              <a:t>Розрізняємо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відмінки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іменників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з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однаковими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  <a:hlinkClick r:id="rId4"/>
              </a:rPr>
              <a:t>закінченнями</a:t>
            </a:r>
            <a:r>
              <a:rPr lang="ru-RU" sz="3600" b="1" dirty="0">
                <a:ln/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796" y="1537603"/>
            <a:ext cx="7712108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32081" y="545953"/>
            <a:ext cx="84241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err="1" smtClean="0">
                <a:ln/>
                <a:solidFill>
                  <a:schemeClr val="accent3"/>
                </a:solidFill>
                <a:effectLst/>
              </a:rPr>
              <a:t>Гімнастика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 для 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  <a:hlinkClick r:id="rId5"/>
              </a:rPr>
              <a:t>очей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5727" y="1561616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3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101388"/>
            <a:ext cx="6103731" cy="18698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13563" y="217751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Потренуймося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264" y="2003302"/>
            <a:ext cx="2913300" cy="2913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0613" y="1043519"/>
            <a:ext cx="1097938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/>
              <a:t>Спиши </a:t>
            </a:r>
            <a:r>
              <a:rPr lang="ru-RU" sz="2400" b="1" dirty="0" err="1"/>
              <a:t>подані</a:t>
            </a:r>
            <a:r>
              <a:rPr lang="ru-RU" sz="2400" b="1" dirty="0"/>
              <a:t> </a:t>
            </a:r>
            <a:r>
              <a:rPr lang="ru-RU" sz="2400" b="1" dirty="0" err="1"/>
              <a:t>речення</a:t>
            </a:r>
            <a:r>
              <a:rPr lang="ru-RU" sz="2400" b="1" dirty="0"/>
              <a:t>. </a:t>
            </a:r>
            <a:r>
              <a:rPr lang="ru-RU" sz="2400" b="1" dirty="0" err="1"/>
              <a:t>Визнач</a:t>
            </a:r>
            <a:r>
              <a:rPr lang="ru-RU" sz="2400" b="1" dirty="0"/>
              <a:t> </a:t>
            </a:r>
            <a:r>
              <a:rPr lang="ru-RU" sz="2400" b="1" dirty="0" err="1"/>
              <a:t>відмінки</a:t>
            </a:r>
            <a:r>
              <a:rPr lang="ru-RU" sz="2400" b="1" dirty="0"/>
              <a:t> </a:t>
            </a:r>
            <a:r>
              <a:rPr lang="ru-RU" sz="2400" b="1" dirty="0" err="1"/>
              <a:t>виділених</a:t>
            </a:r>
            <a:r>
              <a:rPr lang="ru-RU" sz="2400" b="1" dirty="0"/>
              <a:t> </a:t>
            </a:r>
            <a:r>
              <a:rPr lang="ru-RU" sz="2400" b="1" dirty="0" err="1"/>
              <a:t>іменників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just"/>
            <a:r>
              <a:rPr lang="ru-RU" sz="2400" b="1" dirty="0" err="1" smtClean="0"/>
              <a:t>Усно</a:t>
            </a:r>
            <a:r>
              <a:rPr lang="ru-RU" sz="2400" b="1" dirty="0" smtClean="0"/>
              <a:t> </a:t>
            </a:r>
            <a:r>
              <a:rPr lang="ru-RU" sz="2400" b="1" dirty="0"/>
              <a:t>доведи,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виконав</a:t>
            </a:r>
            <a:r>
              <a:rPr lang="ru-RU" sz="2400" b="1" dirty="0"/>
              <a:t> правильно</a:t>
            </a:r>
            <a:r>
              <a:rPr lang="ru-RU" dirty="0"/>
              <a:t>.</a:t>
            </a:r>
          </a:p>
          <a:p>
            <a:pPr algn="just"/>
            <a:r>
              <a:rPr lang="ru-RU" b="1" dirty="0" smtClean="0"/>
              <a:t> </a:t>
            </a:r>
            <a:endParaRPr lang="ru-RU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5862" y="2100863"/>
            <a:ext cx="954028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а) </a:t>
            </a:r>
            <a:r>
              <a:rPr lang="ru-RU" sz="2800" dirty="0" err="1">
                <a:solidFill>
                  <a:srgbClr val="002060"/>
                </a:solidFill>
              </a:rPr>
              <a:t>Учень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саджає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клен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б) </a:t>
            </a:r>
            <a:r>
              <a:rPr lang="ru-RU" sz="2800" b="1" dirty="0">
                <a:solidFill>
                  <a:srgbClr val="002060"/>
                </a:solidFill>
              </a:rPr>
              <a:t>Клен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ростиме</a:t>
            </a:r>
            <a:r>
              <a:rPr lang="ru-RU" sz="2800" dirty="0">
                <a:solidFill>
                  <a:srgbClr val="002060"/>
                </a:solidFill>
              </a:rPr>
              <a:t> в парку.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г) Трактор оре </a:t>
            </a:r>
            <a:r>
              <a:rPr lang="ru-RU" sz="2800" b="1" dirty="0">
                <a:solidFill>
                  <a:srgbClr val="002060"/>
                </a:solidFill>
              </a:rPr>
              <a:t>поле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д) </a:t>
            </a:r>
            <a:r>
              <a:rPr lang="ru-RU" sz="2800" dirty="0" err="1">
                <a:solidFill>
                  <a:srgbClr val="002060"/>
                </a:solidFill>
              </a:rPr>
              <a:t>Незабаром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поле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зазеленіє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е)</a:t>
            </a:r>
            <a:r>
              <a:rPr lang="ru-RU" sz="2800" b="1" dirty="0">
                <a:solidFill>
                  <a:srgbClr val="002060"/>
                </a:solidFill>
              </a:rPr>
              <a:t> Пристань </a:t>
            </a:r>
            <a:r>
              <a:rPr lang="ru-RU" sz="2800" dirty="0" err="1">
                <a:solidFill>
                  <a:srgbClr val="002060"/>
                </a:solidFill>
              </a:rPr>
              <a:t>знаходиться</a:t>
            </a:r>
            <a:r>
              <a:rPr lang="ru-RU" sz="2800" dirty="0">
                <a:solidFill>
                  <a:srgbClr val="002060"/>
                </a:solidFill>
              </a:rPr>
              <a:t> на </a:t>
            </a:r>
            <a:r>
              <a:rPr lang="ru-RU" sz="2800" dirty="0" err="1">
                <a:solidFill>
                  <a:srgbClr val="002060"/>
                </a:solidFill>
              </a:rPr>
              <a:t>околиці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міста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ж) </a:t>
            </a:r>
            <a:r>
              <a:rPr lang="ru-RU" sz="2800" dirty="0" err="1">
                <a:solidFill>
                  <a:srgbClr val="002060"/>
                </a:solidFill>
              </a:rPr>
              <a:t>Туристи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зійшли</a:t>
            </a:r>
            <a:r>
              <a:rPr lang="ru-RU" sz="2800" dirty="0">
                <a:solidFill>
                  <a:srgbClr val="002060"/>
                </a:solidFill>
              </a:rPr>
              <a:t> на </a:t>
            </a:r>
            <a:r>
              <a:rPr lang="ru-RU" sz="2800" b="1" dirty="0">
                <a:solidFill>
                  <a:srgbClr val="002060"/>
                </a:solidFill>
              </a:rPr>
              <a:t>пристань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00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101388"/>
            <a:ext cx="6103731" cy="18698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12901" y="217751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Перевіримо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8100" y="1705056"/>
            <a:ext cx="1031828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а) </a:t>
            </a:r>
            <a:r>
              <a:rPr lang="ru-RU" sz="2800" dirty="0" err="1">
                <a:solidFill>
                  <a:srgbClr val="002060"/>
                </a:solidFill>
              </a:rPr>
              <a:t>Учень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саджає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клен </a:t>
            </a:r>
            <a:r>
              <a:rPr lang="ru-RU" sz="2800" b="1" dirty="0" smtClean="0">
                <a:solidFill>
                  <a:srgbClr val="00B050"/>
                </a:solidFill>
              </a:rPr>
              <a:t>(</a:t>
            </a:r>
            <a:r>
              <a:rPr lang="ru-RU" sz="2800" b="1" dirty="0" err="1" smtClean="0">
                <a:solidFill>
                  <a:srgbClr val="00B050"/>
                </a:solidFill>
              </a:rPr>
              <a:t>З.в</a:t>
            </a:r>
            <a:r>
              <a:rPr lang="ru-RU" sz="2800" b="1" dirty="0" smtClean="0">
                <a:solidFill>
                  <a:srgbClr val="00B050"/>
                </a:solidFill>
              </a:rPr>
              <a:t>.)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б) </a:t>
            </a:r>
            <a:r>
              <a:rPr lang="ru-RU" sz="2800" b="1" dirty="0" smtClean="0">
                <a:solidFill>
                  <a:srgbClr val="002060"/>
                </a:solidFill>
              </a:rPr>
              <a:t>Клен</a:t>
            </a:r>
            <a:r>
              <a:rPr lang="ru-RU" sz="2800" b="1" dirty="0" smtClean="0">
                <a:solidFill>
                  <a:srgbClr val="00B050"/>
                </a:solidFill>
              </a:rPr>
              <a:t>( </a:t>
            </a:r>
            <a:r>
              <a:rPr lang="ru-RU" sz="2800" b="1" dirty="0" err="1" smtClean="0">
                <a:solidFill>
                  <a:srgbClr val="00B050"/>
                </a:solidFill>
              </a:rPr>
              <a:t>Н.в</a:t>
            </a:r>
            <a:r>
              <a:rPr lang="ru-RU" sz="2800" b="1" dirty="0" smtClean="0">
                <a:solidFill>
                  <a:srgbClr val="00B050"/>
                </a:solidFill>
              </a:rPr>
              <a:t>.)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ростиме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в парку.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г) Трактор оре </a:t>
            </a:r>
            <a:r>
              <a:rPr lang="ru-RU" sz="2800" b="1" dirty="0" smtClean="0">
                <a:solidFill>
                  <a:srgbClr val="002060"/>
                </a:solidFill>
              </a:rPr>
              <a:t>поле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B050"/>
                </a:solidFill>
              </a:rPr>
              <a:t>(</a:t>
            </a:r>
            <a:r>
              <a:rPr lang="ru-RU" sz="2800" b="1" dirty="0" err="1">
                <a:solidFill>
                  <a:srgbClr val="00B050"/>
                </a:solidFill>
              </a:rPr>
              <a:t>З.в</a:t>
            </a:r>
            <a:r>
              <a:rPr lang="ru-RU" sz="2800" b="1" dirty="0">
                <a:solidFill>
                  <a:srgbClr val="00B050"/>
                </a:solidFill>
              </a:rPr>
              <a:t>.)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д) </a:t>
            </a:r>
            <a:r>
              <a:rPr lang="ru-RU" sz="2800" dirty="0" err="1">
                <a:solidFill>
                  <a:srgbClr val="002060"/>
                </a:solidFill>
              </a:rPr>
              <a:t>Незабаром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поле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B050"/>
                </a:solidFill>
              </a:rPr>
              <a:t>( </a:t>
            </a:r>
            <a:r>
              <a:rPr lang="ru-RU" sz="2800" b="1" dirty="0" err="1">
                <a:solidFill>
                  <a:srgbClr val="00B050"/>
                </a:solidFill>
              </a:rPr>
              <a:t>Н.в</a:t>
            </a:r>
            <a:r>
              <a:rPr lang="ru-RU" sz="2800" b="1" dirty="0">
                <a:solidFill>
                  <a:srgbClr val="00B050"/>
                </a:solidFill>
              </a:rPr>
              <a:t>.)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зазеленіє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е)</a:t>
            </a:r>
            <a:r>
              <a:rPr lang="ru-RU" sz="2800" b="1" dirty="0">
                <a:solidFill>
                  <a:srgbClr val="002060"/>
                </a:solidFill>
              </a:rPr>
              <a:t> Пристань </a:t>
            </a:r>
            <a:r>
              <a:rPr lang="ru-RU" sz="2800" b="1" dirty="0">
                <a:solidFill>
                  <a:srgbClr val="00B050"/>
                </a:solidFill>
              </a:rPr>
              <a:t>( </a:t>
            </a:r>
            <a:r>
              <a:rPr lang="ru-RU" sz="2800" b="1" dirty="0" err="1">
                <a:solidFill>
                  <a:srgbClr val="00B050"/>
                </a:solidFill>
              </a:rPr>
              <a:t>Н.в</a:t>
            </a:r>
            <a:r>
              <a:rPr lang="ru-RU" sz="2800" b="1" dirty="0">
                <a:solidFill>
                  <a:srgbClr val="00B050"/>
                </a:solidFill>
              </a:rPr>
              <a:t>.)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знаходиться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на </a:t>
            </a:r>
            <a:r>
              <a:rPr lang="ru-RU" sz="2800" dirty="0" err="1">
                <a:solidFill>
                  <a:srgbClr val="002060"/>
                </a:solidFill>
              </a:rPr>
              <a:t>околиці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міста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ж) </a:t>
            </a:r>
            <a:r>
              <a:rPr lang="ru-RU" sz="2800" dirty="0" err="1">
                <a:solidFill>
                  <a:srgbClr val="002060"/>
                </a:solidFill>
              </a:rPr>
              <a:t>Туристи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зійшли</a:t>
            </a:r>
            <a:r>
              <a:rPr lang="ru-RU" sz="2800" dirty="0">
                <a:solidFill>
                  <a:srgbClr val="002060"/>
                </a:solidFill>
              </a:rPr>
              <a:t> на </a:t>
            </a:r>
            <a:r>
              <a:rPr lang="ru-RU" sz="2800" b="1" dirty="0" smtClean="0">
                <a:solidFill>
                  <a:srgbClr val="002060"/>
                </a:solidFill>
              </a:rPr>
              <a:t>пристань </a:t>
            </a:r>
            <a:r>
              <a:rPr lang="ru-RU" sz="2800" b="1" dirty="0">
                <a:solidFill>
                  <a:srgbClr val="00B050"/>
                </a:solidFill>
              </a:rPr>
              <a:t>(</a:t>
            </a:r>
            <a:r>
              <a:rPr lang="ru-RU" sz="2800" b="1" dirty="0" err="1">
                <a:solidFill>
                  <a:srgbClr val="00B050"/>
                </a:solidFill>
              </a:rPr>
              <a:t>З.в</a:t>
            </a:r>
            <a:r>
              <a:rPr lang="ru-RU" sz="2800" b="1" dirty="0" smtClean="0">
                <a:solidFill>
                  <a:srgbClr val="00B050"/>
                </a:solidFill>
              </a:rPr>
              <a:t>.)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белая и черная ручка изолированы на белом фоне макет вектор - Векторная графика Ручка для письма роялти-фр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0" b="21220"/>
          <a:stretch/>
        </p:blipFill>
        <p:spPr bwMode="auto">
          <a:xfrm>
            <a:off x="8904955" y="217751"/>
            <a:ext cx="3027112" cy="10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1231</TotalTime>
  <Words>327</Words>
  <Application>Microsoft Office PowerPoint</Application>
  <PresentationFormat>Широкоэкранный</PresentationFormat>
  <Paragraphs>127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Google Sans</vt:lpstr>
      <vt:lpstr>Times New Roman</vt:lpstr>
      <vt:lpstr>Wingdings 3</vt:lpstr>
      <vt:lpstr>Легкий дым</vt:lpstr>
      <vt:lpstr>1_Специальное оформление</vt:lpstr>
      <vt:lpstr>Специальное оформление</vt:lpstr>
      <vt:lpstr>Відмінювання іменників (досліджуємо незмінювані іменники та розрізнюємо відмінки іменників з однаковими закінченнями)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83</cp:revision>
  <dcterms:created xsi:type="dcterms:W3CDTF">2023-06-14T07:23:34Z</dcterms:created>
  <dcterms:modified xsi:type="dcterms:W3CDTF">2023-06-25T13:11:46Z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