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9" r:id="rId1"/>
    <p:sldMasterId id="2147483651" r:id="rId2"/>
    <p:sldMasterId id="2147483712" r:id="rId3"/>
  </p:sldMasterIdLst>
  <p:notesMasterIdLst>
    <p:notesMasterId r:id="rId29"/>
  </p:notesMasterIdLst>
  <p:handoutMasterIdLst>
    <p:handoutMasterId r:id="rId30"/>
  </p:handoutMasterIdLst>
  <p:sldIdLst>
    <p:sldId id="344" r:id="rId4"/>
    <p:sldId id="281" r:id="rId5"/>
    <p:sldId id="287" r:id="rId6"/>
    <p:sldId id="288" r:id="rId7"/>
    <p:sldId id="289" r:id="rId8"/>
    <p:sldId id="290" r:id="rId9"/>
    <p:sldId id="291" r:id="rId10"/>
    <p:sldId id="292" r:id="rId11"/>
    <p:sldId id="293" r:id="rId12"/>
    <p:sldId id="294" r:id="rId13"/>
    <p:sldId id="295" r:id="rId14"/>
    <p:sldId id="296" r:id="rId15"/>
    <p:sldId id="297" r:id="rId16"/>
    <p:sldId id="298" r:id="rId17"/>
    <p:sldId id="299" r:id="rId18"/>
    <p:sldId id="300" r:id="rId19"/>
    <p:sldId id="301" r:id="rId20"/>
    <p:sldId id="302" r:id="rId21"/>
    <p:sldId id="303" r:id="rId22"/>
    <p:sldId id="304" r:id="rId23"/>
    <p:sldId id="305" r:id="rId24"/>
    <p:sldId id="306" r:id="rId25"/>
    <p:sldId id="325" r:id="rId26"/>
    <p:sldId id="326" r:id="rId27"/>
    <p:sldId id="307" r:id="rId28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009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3" d="100"/>
          <a:sy n="63" d="100"/>
        </p:scale>
        <p:origin x="804" y="6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tableStyles" Target="tableStyle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viewProps" Target="view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handoutMaster" Target="handoutMasters/handoutMaster1.xml"/><Relationship Id="rId8" Type="http://schemas.openxmlformats.org/officeDocument/2006/relationships/slide" Target="slides/slide5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endParaRPr lang="en-US" altLang="uk-UA"/>
          </a:p>
        </p:txBody>
      </p:sp>
      <p:sp>
        <p:nvSpPr>
          <p:cNvPr id="8192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endParaRPr lang="en-US" altLang="uk-UA"/>
          </a:p>
        </p:txBody>
      </p:sp>
      <p:sp>
        <p:nvSpPr>
          <p:cNvPr id="8192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endParaRPr lang="en-US" altLang="uk-UA"/>
          </a:p>
        </p:txBody>
      </p:sp>
      <p:sp>
        <p:nvSpPr>
          <p:cNvPr id="8192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D201EB1A-3417-494B-91BE-33A316219E31}" type="slidenum">
              <a:rPr lang="en-US" altLang="uk-UA"/>
              <a:pPr/>
              <a:t>‹#›</a:t>
            </a:fld>
            <a:endParaRPr lang="en-US" altLang="uk-UA"/>
          </a:p>
        </p:txBody>
      </p:sp>
    </p:spTree>
    <p:extLst>
      <p:ext uri="{BB962C8B-B14F-4D97-AF65-F5344CB8AC3E}">
        <p14:creationId xmlns:p14="http://schemas.microsoft.com/office/powerpoint/2010/main" val="119035520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endParaRPr lang="en-US" altLang="uk-UA"/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endParaRPr lang="en-US" altLang="uk-UA"/>
          </a:p>
        </p:txBody>
      </p:sp>
      <p:sp>
        <p:nvSpPr>
          <p:cNvPr id="19460" name="Rectangle 4"/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946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uk-UA" smtClean="0"/>
              <a:t>Click to edit Master text styles</a:t>
            </a:r>
          </a:p>
          <a:p>
            <a:pPr lvl="1"/>
            <a:r>
              <a:rPr lang="en-US" altLang="uk-UA" smtClean="0"/>
              <a:t>Second level</a:t>
            </a:r>
          </a:p>
          <a:p>
            <a:pPr lvl="2"/>
            <a:r>
              <a:rPr lang="en-US" altLang="uk-UA" smtClean="0"/>
              <a:t>Third level</a:t>
            </a:r>
          </a:p>
          <a:p>
            <a:pPr lvl="3"/>
            <a:r>
              <a:rPr lang="en-US" altLang="uk-UA" smtClean="0"/>
              <a:t>Fourth level</a:t>
            </a:r>
          </a:p>
          <a:p>
            <a:pPr lvl="4"/>
            <a:r>
              <a:rPr lang="en-US" altLang="uk-UA" smtClean="0"/>
              <a:t>Fifth level</a:t>
            </a:r>
          </a:p>
        </p:txBody>
      </p:sp>
      <p:sp>
        <p:nvSpPr>
          <p:cNvPr id="1946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endParaRPr lang="en-US" altLang="uk-UA"/>
          </a:p>
        </p:txBody>
      </p:sp>
      <p:sp>
        <p:nvSpPr>
          <p:cNvPr id="1946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8F3813E4-D7D3-40CD-B4FB-872D3BFC75E8}" type="slidenum">
              <a:rPr lang="en-US" altLang="uk-UA"/>
              <a:pPr/>
              <a:t>‹#›</a:t>
            </a:fld>
            <a:endParaRPr lang="en-US" altLang="uk-UA"/>
          </a:p>
        </p:txBody>
      </p:sp>
    </p:spTree>
    <p:extLst>
      <p:ext uri="{BB962C8B-B14F-4D97-AF65-F5344CB8AC3E}">
        <p14:creationId xmlns:p14="http://schemas.microsoft.com/office/powerpoint/2010/main" val="144368497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D4AE2C6-93C1-429B-8190-A561EDDF4510}" type="slidenum">
              <a:rPr lang="en-US" altLang="uk-UA"/>
              <a:pPr/>
              <a:t>4</a:t>
            </a:fld>
            <a:endParaRPr lang="en-US" altLang="uk-UA"/>
          </a:p>
        </p:txBody>
      </p:sp>
      <p:sp>
        <p:nvSpPr>
          <p:cNvPr id="88066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80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uk-UA"/>
              <a:t>Primary: Value-added work directly related to what the customer pays for.</a:t>
            </a:r>
          </a:p>
          <a:p>
            <a:r>
              <a:rPr lang="en-US" altLang="uk-UA"/>
              <a:t>Support: Purchasing, maintenance, transportation to point-of-sale, moving and tracking material between value-added steps, administration, etc.</a:t>
            </a:r>
          </a:p>
          <a:p>
            <a:r>
              <a:rPr lang="en-US" altLang="uk-UA"/>
              <a:t>Developmental: Design, assessment, and marketing efforts to provide new services or products, training new job skills. </a:t>
            </a:r>
          </a:p>
        </p:txBody>
      </p:sp>
    </p:spTree>
    <p:extLst>
      <p:ext uri="{BB962C8B-B14F-4D97-AF65-F5344CB8AC3E}">
        <p14:creationId xmlns:p14="http://schemas.microsoft.com/office/powerpoint/2010/main" val="15709548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EBD2DE6-A39B-4A68-B44E-C3EE82F08053}" type="slidenum">
              <a:rPr lang="en-US" altLang="uk-UA"/>
              <a:pPr/>
              <a:t>20</a:t>
            </a:fld>
            <a:endParaRPr lang="en-US" altLang="uk-UA"/>
          </a:p>
        </p:txBody>
      </p:sp>
      <p:sp>
        <p:nvSpPr>
          <p:cNvPr id="140290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02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uk-UA"/>
              <a:t>Symptomatic – exist because of problems that shouldn’t be there.</a:t>
            </a:r>
          </a:p>
        </p:txBody>
      </p:sp>
    </p:spTree>
    <p:extLst>
      <p:ext uri="{BB962C8B-B14F-4D97-AF65-F5344CB8AC3E}">
        <p14:creationId xmlns:p14="http://schemas.microsoft.com/office/powerpoint/2010/main" val="15819179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30205CC-0A5D-4DF3-A8B5-5B01E73C338E}" type="slidenum">
              <a:rPr lang="en-US" altLang="uk-UA"/>
              <a:pPr/>
              <a:t>7</a:t>
            </a:fld>
            <a:endParaRPr lang="en-US" altLang="uk-UA"/>
          </a:p>
        </p:txBody>
      </p:sp>
      <p:sp>
        <p:nvSpPr>
          <p:cNvPr id="137218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72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uk-UA"/>
              <a:t>Comment on the flow of information as a separate process. How could it be done differently?</a:t>
            </a:r>
          </a:p>
        </p:txBody>
      </p:sp>
    </p:spTree>
    <p:extLst>
      <p:ext uri="{BB962C8B-B14F-4D97-AF65-F5344CB8AC3E}">
        <p14:creationId xmlns:p14="http://schemas.microsoft.com/office/powerpoint/2010/main" val="107679537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0404BFC-6E38-4D0A-9062-D9570A2A657A}" type="slidenum">
              <a:rPr lang="en-US" altLang="uk-UA"/>
              <a:pPr/>
              <a:t>8</a:t>
            </a:fld>
            <a:endParaRPr lang="en-US" altLang="uk-UA"/>
          </a:p>
        </p:txBody>
      </p:sp>
      <p:sp>
        <p:nvSpPr>
          <p:cNvPr id="138242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82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uk-UA"/>
              <a:t>Follow up on the flow of information process. What inefficiencies are exhibited here? What is required for second tier suppliers to see the OEM needs directly?</a:t>
            </a:r>
          </a:p>
        </p:txBody>
      </p:sp>
    </p:spTree>
    <p:extLst>
      <p:ext uri="{BB962C8B-B14F-4D97-AF65-F5344CB8AC3E}">
        <p14:creationId xmlns:p14="http://schemas.microsoft.com/office/powerpoint/2010/main" val="90272185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9421C31-2F0B-447E-A1A9-54BD1158463F}" type="slidenum">
              <a:rPr lang="en-US" altLang="uk-UA"/>
              <a:pPr/>
              <a:t>10</a:t>
            </a:fld>
            <a:endParaRPr lang="en-US" altLang="uk-UA"/>
          </a:p>
        </p:txBody>
      </p:sp>
      <p:sp>
        <p:nvSpPr>
          <p:cNvPr id="139266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92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uk-UA"/>
              <a:t>Comment on how exceptions might be handled – separate process?</a:t>
            </a:r>
          </a:p>
          <a:p>
            <a:r>
              <a:rPr lang="en-US" altLang="uk-UA"/>
              <a:t>What about having a set of processes represented by a single step that can be expanded if that step is the one that appears to need the most improvement? </a:t>
            </a:r>
          </a:p>
        </p:txBody>
      </p:sp>
    </p:spTree>
    <p:extLst>
      <p:ext uri="{BB962C8B-B14F-4D97-AF65-F5344CB8AC3E}">
        <p14:creationId xmlns:p14="http://schemas.microsoft.com/office/powerpoint/2010/main" val="210547098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782FC8D-CB60-4174-80C3-5DDF2883B1AB}" type="slidenum">
              <a:rPr lang="en-US" altLang="uk-UA"/>
              <a:pPr/>
              <a:t>13</a:t>
            </a:fld>
            <a:endParaRPr lang="en-US" altLang="uk-UA"/>
          </a:p>
        </p:txBody>
      </p:sp>
      <p:sp>
        <p:nvSpPr>
          <p:cNvPr id="98306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83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uk-UA"/>
              <a:t>Pages 50 through 52 in the text.</a:t>
            </a:r>
          </a:p>
        </p:txBody>
      </p:sp>
    </p:spTree>
    <p:extLst>
      <p:ext uri="{BB962C8B-B14F-4D97-AF65-F5344CB8AC3E}">
        <p14:creationId xmlns:p14="http://schemas.microsoft.com/office/powerpoint/2010/main" val="138396046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AC3543F-A359-4AEC-95EF-9E458A8B41A9}" type="slidenum">
              <a:rPr lang="en-US" altLang="uk-UA"/>
              <a:pPr/>
              <a:t>14</a:t>
            </a:fld>
            <a:endParaRPr lang="en-US" altLang="uk-UA"/>
          </a:p>
        </p:txBody>
      </p:sp>
      <p:sp>
        <p:nvSpPr>
          <p:cNvPr id="100354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03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uk-UA"/>
              <a:t>Pages 50 through 52 in the text.</a:t>
            </a:r>
          </a:p>
        </p:txBody>
      </p:sp>
    </p:spTree>
    <p:extLst>
      <p:ext uri="{BB962C8B-B14F-4D97-AF65-F5344CB8AC3E}">
        <p14:creationId xmlns:p14="http://schemas.microsoft.com/office/powerpoint/2010/main" val="424736471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FF0CE8E-8579-4628-B304-CB8BD20E6C29}" type="slidenum">
              <a:rPr lang="en-US" altLang="uk-UA"/>
              <a:pPr/>
              <a:t>17</a:t>
            </a:fld>
            <a:endParaRPr lang="en-US" altLang="uk-UA"/>
          </a:p>
        </p:txBody>
      </p:sp>
      <p:sp>
        <p:nvSpPr>
          <p:cNvPr id="104450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44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uk-UA"/>
              <a:t>Review differences between value-added and other activities. Good place to point out that unnecessary movement between value-added steps often requires tracking, counting, and storing of inventories.</a:t>
            </a:r>
          </a:p>
          <a:p>
            <a:r>
              <a:rPr lang="en-US" altLang="uk-UA"/>
              <a:t>Decision points do not add value, take time</a:t>
            </a:r>
          </a:p>
        </p:txBody>
      </p:sp>
    </p:spTree>
    <p:extLst>
      <p:ext uri="{BB962C8B-B14F-4D97-AF65-F5344CB8AC3E}">
        <p14:creationId xmlns:p14="http://schemas.microsoft.com/office/powerpoint/2010/main" val="90112901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5CAE9C5-D590-4658-8398-11B3A42C2718}" type="slidenum">
              <a:rPr lang="en-US" altLang="uk-UA"/>
              <a:pPr/>
              <a:t>18</a:t>
            </a:fld>
            <a:endParaRPr lang="en-US" altLang="uk-UA"/>
          </a:p>
        </p:txBody>
      </p:sp>
      <p:sp>
        <p:nvSpPr>
          <p:cNvPr id="106498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64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uk-UA"/>
              <a:t>Loops take time, do not add value. Work to eliminate them, particularly if they occur frequently.</a:t>
            </a:r>
          </a:p>
        </p:txBody>
      </p:sp>
    </p:spTree>
    <p:extLst>
      <p:ext uri="{BB962C8B-B14F-4D97-AF65-F5344CB8AC3E}">
        <p14:creationId xmlns:p14="http://schemas.microsoft.com/office/powerpoint/2010/main" val="249975852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2A12E38-6591-4C79-93C1-9514388F4D1E}" type="slidenum">
              <a:rPr lang="en-US" altLang="uk-UA"/>
              <a:pPr/>
              <a:t>19</a:t>
            </a:fld>
            <a:endParaRPr lang="en-US" altLang="uk-UA"/>
          </a:p>
        </p:txBody>
      </p:sp>
      <p:sp>
        <p:nvSpPr>
          <p:cNvPr id="108546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85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uk-UA"/>
              <a:t>“Underperformers”	that have poor yields, take too long, use unnecessary resources, etc.	</a:t>
            </a:r>
          </a:p>
        </p:txBody>
      </p:sp>
    </p:spTree>
    <p:extLst>
      <p:ext uri="{BB962C8B-B14F-4D97-AF65-F5344CB8AC3E}">
        <p14:creationId xmlns:p14="http://schemas.microsoft.com/office/powerpoint/2010/main" val="15141841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533400"/>
            <a:ext cx="7772400" cy="1470025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uk-UA" noProof="0" smtClean="0"/>
              <a:t>Click to edit Master title style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altLang="uk-UA" noProof="0" smtClean="0"/>
              <a:t>Click to edit Master subtitle style</a:t>
            </a:r>
          </a:p>
        </p:txBody>
      </p:sp>
      <p:sp>
        <p:nvSpPr>
          <p:cNvPr id="5124" name="Rectangle 4"/>
          <p:cNvSpPr>
            <a:spLocks noGrp="1" noChangeArrowheads="1"/>
          </p:cNvSpPr>
          <p:nvPr>
            <p:ph type="ftr" sz="quarter" idx="3"/>
          </p:nvPr>
        </p:nvSpPr>
        <p:spPr>
          <a:xfrm>
            <a:off x="228600" y="6245225"/>
            <a:ext cx="6248400" cy="47625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uk-UA"/>
              <a:t>© 2008 Pearson Prentice Hall --- Introduction to Operations and Supply Chain Management, 2/e --- Bozarth and Handfield, ISBN: 0131791036</a:t>
            </a:r>
          </a:p>
        </p:txBody>
      </p:sp>
      <p:sp>
        <p:nvSpPr>
          <p:cNvPr id="5125" name="Rectangle 5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uk-UA"/>
              <a:t>Chapter 1, Slide </a:t>
            </a:r>
            <a:fld id="{3987F728-162E-4731-96B9-45C12124CEEE}" type="slidenum">
              <a:rPr lang="en-US" altLang="uk-UA"/>
              <a:pPr/>
              <a:t>‹#›</a:t>
            </a:fld>
            <a:endParaRPr lang="en-US" altLang="uk-UA"/>
          </a:p>
          <a:p>
            <a:endParaRPr lang="en-US" altLang="uk-UA"/>
          </a:p>
        </p:txBody>
      </p:sp>
      <p:pic>
        <p:nvPicPr>
          <p:cNvPr id="5126" name="Picture 6" descr="Ducks-Strip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613" y="3252788"/>
            <a:ext cx="8231187" cy="3508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uk-U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uk-U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uk-UA"/>
              <a:t>© 2008 Pearson Prentice Hall --- Introduction to Operations and Supply Chain Management, 2/e --- Bozarth and Handfield, ISBN: 0131791036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uk-UA"/>
              <a:t>Chapter 3, Slide </a:t>
            </a:r>
            <a:fld id="{950D3282-6D05-4884-8632-156D5E389C81}" type="slidenum">
              <a:rPr lang="en-US" altLang="uk-UA"/>
              <a:pPr/>
              <a:t>‹#›</a:t>
            </a:fld>
            <a:endParaRPr lang="en-US" altLang="uk-UA"/>
          </a:p>
          <a:p>
            <a:endParaRPr lang="en-US" altLang="uk-UA"/>
          </a:p>
        </p:txBody>
      </p:sp>
    </p:spTree>
    <p:extLst>
      <p:ext uri="{BB962C8B-B14F-4D97-AF65-F5344CB8AC3E}">
        <p14:creationId xmlns:p14="http://schemas.microsoft.com/office/powerpoint/2010/main" val="15656815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uk-U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uk-U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uk-UA"/>
              <a:t>© 2008 Pearson Prentice Hall --- Introduction to Operations and Supply Chain Management, 2/e --- Bozarth and Handfield, ISBN: 0131791036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uk-UA"/>
              <a:t>Chapter 3, Slide </a:t>
            </a:r>
            <a:fld id="{0E7CD134-BB7B-4040-AA14-0CD8378D7BB3}" type="slidenum">
              <a:rPr lang="en-US" altLang="uk-UA"/>
              <a:pPr/>
              <a:t>‹#›</a:t>
            </a:fld>
            <a:endParaRPr lang="en-US" altLang="uk-UA"/>
          </a:p>
          <a:p>
            <a:endParaRPr lang="en-US" altLang="uk-UA"/>
          </a:p>
        </p:txBody>
      </p:sp>
    </p:spTree>
    <p:extLst>
      <p:ext uri="{BB962C8B-B14F-4D97-AF65-F5344CB8AC3E}">
        <p14:creationId xmlns:p14="http://schemas.microsoft.com/office/powerpoint/2010/main" val="222755130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274638"/>
            <a:ext cx="73152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uk-UA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endParaRPr lang="uk-U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n-US" alt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0" y="6245225"/>
            <a:ext cx="5943600" cy="47625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uk-UA"/>
              <a:t>© 2008 Pearson Prentice Hall --- Introduction to Operations and Supply Chain Management, 2/e --- Bozarth and Handfield, ISBN: 0131791036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781800" y="6245225"/>
            <a:ext cx="1905000" cy="47625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uk-UA"/>
              <a:t>Chapter 3, Slide </a:t>
            </a:r>
            <a:fld id="{ECC2C8F5-ADB1-4839-9D09-F84AF4CBF317}" type="slidenum">
              <a:rPr lang="en-US" altLang="uk-UA"/>
              <a:pPr/>
              <a:t>‹#›</a:t>
            </a:fld>
            <a:endParaRPr lang="en-US" altLang="uk-UA"/>
          </a:p>
          <a:p>
            <a:endParaRPr lang="en-US" altLang="uk-UA"/>
          </a:p>
        </p:txBody>
      </p:sp>
    </p:spTree>
    <p:extLst>
      <p:ext uri="{BB962C8B-B14F-4D97-AF65-F5344CB8AC3E}">
        <p14:creationId xmlns:p14="http://schemas.microsoft.com/office/powerpoint/2010/main" val="125591650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uk-U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23830779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uk-U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31014843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uk-U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65687456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uk-U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uk-U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84342127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uk-U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uk-U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35846031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51681845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372358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uk-U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uk-U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uk-UA"/>
              <a:t>© 2008 Pearson Prentice Hall --- Introduction to Operations and Supply Chain Management, 2/e --- Bozarth and Handfield, ISBN: 0131791036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uk-UA"/>
              <a:t>Chapter 3, Slide </a:t>
            </a:r>
            <a:fld id="{FBA07981-93C7-402C-93D2-96A319444FFF}" type="slidenum">
              <a:rPr lang="en-US" altLang="uk-UA"/>
              <a:pPr/>
              <a:t>‹#›</a:t>
            </a:fld>
            <a:endParaRPr lang="en-US" altLang="uk-UA"/>
          </a:p>
          <a:p>
            <a:endParaRPr lang="en-US" altLang="uk-UA"/>
          </a:p>
        </p:txBody>
      </p:sp>
    </p:spTree>
    <p:extLst>
      <p:ext uri="{BB962C8B-B14F-4D97-AF65-F5344CB8AC3E}">
        <p14:creationId xmlns:p14="http://schemas.microsoft.com/office/powerpoint/2010/main" val="375607940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uk-U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uk-U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75018122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uk-U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35871343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uk-U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79772313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9023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uk-U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9023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24460068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-1588" y="0"/>
            <a:ext cx="9145588" cy="6860798"/>
            <a:chOff x="-1588" y="0"/>
            <a:chExt cx="9145588" cy="6860798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9118832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rcRect/>
              <a:stretch>
                <a:fillRect l="-16713" r="-16989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Oval 9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Oval 11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5689832" y="0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6299432" y="5870198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5"/>
            <p:cNvSpPr>
              <a:spLocks noEditPoints="1"/>
            </p:cNvSpPr>
            <p:nvPr/>
          </p:nvSpPr>
          <p:spPr bwMode="gray">
            <a:xfrm>
              <a:off x="0" y="0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66440" y="2226503"/>
            <a:ext cx="5917679" cy="2550877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6440" y="4777380"/>
            <a:ext cx="5917679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>
          <a:xfrm rot="5400000">
            <a:off x="7498080" y="1828800"/>
            <a:ext cx="990599" cy="228659"/>
          </a:xfrm>
        </p:spPr>
        <p:txBody>
          <a:bodyPr anchor="t"/>
          <a:lstStyle>
            <a:lvl1pPr algn="l"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fld id="{AF8DD645-B9B4-46EE-B031-35C24A448A04}" type="datetimeFigureOut">
              <a:rPr lang="en-US" smtClean="0"/>
              <a:t>10/20/2018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>
          <a:xfrm rot="5400000">
            <a:off x="6236208" y="3264408"/>
            <a:ext cx="3859795" cy="228660"/>
          </a:xfrm>
        </p:spPr>
        <p:txBody>
          <a:bodyPr/>
          <a:lstStyle>
            <a:lvl1pPr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r>
              <a:rPr lang="en-US" altLang="uk-UA" smtClean="0"/>
              <a:t>© 2008 Pearson Prentice Hall --- Introduction to Operations and Supply Chain Management, 2/e --- Bozarth and Handfield, ISBN: 0131791036</a:t>
            </a:r>
            <a:endParaRPr lang="en-US" altLang="uk-UA"/>
          </a:p>
        </p:txBody>
      </p:sp>
      <p:sp>
        <p:nvSpPr>
          <p:cNvPr id="11" name="Rectangle 10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 anchor="b"/>
          <a:lstStyle>
            <a:lvl1pPr algn="ctr">
              <a:defRPr sz="2800"/>
            </a:lvl1pPr>
          </a:lstStyle>
          <a:p>
            <a:r>
              <a:rPr lang="en-US" altLang="uk-UA" smtClean="0"/>
              <a:t>Chapter 1, Slide </a:t>
            </a:r>
            <a:fld id="{3987F728-162E-4731-96B9-45C12124CEEE}" type="slidenum">
              <a:rPr lang="en-US" altLang="uk-UA" smtClean="0"/>
              <a:pPr/>
              <a:t>‹#›</a:t>
            </a:fld>
            <a:endParaRPr lang="en-US" altLang="uk-UA" smtClean="0"/>
          </a:p>
          <a:p>
            <a:endParaRPr lang="en-US" altLang="uk-UA"/>
          </a:p>
        </p:txBody>
      </p:sp>
    </p:spTree>
    <p:extLst>
      <p:ext uri="{BB962C8B-B14F-4D97-AF65-F5344CB8AC3E}">
        <p14:creationId xmlns:p14="http://schemas.microsoft.com/office/powerpoint/2010/main" val="282037994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5970" y="927098"/>
            <a:ext cx="6343672" cy="709865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uk-UA" smtClean="0"/>
              <a:t>© 2008 Pearson Prentice Hall --- Introduction to Operations and Supply Chain Management, 2/e --- Bozarth and Handfield, ISBN: 0131791036</a:t>
            </a:r>
            <a:endParaRPr lang="en-US" alt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 anchor="b"/>
          <a:lstStyle>
            <a:lvl1pPr algn="ctr">
              <a:defRPr sz="2800"/>
            </a:lvl1pPr>
          </a:lstStyle>
          <a:p>
            <a:r>
              <a:rPr lang="en-US" altLang="uk-UA" smtClean="0"/>
              <a:t>Chapter 3, Slide </a:t>
            </a:r>
            <a:fld id="{FBA07981-93C7-402C-93D2-96A319444FFF}" type="slidenum">
              <a:rPr lang="en-US" altLang="uk-UA" smtClean="0"/>
              <a:pPr/>
              <a:t>‹#›</a:t>
            </a:fld>
            <a:endParaRPr lang="en-US" altLang="uk-UA" smtClean="0"/>
          </a:p>
          <a:p>
            <a:endParaRPr lang="en-US" altLang="uk-UA"/>
          </a:p>
        </p:txBody>
      </p:sp>
    </p:spTree>
    <p:extLst>
      <p:ext uri="{BB962C8B-B14F-4D97-AF65-F5344CB8AC3E}">
        <p14:creationId xmlns:p14="http://schemas.microsoft.com/office/powerpoint/2010/main" val="423184113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88" y="0"/>
            <a:ext cx="9145588" cy="6860798"/>
            <a:chOff x="-1588" y="0"/>
            <a:chExt cx="9145588" cy="6860798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9118832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rcRect/>
              <a:stretch>
                <a:fillRect l="-16713" r="-16989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5689832" y="0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6299432" y="5870198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Rectangle 9"/>
            <p:cNvSpPr/>
            <p:nvPr/>
          </p:nvSpPr>
          <p:spPr>
            <a:xfrm>
              <a:off x="5283673" y="402165"/>
              <a:ext cx="3465769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 bwMode="gray">
            <a:xfrm rot="16200000">
              <a:off x="3105027" y="1765596"/>
              <a:ext cx="5995993" cy="3326809"/>
            </a:xfrm>
            <a:custGeom>
              <a:avLst/>
              <a:gdLst/>
              <a:ahLst/>
              <a:cxnLst/>
              <a:rect l="0" t="0" r="r" b="b"/>
              <a:pathLst>
                <a:path w="4960" h="2752">
                  <a:moveTo>
                    <a:pt x="0" y="0"/>
                  </a:moveTo>
                  <a:lnTo>
                    <a:pt x="0" y="324"/>
                  </a:lnTo>
                  <a:lnTo>
                    <a:pt x="0" y="1992"/>
                  </a:lnTo>
                  <a:lnTo>
                    <a:pt x="0" y="2752"/>
                  </a:lnTo>
                  <a:lnTo>
                    <a:pt x="4960" y="2752"/>
                  </a:lnTo>
                  <a:lnTo>
                    <a:pt x="4960" y="1992"/>
                  </a:lnTo>
                  <a:lnTo>
                    <a:pt x="4960" y="324"/>
                  </a:lnTo>
                  <a:lnTo>
                    <a:pt x="4960" y="0"/>
                  </a:lnTo>
                  <a:lnTo>
                    <a:pt x="4960" y="0"/>
                  </a:lnTo>
                  <a:lnTo>
                    <a:pt x="4734" y="34"/>
                  </a:lnTo>
                  <a:lnTo>
                    <a:pt x="4510" y="64"/>
                  </a:lnTo>
                  <a:lnTo>
                    <a:pt x="4284" y="90"/>
                  </a:lnTo>
                  <a:lnTo>
                    <a:pt x="4060" y="114"/>
                  </a:lnTo>
                  <a:lnTo>
                    <a:pt x="3836" y="132"/>
                  </a:lnTo>
                  <a:lnTo>
                    <a:pt x="3614" y="146"/>
                  </a:lnTo>
                  <a:lnTo>
                    <a:pt x="3392" y="158"/>
                  </a:lnTo>
                  <a:lnTo>
                    <a:pt x="3174" y="166"/>
                  </a:lnTo>
                  <a:lnTo>
                    <a:pt x="2960" y="172"/>
                  </a:lnTo>
                  <a:lnTo>
                    <a:pt x="2748" y="174"/>
                  </a:lnTo>
                  <a:lnTo>
                    <a:pt x="2542" y="174"/>
                  </a:lnTo>
                  <a:lnTo>
                    <a:pt x="2338" y="174"/>
                  </a:lnTo>
                  <a:lnTo>
                    <a:pt x="2140" y="170"/>
                  </a:lnTo>
                  <a:lnTo>
                    <a:pt x="1948" y="164"/>
                  </a:lnTo>
                  <a:lnTo>
                    <a:pt x="1762" y="156"/>
                  </a:lnTo>
                  <a:lnTo>
                    <a:pt x="1582" y="148"/>
                  </a:lnTo>
                  <a:lnTo>
                    <a:pt x="1410" y="138"/>
                  </a:lnTo>
                  <a:lnTo>
                    <a:pt x="1244" y="128"/>
                  </a:lnTo>
                  <a:lnTo>
                    <a:pt x="1088" y="116"/>
                  </a:lnTo>
                  <a:lnTo>
                    <a:pt x="938" y="104"/>
                  </a:lnTo>
                  <a:lnTo>
                    <a:pt x="668" y="78"/>
                  </a:lnTo>
                  <a:lnTo>
                    <a:pt x="438" y="54"/>
                  </a:lnTo>
                  <a:lnTo>
                    <a:pt x="254" y="34"/>
                  </a:lnTo>
                  <a:lnTo>
                    <a:pt x="116" y="1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8" name="Freeform 5"/>
            <p:cNvSpPr/>
            <p:nvPr/>
          </p:nvSpPr>
          <p:spPr bwMode="gray">
            <a:xfrm rot="15687606">
              <a:off x="3320102" y="1458373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>
              <a:spLocks noEditPoints="1"/>
            </p:cNvSpPr>
            <p:nvPr/>
          </p:nvSpPr>
          <p:spPr bwMode="gray">
            <a:xfrm>
              <a:off x="0" y="0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77534" y="2257588"/>
            <a:ext cx="3090672" cy="3020344"/>
          </a:xfrm>
        </p:spPr>
        <p:txBody>
          <a:bodyPr anchor="ctr"/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19261" y="2257588"/>
            <a:ext cx="3082516" cy="3020344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uk-UA" smtClean="0"/>
              <a:t>© 2008 Pearson Prentice Hall --- Introduction to Operations and Supply Chain Management, 2/e --- Bozarth and Handfield, ISBN: 0131791036</a:t>
            </a:r>
            <a:endParaRPr lang="en-US" altLang="uk-UA"/>
          </a:p>
        </p:txBody>
      </p:sp>
      <p:sp>
        <p:nvSpPr>
          <p:cNvPr id="8" name="Rectangle 7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 anchor="b"/>
          <a:lstStyle>
            <a:lvl1pPr algn="ctr">
              <a:defRPr sz="2800"/>
            </a:lvl1pPr>
          </a:lstStyle>
          <a:p>
            <a:r>
              <a:rPr lang="en-US" altLang="uk-UA" smtClean="0"/>
              <a:t>Chapter 3, Slide </a:t>
            </a:r>
            <a:fld id="{7F5D90CD-9ECE-4C62-90FD-A18124E41523}" type="slidenum">
              <a:rPr lang="en-US" altLang="uk-UA" smtClean="0"/>
              <a:pPr/>
              <a:t>‹#›</a:t>
            </a:fld>
            <a:endParaRPr lang="en-US" altLang="uk-UA" smtClean="0"/>
          </a:p>
          <a:p>
            <a:endParaRPr lang="en-US" altLang="uk-UA"/>
          </a:p>
        </p:txBody>
      </p:sp>
    </p:spTree>
    <p:extLst>
      <p:ext uri="{BB962C8B-B14F-4D97-AF65-F5344CB8AC3E}">
        <p14:creationId xmlns:p14="http://schemas.microsoft.com/office/powerpoint/2010/main" val="69106597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66440" y="2489200"/>
            <a:ext cx="3636980" cy="3530603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0581" y="2489203"/>
            <a:ext cx="3636980" cy="353060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uk-UA" smtClean="0"/>
              <a:t>© 2008 Pearson Prentice Hall --- Introduction to Operations and Supply Chain Management, 2/e --- Bozarth and Handfield, ISBN: 0131791036</a:t>
            </a:r>
            <a:endParaRPr lang="en-US" alt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 anchor="b"/>
          <a:lstStyle>
            <a:lvl1pPr algn="ctr">
              <a:defRPr sz="2800"/>
            </a:lvl1pPr>
          </a:lstStyle>
          <a:p>
            <a:r>
              <a:rPr lang="en-US" altLang="uk-UA" smtClean="0"/>
              <a:t>Chapter 3, Slide </a:t>
            </a:r>
            <a:fld id="{1A8F68D2-3B95-4B26-BBB0-01338E465C47}" type="slidenum">
              <a:rPr lang="en-US" altLang="uk-UA" smtClean="0"/>
              <a:pPr/>
              <a:t>‹#›</a:t>
            </a:fld>
            <a:endParaRPr lang="en-US" altLang="uk-UA" smtClean="0"/>
          </a:p>
          <a:p>
            <a:endParaRPr lang="en-US" altLang="uk-UA"/>
          </a:p>
        </p:txBody>
      </p:sp>
    </p:spTree>
    <p:extLst>
      <p:ext uri="{BB962C8B-B14F-4D97-AF65-F5344CB8AC3E}">
        <p14:creationId xmlns:p14="http://schemas.microsoft.com/office/powerpoint/2010/main" val="256288237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9918" y="2489200"/>
            <a:ext cx="3633502" cy="75929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66440" y="3248490"/>
            <a:ext cx="3636980" cy="2771311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0581" y="2489200"/>
            <a:ext cx="3636979" cy="75663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0581" y="3245835"/>
            <a:ext cx="3636980" cy="277396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uk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uk-UA" smtClean="0"/>
              <a:t>© 2008 Pearson Prentice Hall --- Introduction to Operations and Supply Chain Management, 2/e --- Bozarth and Handfield, ISBN: 0131791036</a:t>
            </a:r>
            <a:endParaRPr lang="en-US" alt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 anchor="b"/>
          <a:lstStyle>
            <a:lvl1pPr algn="ctr">
              <a:defRPr sz="2800"/>
            </a:lvl1pPr>
          </a:lstStyle>
          <a:p>
            <a:r>
              <a:rPr lang="en-US" altLang="uk-UA" smtClean="0"/>
              <a:t>Chapter 3, Slide </a:t>
            </a:r>
            <a:fld id="{ECF9B154-CEE8-4F61-BCCB-A57B60234990}" type="slidenum">
              <a:rPr lang="en-US" altLang="uk-UA" smtClean="0"/>
              <a:pPr/>
              <a:t>‹#›</a:t>
            </a:fld>
            <a:endParaRPr lang="en-US" altLang="uk-UA" smtClean="0"/>
          </a:p>
          <a:p>
            <a:endParaRPr lang="en-US" altLang="uk-UA"/>
          </a:p>
        </p:txBody>
      </p:sp>
    </p:spTree>
    <p:extLst>
      <p:ext uri="{BB962C8B-B14F-4D97-AF65-F5344CB8AC3E}">
        <p14:creationId xmlns:p14="http://schemas.microsoft.com/office/powerpoint/2010/main" val="290982241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uk-UA" smtClean="0"/>
              <a:t>© 2008 Pearson Prentice Hall --- Introduction to Operations and Supply Chain Management, 2/e --- Bozarth and Handfield, ISBN: 0131791036</a:t>
            </a:r>
            <a:endParaRPr lang="en-US" alt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 anchor="b"/>
          <a:lstStyle>
            <a:lvl1pPr algn="ctr">
              <a:defRPr sz="2800"/>
            </a:lvl1pPr>
          </a:lstStyle>
          <a:p>
            <a:r>
              <a:rPr lang="en-US" altLang="uk-UA" smtClean="0"/>
              <a:t>Chapter 3, Slide </a:t>
            </a:r>
            <a:fld id="{D089ADBC-AC39-4D4D-880B-32B9904A5003}" type="slidenum">
              <a:rPr lang="en-US" altLang="uk-UA" smtClean="0"/>
              <a:pPr/>
              <a:t>‹#›</a:t>
            </a:fld>
            <a:endParaRPr lang="en-US" altLang="uk-UA" smtClean="0"/>
          </a:p>
          <a:p>
            <a:endParaRPr lang="en-US" altLang="uk-UA"/>
          </a:p>
        </p:txBody>
      </p:sp>
    </p:spTree>
    <p:extLst>
      <p:ext uri="{BB962C8B-B14F-4D97-AF65-F5344CB8AC3E}">
        <p14:creationId xmlns:p14="http://schemas.microsoft.com/office/powerpoint/2010/main" val="33409226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uk-U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uk-UA"/>
              <a:t>© 2008 Pearson Prentice Hall --- Introduction to Operations and Supply Chain Management, 2/e --- Bozarth and Handfield, ISBN: 0131791036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uk-UA"/>
              <a:t>Chapter 3, Slide </a:t>
            </a:r>
            <a:fld id="{7F5D90CD-9ECE-4C62-90FD-A18124E41523}" type="slidenum">
              <a:rPr lang="en-US" altLang="uk-UA"/>
              <a:pPr/>
              <a:t>‹#›</a:t>
            </a:fld>
            <a:endParaRPr lang="en-US" altLang="uk-UA"/>
          </a:p>
          <a:p>
            <a:endParaRPr lang="en-US" altLang="uk-UA"/>
          </a:p>
        </p:txBody>
      </p:sp>
    </p:spTree>
    <p:extLst>
      <p:ext uri="{BB962C8B-B14F-4D97-AF65-F5344CB8AC3E}">
        <p14:creationId xmlns:p14="http://schemas.microsoft.com/office/powerpoint/2010/main" val="272921594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uk-U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uk-UA" smtClean="0"/>
              <a:t>© 2008 Pearson Prentice Hall --- Introduction to Operations and Supply Chain Management, 2/e --- Bozarth and Handfield, ISBN: 0131791036</a:t>
            </a:r>
            <a:endParaRPr lang="en-US" altLang="uk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 sz="2800"/>
            </a:lvl1pPr>
          </a:lstStyle>
          <a:p>
            <a:r>
              <a:rPr lang="en-US" altLang="uk-UA" smtClean="0"/>
              <a:t>Chapter 3, Slide </a:t>
            </a:r>
            <a:fld id="{B39FE011-4E61-44DD-BB10-CE331485E224}" type="slidenum">
              <a:rPr lang="en-US" altLang="uk-UA" smtClean="0"/>
              <a:pPr/>
              <a:t>‹#›</a:t>
            </a:fld>
            <a:endParaRPr lang="en-US" altLang="uk-UA" smtClean="0"/>
          </a:p>
          <a:p>
            <a:endParaRPr lang="en-US" altLang="uk-UA"/>
          </a:p>
        </p:txBody>
      </p:sp>
    </p:spTree>
    <p:extLst>
      <p:ext uri="{BB962C8B-B14F-4D97-AF65-F5344CB8AC3E}">
        <p14:creationId xmlns:p14="http://schemas.microsoft.com/office/powerpoint/2010/main" val="161749638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-1588" y="0"/>
            <a:ext cx="9145588" cy="6860798"/>
            <a:chOff x="-1588" y="0"/>
            <a:chExt cx="9145588" cy="6860798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9118832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rcRect/>
              <a:stretch>
                <a:fillRect l="-16713" r="-16989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5689832" y="0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6299432" y="5870198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>
            <a:xfrm>
              <a:off x="5283673" y="402165"/>
              <a:ext cx="3465769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 bwMode="gray">
            <a:xfrm rot="16200000">
              <a:off x="2548536" y="1765596"/>
              <a:ext cx="5995993" cy="3326809"/>
            </a:xfrm>
            <a:custGeom>
              <a:avLst/>
              <a:gdLst/>
              <a:ahLst/>
              <a:cxnLst/>
              <a:rect l="0" t="0" r="r" b="b"/>
              <a:pathLst>
                <a:path w="4960" h="2752">
                  <a:moveTo>
                    <a:pt x="0" y="0"/>
                  </a:moveTo>
                  <a:lnTo>
                    <a:pt x="0" y="324"/>
                  </a:lnTo>
                  <a:lnTo>
                    <a:pt x="0" y="1992"/>
                  </a:lnTo>
                  <a:lnTo>
                    <a:pt x="0" y="2752"/>
                  </a:lnTo>
                  <a:lnTo>
                    <a:pt x="4960" y="2752"/>
                  </a:lnTo>
                  <a:lnTo>
                    <a:pt x="4960" y="1992"/>
                  </a:lnTo>
                  <a:lnTo>
                    <a:pt x="4960" y="324"/>
                  </a:lnTo>
                  <a:lnTo>
                    <a:pt x="4960" y="0"/>
                  </a:lnTo>
                  <a:lnTo>
                    <a:pt x="4960" y="0"/>
                  </a:lnTo>
                  <a:lnTo>
                    <a:pt x="4734" y="34"/>
                  </a:lnTo>
                  <a:lnTo>
                    <a:pt x="4510" y="64"/>
                  </a:lnTo>
                  <a:lnTo>
                    <a:pt x="4284" y="90"/>
                  </a:lnTo>
                  <a:lnTo>
                    <a:pt x="4060" y="114"/>
                  </a:lnTo>
                  <a:lnTo>
                    <a:pt x="3836" y="132"/>
                  </a:lnTo>
                  <a:lnTo>
                    <a:pt x="3614" y="146"/>
                  </a:lnTo>
                  <a:lnTo>
                    <a:pt x="3392" y="158"/>
                  </a:lnTo>
                  <a:lnTo>
                    <a:pt x="3174" y="166"/>
                  </a:lnTo>
                  <a:lnTo>
                    <a:pt x="2960" y="172"/>
                  </a:lnTo>
                  <a:lnTo>
                    <a:pt x="2748" y="174"/>
                  </a:lnTo>
                  <a:lnTo>
                    <a:pt x="2542" y="174"/>
                  </a:lnTo>
                  <a:lnTo>
                    <a:pt x="2338" y="174"/>
                  </a:lnTo>
                  <a:lnTo>
                    <a:pt x="2140" y="170"/>
                  </a:lnTo>
                  <a:lnTo>
                    <a:pt x="1948" y="164"/>
                  </a:lnTo>
                  <a:lnTo>
                    <a:pt x="1762" y="156"/>
                  </a:lnTo>
                  <a:lnTo>
                    <a:pt x="1582" y="148"/>
                  </a:lnTo>
                  <a:lnTo>
                    <a:pt x="1410" y="138"/>
                  </a:lnTo>
                  <a:lnTo>
                    <a:pt x="1244" y="128"/>
                  </a:lnTo>
                  <a:lnTo>
                    <a:pt x="1088" y="116"/>
                  </a:lnTo>
                  <a:lnTo>
                    <a:pt x="938" y="104"/>
                  </a:lnTo>
                  <a:lnTo>
                    <a:pt x="668" y="78"/>
                  </a:lnTo>
                  <a:lnTo>
                    <a:pt x="438" y="54"/>
                  </a:lnTo>
                  <a:lnTo>
                    <a:pt x="254" y="34"/>
                  </a:lnTo>
                  <a:lnTo>
                    <a:pt x="116" y="1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22" name="Freeform 5"/>
            <p:cNvSpPr/>
            <p:nvPr/>
          </p:nvSpPr>
          <p:spPr bwMode="gray">
            <a:xfrm rot="15687606">
              <a:off x="2769747" y="1458373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>
              <a:spLocks noEditPoints="1"/>
            </p:cNvSpPr>
            <p:nvPr/>
          </p:nvSpPr>
          <p:spPr bwMode="gray">
            <a:xfrm>
              <a:off x="0" y="0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0" y="1447800"/>
            <a:ext cx="2712590" cy="1495588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68927" y="1447800"/>
            <a:ext cx="3632850" cy="4572000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866441" y="3086845"/>
            <a:ext cx="2712589" cy="2933701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uk-UA" smtClean="0"/>
              <a:t>© 2008 Pearson Prentice Hall --- Introduction to Operations and Supply Chain Management, 2/e --- Bozarth and Handfield, ISBN: 0131791036</a:t>
            </a:r>
            <a:endParaRPr lang="en-US" altLang="uk-UA"/>
          </a:p>
        </p:txBody>
      </p:sp>
      <p:sp>
        <p:nvSpPr>
          <p:cNvPr id="9" name="Rectangle 8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 sz="2800"/>
            </a:lvl1pPr>
          </a:lstStyle>
          <a:p>
            <a:r>
              <a:rPr lang="en-US" altLang="uk-UA" smtClean="0"/>
              <a:t>Chapter 3, Slide </a:t>
            </a:r>
            <a:fld id="{D5940E96-7831-4FD2-98C0-258239ECC63E}" type="slidenum">
              <a:rPr lang="en-US" altLang="uk-UA" smtClean="0"/>
              <a:pPr/>
              <a:t>‹#›</a:t>
            </a:fld>
            <a:endParaRPr lang="en-US" altLang="uk-UA" smtClean="0"/>
          </a:p>
          <a:p>
            <a:endParaRPr lang="en-US" altLang="uk-UA"/>
          </a:p>
        </p:txBody>
      </p:sp>
    </p:spTree>
    <p:extLst>
      <p:ext uri="{BB962C8B-B14F-4D97-AF65-F5344CB8AC3E}">
        <p14:creationId xmlns:p14="http://schemas.microsoft.com/office/powerpoint/2010/main" val="327296700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-1588" y="0"/>
            <a:ext cx="9145588" cy="6860798"/>
            <a:chOff x="-1588" y="0"/>
            <a:chExt cx="9145588" cy="6860798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9118832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rcRect/>
              <a:stretch>
                <a:fillRect l="-16713" r="-16989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5689832" y="0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6299432" y="5870198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>
            <a:xfrm>
              <a:off x="5283673" y="402165"/>
              <a:ext cx="3465769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 bwMode="gray">
            <a:xfrm rot="16200000">
              <a:off x="2852610" y="1765596"/>
              <a:ext cx="5995993" cy="3326809"/>
            </a:xfrm>
            <a:custGeom>
              <a:avLst/>
              <a:gdLst/>
              <a:ahLst/>
              <a:cxnLst/>
              <a:rect l="0" t="0" r="r" b="b"/>
              <a:pathLst>
                <a:path w="4960" h="2752">
                  <a:moveTo>
                    <a:pt x="0" y="0"/>
                  </a:moveTo>
                  <a:lnTo>
                    <a:pt x="0" y="324"/>
                  </a:lnTo>
                  <a:lnTo>
                    <a:pt x="0" y="1992"/>
                  </a:lnTo>
                  <a:lnTo>
                    <a:pt x="0" y="2752"/>
                  </a:lnTo>
                  <a:lnTo>
                    <a:pt x="4960" y="2752"/>
                  </a:lnTo>
                  <a:lnTo>
                    <a:pt x="4960" y="1992"/>
                  </a:lnTo>
                  <a:lnTo>
                    <a:pt x="4960" y="324"/>
                  </a:lnTo>
                  <a:lnTo>
                    <a:pt x="4960" y="0"/>
                  </a:lnTo>
                  <a:lnTo>
                    <a:pt x="4960" y="0"/>
                  </a:lnTo>
                  <a:lnTo>
                    <a:pt x="4734" y="34"/>
                  </a:lnTo>
                  <a:lnTo>
                    <a:pt x="4510" y="64"/>
                  </a:lnTo>
                  <a:lnTo>
                    <a:pt x="4284" y="90"/>
                  </a:lnTo>
                  <a:lnTo>
                    <a:pt x="4060" y="114"/>
                  </a:lnTo>
                  <a:lnTo>
                    <a:pt x="3836" y="132"/>
                  </a:lnTo>
                  <a:lnTo>
                    <a:pt x="3614" y="146"/>
                  </a:lnTo>
                  <a:lnTo>
                    <a:pt x="3392" y="158"/>
                  </a:lnTo>
                  <a:lnTo>
                    <a:pt x="3174" y="166"/>
                  </a:lnTo>
                  <a:lnTo>
                    <a:pt x="2960" y="172"/>
                  </a:lnTo>
                  <a:lnTo>
                    <a:pt x="2748" y="174"/>
                  </a:lnTo>
                  <a:lnTo>
                    <a:pt x="2542" y="174"/>
                  </a:lnTo>
                  <a:lnTo>
                    <a:pt x="2338" y="174"/>
                  </a:lnTo>
                  <a:lnTo>
                    <a:pt x="2140" y="170"/>
                  </a:lnTo>
                  <a:lnTo>
                    <a:pt x="1948" y="164"/>
                  </a:lnTo>
                  <a:lnTo>
                    <a:pt x="1762" y="156"/>
                  </a:lnTo>
                  <a:lnTo>
                    <a:pt x="1582" y="148"/>
                  </a:lnTo>
                  <a:lnTo>
                    <a:pt x="1410" y="138"/>
                  </a:lnTo>
                  <a:lnTo>
                    <a:pt x="1244" y="128"/>
                  </a:lnTo>
                  <a:lnTo>
                    <a:pt x="1088" y="116"/>
                  </a:lnTo>
                  <a:lnTo>
                    <a:pt x="938" y="104"/>
                  </a:lnTo>
                  <a:lnTo>
                    <a:pt x="668" y="78"/>
                  </a:lnTo>
                  <a:lnTo>
                    <a:pt x="438" y="54"/>
                  </a:lnTo>
                  <a:lnTo>
                    <a:pt x="254" y="34"/>
                  </a:lnTo>
                  <a:lnTo>
                    <a:pt x="116" y="1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24" name="Freeform 5"/>
            <p:cNvSpPr/>
            <p:nvPr/>
          </p:nvSpPr>
          <p:spPr bwMode="gray">
            <a:xfrm rot="15687606">
              <a:off x="3074559" y="1458373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>
              <a:spLocks noEditPoints="1"/>
            </p:cNvSpPr>
            <p:nvPr/>
          </p:nvSpPr>
          <p:spPr bwMode="gray">
            <a:xfrm>
              <a:off x="0" y="0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0" y="1381390"/>
            <a:ext cx="2987089" cy="157480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722909" y="1320800"/>
            <a:ext cx="2791102" cy="42164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0" y="3086100"/>
            <a:ext cx="2987089" cy="24511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uk-UA" smtClean="0"/>
              <a:t>© 2008 Pearson Prentice Hall --- Introduction to Operations and Supply Chain Management, 2/e --- Bozarth and Handfield, ISBN: 0131791036</a:t>
            </a:r>
            <a:endParaRPr lang="en-US" altLang="uk-UA"/>
          </a:p>
        </p:txBody>
      </p:sp>
      <p:sp>
        <p:nvSpPr>
          <p:cNvPr id="10" name="Rectangle 9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 sz="2800"/>
            </a:lvl1pPr>
          </a:lstStyle>
          <a:p>
            <a:r>
              <a:rPr lang="en-US" altLang="uk-UA" smtClean="0"/>
              <a:t>Chapter 3, Slide </a:t>
            </a:r>
            <a:fld id="{F2F16262-A525-4B92-A77C-B20D6B998271}" type="slidenum">
              <a:rPr lang="en-US" altLang="uk-UA" smtClean="0"/>
              <a:pPr/>
              <a:t>‹#›</a:t>
            </a:fld>
            <a:endParaRPr lang="en-US" altLang="uk-UA" smtClean="0"/>
          </a:p>
          <a:p>
            <a:endParaRPr lang="en-US" altLang="uk-UA"/>
          </a:p>
        </p:txBody>
      </p:sp>
    </p:spTree>
    <p:extLst>
      <p:ext uri="{BB962C8B-B14F-4D97-AF65-F5344CB8AC3E}">
        <p14:creationId xmlns:p14="http://schemas.microsoft.com/office/powerpoint/2010/main" val="388097128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-1588" y="0"/>
            <a:ext cx="9145588" cy="6860798"/>
            <a:chOff x="-1588" y="0"/>
            <a:chExt cx="9145588" cy="6860798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9118832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rcRect/>
              <a:stretch>
                <a:fillRect l="-16713" r="-16989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5689832" y="0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6299432" y="5870198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Freeform 5"/>
            <p:cNvSpPr/>
            <p:nvPr/>
          </p:nvSpPr>
          <p:spPr bwMode="gray">
            <a:xfrm rot="10204164">
              <a:off x="426788" y="4564241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6" name="Rectangle 15"/>
            <p:cNvSpPr/>
            <p:nvPr/>
          </p:nvSpPr>
          <p:spPr>
            <a:xfrm>
              <a:off x="421503" y="402165"/>
              <a:ext cx="8327939" cy="314113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 bwMode="gray">
            <a:xfrm rot="10800000">
              <a:off x="485023" y="2670079"/>
              <a:ext cx="8182128" cy="2130508"/>
            </a:xfrm>
            <a:custGeom>
              <a:avLst/>
              <a:gdLst/>
              <a:ahLst/>
              <a:cxnLst/>
              <a:rect l="l" t="t" r="r" b="b"/>
              <a:pathLst>
                <a:path w="10000" h="9621">
                  <a:moveTo>
                    <a:pt x="0" y="0"/>
                  </a:moveTo>
                  <a:lnTo>
                    <a:pt x="0" y="2411"/>
                  </a:lnTo>
                  <a:lnTo>
                    <a:pt x="0" y="9586"/>
                  </a:lnTo>
                  <a:lnTo>
                    <a:pt x="0" y="9621"/>
                  </a:lnTo>
                  <a:lnTo>
                    <a:pt x="10000" y="9585"/>
                  </a:lnTo>
                  <a:cubicBezTo>
                    <a:pt x="9997" y="8144"/>
                    <a:pt x="10003" y="9571"/>
                    <a:pt x="10000" y="9586"/>
                  </a:cubicBezTo>
                  <a:cubicBezTo>
                    <a:pt x="9997" y="7194"/>
                    <a:pt x="9993" y="4803"/>
                    <a:pt x="9990" y="2411"/>
                  </a:cubicBezTo>
                  <a:lnTo>
                    <a:pt x="9990" y="0"/>
                  </a:lnTo>
                  <a:lnTo>
                    <a:pt x="9990" y="0"/>
                  </a:lnTo>
                  <a:lnTo>
                    <a:pt x="9534" y="253"/>
                  </a:lnTo>
                  <a:lnTo>
                    <a:pt x="9084" y="477"/>
                  </a:lnTo>
                  <a:lnTo>
                    <a:pt x="8628" y="669"/>
                  </a:lnTo>
                  <a:lnTo>
                    <a:pt x="8177" y="847"/>
                  </a:lnTo>
                  <a:lnTo>
                    <a:pt x="7726" y="984"/>
                  </a:lnTo>
                  <a:lnTo>
                    <a:pt x="7279" y="1087"/>
                  </a:lnTo>
                  <a:lnTo>
                    <a:pt x="6832" y="1176"/>
                  </a:lnTo>
                  <a:lnTo>
                    <a:pt x="6393" y="1236"/>
                  </a:lnTo>
                  <a:lnTo>
                    <a:pt x="5962" y="1279"/>
                  </a:lnTo>
                  <a:lnTo>
                    <a:pt x="5534" y="1294"/>
                  </a:lnTo>
                  <a:lnTo>
                    <a:pt x="5120" y="1294"/>
                  </a:lnTo>
                  <a:lnTo>
                    <a:pt x="4709" y="1294"/>
                  </a:lnTo>
                  <a:lnTo>
                    <a:pt x="4311" y="1266"/>
                  </a:lnTo>
                  <a:lnTo>
                    <a:pt x="3923" y="1221"/>
                  </a:lnTo>
                  <a:lnTo>
                    <a:pt x="3548" y="1161"/>
                  </a:lnTo>
                  <a:lnTo>
                    <a:pt x="3187" y="1101"/>
                  </a:lnTo>
                  <a:lnTo>
                    <a:pt x="2840" y="1026"/>
                  </a:lnTo>
                  <a:lnTo>
                    <a:pt x="2505" y="954"/>
                  </a:lnTo>
                  <a:lnTo>
                    <a:pt x="2192" y="865"/>
                  </a:lnTo>
                  <a:lnTo>
                    <a:pt x="1889" y="775"/>
                  </a:lnTo>
                  <a:lnTo>
                    <a:pt x="1346" y="579"/>
                  </a:lnTo>
                  <a:lnTo>
                    <a:pt x="882" y="400"/>
                  </a:lnTo>
                  <a:lnTo>
                    <a:pt x="511" y="253"/>
                  </a:lnTo>
                  <a:lnTo>
                    <a:pt x="234" y="118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20" name="Freeform 5"/>
            <p:cNvSpPr>
              <a:spLocks noEditPoints="1"/>
            </p:cNvSpPr>
            <p:nvPr/>
          </p:nvSpPr>
          <p:spPr bwMode="gray">
            <a:xfrm>
              <a:off x="0" y="0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1" y="4961454"/>
            <a:ext cx="642200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66441" y="685800"/>
            <a:ext cx="6422004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866440" y="5528192"/>
            <a:ext cx="6422004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uk-UA" smtClean="0"/>
              <a:t>© 2008 Pearson Prentice Hall --- Introduction to Operations and Supply Chain Management, 2/e --- Bozarth and Handfield, ISBN: 0131791036</a:t>
            </a:r>
            <a:endParaRPr lang="en-US" altLang="uk-UA"/>
          </a:p>
        </p:txBody>
      </p:sp>
      <p:sp>
        <p:nvSpPr>
          <p:cNvPr id="10" name="Rectangle 9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 sz="2800"/>
            </a:lvl1pPr>
          </a:lstStyle>
          <a:p>
            <a:r>
              <a:rPr lang="en-US" altLang="uk-UA" smtClean="0"/>
              <a:t>Chapter 3, Slide </a:t>
            </a:r>
            <a:fld id="{F5AEEFB5-165F-4406-ABAC-6742712F1448}" type="slidenum">
              <a:rPr lang="en-US" altLang="uk-UA" smtClean="0"/>
              <a:pPr/>
              <a:t>‹#›</a:t>
            </a:fld>
            <a:endParaRPr lang="en-US" altLang="uk-UA" smtClean="0"/>
          </a:p>
          <a:p>
            <a:endParaRPr lang="en-US" altLang="uk-UA"/>
          </a:p>
        </p:txBody>
      </p:sp>
    </p:spTree>
    <p:extLst>
      <p:ext uri="{BB962C8B-B14F-4D97-AF65-F5344CB8AC3E}">
        <p14:creationId xmlns:p14="http://schemas.microsoft.com/office/powerpoint/2010/main" val="380850061"/>
      </p:ext>
    </p:extLst>
  </p:cSld>
  <p:clrMapOvr>
    <a:masterClrMapping/>
  </p:clrMapOvr>
  <p:hf hdr="0" dt="0"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-1588" y="0"/>
            <a:ext cx="9145588" cy="6860798"/>
            <a:chOff x="-1588" y="0"/>
            <a:chExt cx="9145588" cy="6860798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9118832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rcRect/>
              <a:stretch>
                <a:fillRect l="-16713" r="-16989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5689832" y="0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6299432" y="5870198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5"/>
            <p:cNvSpPr/>
            <p:nvPr/>
          </p:nvSpPr>
          <p:spPr bwMode="gray">
            <a:xfrm rot="21010068">
              <a:off x="6359946" y="2780895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9" name="Rectangle 8"/>
            <p:cNvSpPr/>
            <p:nvPr/>
          </p:nvSpPr>
          <p:spPr>
            <a:xfrm>
              <a:off x="485023" y="4343399"/>
              <a:ext cx="8182128" cy="211243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 bwMode="gray">
            <a:xfrm>
              <a:off x="485023" y="2854646"/>
              <a:ext cx="8182128" cy="2130508"/>
            </a:xfrm>
            <a:custGeom>
              <a:avLst/>
              <a:gdLst/>
              <a:ahLst/>
              <a:cxnLst/>
              <a:rect l="l" t="t" r="r" b="b"/>
              <a:pathLst>
                <a:path w="10000" h="9621">
                  <a:moveTo>
                    <a:pt x="0" y="0"/>
                  </a:moveTo>
                  <a:lnTo>
                    <a:pt x="0" y="2411"/>
                  </a:lnTo>
                  <a:lnTo>
                    <a:pt x="0" y="9586"/>
                  </a:lnTo>
                  <a:lnTo>
                    <a:pt x="0" y="9621"/>
                  </a:lnTo>
                  <a:lnTo>
                    <a:pt x="10000" y="9585"/>
                  </a:lnTo>
                  <a:cubicBezTo>
                    <a:pt x="9997" y="8144"/>
                    <a:pt x="10003" y="9571"/>
                    <a:pt x="10000" y="9586"/>
                  </a:cubicBezTo>
                  <a:cubicBezTo>
                    <a:pt x="9997" y="7194"/>
                    <a:pt x="9993" y="4803"/>
                    <a:pt x="9990" y="2411"/>
                  </a:cubicBezTo>
                  <a:lnTo>
                    <a:pt x="9990" y="0"/>
                  </a:lnTo>
                  <a:lnTo>
                    <a:pt x="9990" y="0"/>
                  </a:lnTo>
                  <a:lnTo>
                    <a:pt x="9534" y="253"/>
                  </a:lnTo>
                  <a:lnTo>
                    <a:pt x="9084" y="477"/>
                  </a:lnTo>
                  <a:lnTo>
                    <a:pt x="8628" y="669"/>
                  </a:lnTo>
                  <a:lnTo>
                    <a:pt x="8177" y="847"/>
                  </a:lnTo>
                  <a:lnTo>
                    <a:pt x="7726" y="984"/>
                  </a:lnTo>
                  <a:lnTo>
                    <a:pt x="7279" y="1087"/>
                  </a:lnTo>
                  <a:lnTo>
                    <a:pt x="6832" y="1176"/>
                  </a:lnTo>
                  <a:lnTo>
                    <a:pt x="6393" y="1236"/>
                  </a:lnTo>
                  <a:lnTo>
                    <a:pt x="5962" y="1279"/>
                  </a:lnTo>
                  <a:lnTo>
                    <a:pt x="5534" y="1294"/>
                  </a:lnTo>
                  <a:lnTo>
                    <a:pt x="5120" y="1294"/>
                  </a:lnTo>
                  <a:lnTo>
                    <a:pt x="4709" y="1294"/>
                  </a:lnTo>
                  <a:lnTo>
                    <a:pt x="4311" y="1266"/>
                  </a:lnTo>
                  <a:lnTo>
                    <a:pt x="3923" y="1221"/>
                  </a:lnTo>
                  <a:lnTo>
                    <a:pt x="3548" y="1161"/>
                  </a:lnTo>
                  <a:lnTo>
                    <a:pt x="3187" y="1101"/>
                  </a:lnTo>
                  <a:lnTo>
                    <a:pt x="2840" y="1026"/>
                  </a:lnTo>
                  <a:lnTo>
                    <a:pt x="2505" y="954"/>
                  </a:lnTo>
                  <a:lnTo>
                    <a:pt x="2192" y="865"/>
                  </a:lnTo>
                  <a:lnTo>
                    <a:pt x="1889" y="775"/>
                  </a:lnTo>
                  <a:lnTo>
                    <a:pt x="1346" y="579"/>
                  </a:lnTo>
                  <a:lnTo>
                    <a:pt x="882" y="400"/>
                  </a:lnTo>
                  <a:lnTo>
                    <a:pt x="511" y="253"/>
                  </a:lnTo>
                  <a:lnTo>
                    <a:pt x="234" y="118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9" name="Freeform 5"/>
            <p:cNvSpPr>
              <a:spLocks noEditPoints="1"/>
            </p:cNvSpPr>
            <p:nvPr/>
          </p:nvSpPr>
          <p:spPr bwMode="gray">
            <a:xfrm>
              <a:off x="0" y="0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0" y="927100"/>
            <a:ext cx="6422005" cy="1692720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3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0" y="3488023"/>
            <a:ext cx="6422005" cy="2536857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uk-UA" smtClean="0"/>
              <a:t>© 2008 Pearson Prentice Hall --- Introduction to Operations and Supply Chain Management, 2/e --- Bozarth and Handfield, ISBN: 0131791036</a:t>
            </a:r>
            <a:endParaRPr lang="en-US" altLang="uk-UA"/>
          </a:p>
        </p:txBody>
      </p:sp>
      <p:sp>
        <p:nvSpPr>
          <p:cNvPr id="8" name="Rectangle 7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 sz="2800"/>
            </a:lvl1pPr>
          </a:lstStyle>
          <a:p>
            <a:r>
              <a:rPr lang="en-US" altLang="uk-UA" smtClean="0"/>
              <a:t>Chapter 3, Slide </a:t>
            </a:r>
            <a:fld id="{F5AEEFB5-165F-4406-ABAC-6742712F1448}" type="slidenum">
              <a:rPr lang="en-US" altLang="uk-UA" smtClean="0"/>
              <a:pPr/>
              <a:t>‹#›</a:t>
            </a:fld>
            <a:endParaRPr lang="en-US" altLang="uk-UA" smtClean="0"/>
          </a:p>
          <a:p>
            <a:endParaRPr lang="en-US" altLang="uk-UA"/>
          </a:p>
        </p:txBody>
      </p:sp>
    </p:spTree>
    <p:extLst>
      <p:ext uri="{BB962C8B-B14F-4D97-AF65-F5344CB8AC3E}">
        <p14:creationId xmlns:p14="http://schemas.microsoft.com/office/powerpoint/2010/main" val="745051822"/>
      </p:ext>
    </p:extLst>
  </p:cSld>
  <p:clrMapOvr>
    <a:masterClrMapping/>
  </p:clrMapOvr>
  <p:hf hdr="0" dt="0"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-1588" y="0"/>
            <a:ext cx="9145588" cy="6860798"/>
            <a:chOff x="-1588" y="0"/>
            <a:chExt cx="9145588" cy="6860798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9118832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rcRect/>
              <a:stretch>
                <a:fillRect l="-16713" r="-16989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5689832" y="0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6299432" y="5870198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5"/>
            <p:cNvSpPr/>
            <p:nvPr/>
          </p:nvSpPr>
          <p:spPr bwMode="gray">
            <a:xfrm rot="21010068">
              <a:off x="6359946" y="4309201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1" name="Freeform 10"/>
            <p:cNvSpPr/>
            <p:nvPr/>
          </p:nvSpPr>
          <p:spPr bwMode="gray">
            <a:xfrm>
              <a:off x="485023" y="4381500"/>
              <a:ext cx="8182128" cy="2130508"/>
            </a:xfrm>
            <a:custGeom>
              <a:avLst/>
              <a:gdLst/>
              <a:ahLst/>
              <a:cxnLst/>
              <a:rect l="l" t="t" r="r" b="b"/>
              <a:pathLst>
                <a:path w="10000" h="9621">
                  <a:moveTo>
                    <a:pt x="0" y="0"/>
                  </a:moveTo>
                  <a:lnTo>
                    <a:pt x="0" y="2411"/>
                  </a:lnTo>
                  <a:lnTo>
                    <a:pt x="0" y="9586"/>
                  </a:lnTo>
                  <a:lnTo>
                    <a:pt x="0" y="9621"/>
                  </a:lnTo>
                  <a:lnTo>
                    <a:pt x="10000" y="9585"/>
                  </a:lnTo>
                  <a:cubicBezTo>
                    <a:pt x="9997" y="8144"/>
                    <a:pt x="10003" y="9571"/>
                    <a:pt x="10000" y="9586"/>
                  </a:cubicBezTo>
                  <a:cubicBezTo>
                    <a:pt x="9997" y="7194"/>
                    <a:pt x="9993" y="4803"/>
                    <a:pt x="9990" y="2411"/>
                  </a:cubicBezTo>
                  <a:lnTo>
                    <a:pt x="9990" y="0"/>
                  </a:lnTo>
                  <a:lnTo>
                    <a:pt x="9990" y="0"/>
                  </a:lnTo>
                  <a:lnTo>
                    <a:pt x="9534" y="253"/>
                  </a:lnTo>
                  <a:lnTo>
                    <a:pt x="9084" y="477"/>
                  </a:lnTo>
                  <a:lnTo>
                    <a:pt x="8628" y="669"/>
                  </a:lnTo>
                  <a:lnTo>
                    <a:pt x="8177" y="847"/>
                  </a:lnTo>
                  <a:lnTo>
                    <a:pt x="7726" y="984"/>
                  </a:lnTo>
                  <a:lnTo>
                    <a:pt x="7279" y="1087"/>
                  </a:lnTo>
                  <a:lnTo>
                    <a:pt x="6832" y="1176"/>
                  </a:lnTo>
                  <a:lnTo>
                    <a:pt x="6393" y="1236"/>
                  </a:lnTo>
                  <a:lnTo>
                    <a:pt x="5962" y="1279"/>
                  </a:lnTo>
                  <a:lnTo>
                    <a:pt x="5534" y="1294"/>
                  </a:lnTo>
                  <a:lnTo>
                    <a:pt x="5120" y="1294"/>
                  </a:lnTo>
                  <a:lnTo>
                    <a:pt x="4709" y="1294"/>
                  </a:lnTo>
                  <a:lnTo>
                    <a:pt x="4311" y="1266"/>
                  </a:lnTo>
                  <a:lnTo>
                    <a:pt x="3923" y="1221"/>
                  </a:lnTo>
                  <a:lnTo>
                    <a:pt x="3548" y="1161"/>
                  </a:lnTo>
                  <a:lnTo>
                    <a:pt x="3187" y="1101"/>
                  </a:lnTo>
                  <a:lnTo>
                    <a:pt x="2840" y="1026"/>
                  </a:lnTo>
                  <a:lnTo>
                    <a:pt x="2505" y="954"/>
                  </a:lnTo>
                  <a:lnTo>
                    <a:pt x="2192" y="865"/>
                  </a:lnTo>
                  <a:lnTo>
                    <a:pt x="1889" y="775"/>
                  </a:lnTo>
                  <a:lnTo>
                    <a:pt x="1346" y="579"/>
                  </a:lnTo>
                  <a:lnTo>
                    <a:pt x="882" y="400"/>
                  </a:lnTo>
                  <a:lnTo>
                    <a:pt x="511" y="253"/>
                  </a:lnTo>
                  <a:lnTo>
                    <a:pt x="234" y="118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24" name="Freeform 5"/>
            <p:cNvSpPr>
              <a:spLocks noEditPoints="1"/>
            </p:cNvSpPr>
            <p:nvPr/>
          </p:nvSpPr>
          <p:spPr bwMode="gray">
            <a:xfrm>
              <a:off x="0" y="0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3" name="TextBox 22"/>
          <p:cNvSpPr txBox="1"/>
          <p:nvPr/>
        </p:nvSpPr>
        <p:spPr bwMode="gray">
          <a:xfrm>
            <a:off x="647430" y="651690"/>
            <a:ext cx="60159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80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 bwMode="gray">
          <a:xfrm>
            <a:off x="7069418" y="2900292"/>
            <a:ext cx="61906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80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8060" y="927099"/>
            <a:ext cx="6160385" cy="2882179"/>
          </a:xfrm>
        </p:spPr>
        <p:txBody>
          <a:bodyPr anchor="ctr"/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387278" y="3809278"/>
            <a:ext cx="5646143" cy="333113"/>
          </a:xfrm>
        </p:spPr>
        <p:txBody>
          <a:bodyPr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0" y="5000816"/>
            <a:ext cx="6343673" cy="101061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uk-UA" smtClean="0"/>
              <a:t>© 2008 Pearson Prentice Hall --- Introduction to Operations and Supply Chain Management, 2/e --- Bozarth and Handfield, ISBN: 0131791036</a:t>
            </a:r>
            <a:endParaRPr lang="en-US" altLang="uk-UA"/>
          </a:p>
        </p:txBody>
      </p:sp>
      <p:sp>
        <p:nvSpPr>
          <p:cNvPr id="9" name="Rectangle 8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 sz="2800"/>
            </a:lvl1pPr>
          </a:lstStyle>
          <a:p>
            <a:r>
              <a:rPr lang="en-US" altLang="uk-UA" smtClean="0"/>
              <a:t>Chapter 3, Slide </a:t>
            </a:r>
            <a:fld id="{F5AEEFB5-165F-4406-ABAC-6742712F1448}" type="slidenum">
              <a:rPr lang="en-US" altLang="uk-UA" smtClean="0"/>
              <a:pPr/>
              <a:t>‹#›</a:t>
            </a:fld>
            <a:endParaRPr lang="en-US" altLang="uk-UA" smtClean="0"/>
          </a:p>
          <a:p>
            <a:endParaRPr lang="en-US" altLang="uk-UA"/>
          </a:p>
        </p:txBody>
      </p:sp>
    </p:spTree>
    <p:extLst>
      <p:ext uri="{BB962C8B-B14F-4D97-AF65-F5344CB8AC3E}">
        <p14:creationId xmlns:p14="http://schemas.microsoft.com/office/powerpoint/2010/main" val="2644429152"/>
      </p:ext>
    </p:extLst>
  </p:cSld>
  <p:clrMapOvr>
    <a:masterClrMapping/>
  </p:clrMapOvr>
  <p:hf hdr="0" dt="0"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-1588" y="0"/>
            <a:ext cx="9145588" cy="6860798"/>
            <a:chOff x="-1588" y="0"/>
            <a:chExt cx="9145588" cy="6860798"/>
          </a:xfrm>
        </p:grpSpPr>
        <p:sp>
          <p:nvSpPr>
            <p:cNvPr id="10" name="Rectangle 9"/>
            <p:cNvSpPr/>
            <p:nvPr/>
          </p:nvSpPr>
          <p:spPr>
            <a:xfrm>
              <a:off x="0" y="0"/>
              <a:ext cx="9118832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rcRect/>
              <a:stretch>
                <a:fillRect l="-16713" r="-16989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Oval 10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Oval 11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5689832" y="0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6299432" y="5870198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5"/>
            <p:cNvSpPr/>
            <p:nvPr/>
          </p:nvSpPr>
          <p:spPr bwMode="gray">
            <a:xfrm rot="21010068">
              <a:off x="6359946" y="4311243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7"/>
            <p:cNvSpPr/>
            <p:nvPr/>
          </p:nvSpPr>
          <p:spPr bwMode="gray">
            <a:xfrm>
              <a:off x="485023" y="4381500"/>
              <a:ext cx="8182128" cy="2130508"/>
            </a:xfrm>
            <a:custGeom>
              <a:avLst/>
              <a:gdLst/>
              <a:ahLst/>
              <a:cxnLst/>
              <a:rect l="l" t="t" r="r" b="b"/>
              <a:pathLst>
                <a:path w="10000" h="9621">
                  <a:moveTo>
                    <a:pt x="0" y="0"/>
                  </a:moveTo>
                  <a:lnTo>
                    <a:pt x="0" y="2411"/>
                  </a:lnTo>
                  <a:lnTo>
                    <a:pt x="0" y="9586"/>
                  </a:lnTo>
                  <a:lnTo>
                    <a:pt x="0" y="9621"/>
                  </a:lnTo>
                  <a:lnTo>
                    <a:pt x="10000" y="9585"/>
                  </a:lnTo>
                  <a:cubicBezTo>
                    <a:pt x="9997" y="8144"/>
                    <a:pt x="10003" y="9571"/>
                    <a:pt x="10000" y="9586"/>
                  </a:cubicBezTo>
                  <a:cubicBezTo>
                    <a:pt x="9997" y="7194"/>
                    <a:pt x="9993" y="4803"/>
                    <a:pt x="9990" y="2411"/>
                  </a:cubicBezTo>
                  <a:lnTo>
                    <a:pt x="9990" y="0"/>
                  </a:lnTo>
                  <a:lnTo>
                    <a:pt x="9990" y="0"/>
                  </a:lnTo>
                  <a:lnTo>
                    <a:pt x="9534" y="253"/>
                  </a:lnTo>
                  <a:lnTo>
                    <a:pt x="9084" y="477"/>
                  </a:lnTo>
                  <a:lnTo>
                    <a:pt x="8628" y="669"/>
                  </a:lnTo>
                  <a:lnTo>
                    <a:pt x="8177" y="847"/>
                  </a:lnTo>
                  <a:lnTo>
                    <a:pt x="7726" y="984"/>
                  </a:lnTo>
                  <a:lnTo>
                    <a:pt x="7279" y="1087"/>
                  </a:lnTo>
                  <a:lnTo>
                    <a:pt x="6832" y="1176"/>
                  </a:lnTo>
                  <a:lnTo>
                    <a:pt x="6393" y="1236"/>
                  </a:lnTo>
                  <a:lnTo>
                    <a:pt x="5962" y="1279"/>
                  </a:lnTo>
                  <a:lnTo>
                    <a:pt x="5534" y="1294"/>
                  </a:lnTo>
                  <a:lnTo>
                    <a:pt x="5120" y="1294"/>
                  </a:lnTo>
                  <a:lnTo>
                    <a:pt x="4709" y="1294"/>
                  </a:lnTo>
                  <a:lnTo>
                    <a:pt x="4311" y="1266"/>
                  </a:lnTo>
                  <a:lnTo>
                    <a:pt x="3923" y="1221"/>
                  </a:lnTo>
                  <a:lnTo>
                    <a:pt x="3548" y="1161"/>
                  </a:lnTo>
                  <a:lnTo>
                    <a:pt x="3187" y="1101"/>
                  </a:lnTo>
                  <a:lnTo>
                    <a:pt x="2840" y="1026"/>
                  </a:lnTo>
                  <a:lnTo>
                    <a:pt x="2505" y="954"/>
                  </a:lnTo>
                  <a:lnTo>
                    <a:pt x="2192" y="865"/>
                  </a:lnTo>
                  <a:lnTo>
                    <a:pt x="1889" y="775"/>
                  </a:lnTo>
                  <a:lnTo>
                    <a:pt x="1346" y="579"/>
                  </a:lnTo>
                  <a:lnTo>
                    <a:pt x="882" y="400"/>
                  </a:lnTo>
                  <a:lnTo>
                    <a:pt x="511" y="253"/>
                  </a:lnTo>
                  <a:lnTo>
                    <a:pt x="234" y="118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7" name="Freeform 5"/>
            <p:cNvSpPr>
              <a:spLocks noEditPoints="1"/>
            </p:cNvSpPr>
            <p:nvPr/>
          </p:nvSpPr>
          <p:spPr bwMode="gray">
            <a:xfrm>
              <a:off x="0" y="0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0" y="2057400"/>
            <a:ext cx="6422005" cy="20955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441" y="5024908"/>
            <a:ext cx="6422004" cy="994891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uk-UA" smtClean="0"/>
              <a:t>© 2008 Pearson Prentice Hall --- Introduction to Operations and Supply Chain Management, 2/e --- Bozarth and Handfield, ISBN: 0131791036</a:t>
            </a:r>
            <a:endParaRPr lang="en-US" altLang="uk-UA"/>
          </a:p>
        </p:txBody>
      </p:sp>
      <p:sp>
        <p:nvSpPr>
          <p:cNvPr id="7" name="Rectangle 6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 sz="2800"/>
            </a:lvl1pPr>
          </a:lstStyle>
          <a:p>
            <a:r>
              <a:rPr lang="en-US" altLang="uk-UA" smtClean="0"/>
              <a:t>Chapter 3, Slide </a:t>
            </a:r>
            <a:fld id="{F5AEEFB5-165F-4406-ABAC-6742712F1448}" type="slidenum">
              <a:rPr lang="en-US" altLang="uk-UA" smtClean="0"/>
              <a:pPr/>
              <a:t>‹#›</a:t>
            </a:fld>
            <a:endParaRPr lang="en-US" altLang="uk-UA" smtClean="0"/>
          </a:p>
          <a:p>
            <a:endParaRPr lang="en-US" altLang="uk-UA"/>
          </a:p>
        </p:txBody>
      </p:sp>
    </p:spTree>
    <p:extLst>
      <p:ext uri="{BB962C8B-B14F-4D97-AF65-F5344CB8AC3E}">
        <p14:creationId xmlns:p14="http://schemas.microsoft.com/office/powerpoint/2010/main" val="2625572710"/>
      </p:ext>
    </p:extLst>
  </p:cSld>
  <p:clrMapOvr>
    <a:masterClrMapping/>
  </p:clrMapOvr>
  <p:hf hdr="0" dt="0"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0" y="927100"/>
            <a:ext cx="6423593" cy="709864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440" y="2489200"/>
            <a:ext cx="2313432" cy="657962"/>
          </a:xfrm>
        </p:spPr>
        <p:txBody>
          <a:bodyPr anchor="b">
            <a:noAutofit/>
          </a:bodyPr>
          <a:lstStyle>
            <a:lvl1pPr marL="0" indent="0">
              <a:buNone/>
              <a:defRPr sz="20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5"/>
          </p:nvPr>
        </p:nvSpPr>
        <p:spPr>
          <a:xfrm>
            <a:off x="866440" y="3147164"/>
            <a:ext cx="2313432" cy="2888366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05614" y="2489200"/>
            <a:ext cx="2318918" cy="657962"/>
          </a:xfrm>
        </p:spPr>
        <p:txBody>
          <a:bodyPr anchor="b">
            <a:noAutofit/>
          </a:bodyPr>
          <a:lstStyle>
            <a:lvl1pPr marL="0" indent="0">
              <a:buNone/>
              <a:defRPr sz="20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6"/>
          </p:nvPr>
        </p:nvSpPr>
        <p:spPr>
          <a:xfrm>
            <a:off x="3408471" y="3147164"/>
            <a:ext cx="2318918" cy="2888366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958642" y="2489200"/>
            <a:ext cx="2318918" cy="657962"/>
          </a:xfrm>
        </p:spPr>
        <p:txBody>
          <a:bodyPr anchor="b">
            <a:noAutofit/>
          </a:bodyPr>
          <a:lstStyle>
            <a:lvl1pPr marL="0" indent="0">
              <a:buNone/>
              <a:defRPr sz="20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7"/>
          </p:nvPr>
        </p:nvSpPr>
        <p:spPr>
          <a:xfrm>
            <a:off x="5960935" y="3147164"/>
            <a:ext cx="2316625" cy="2888366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294530" y="2489201"/>
            <a:ext cx="0" cy="3546328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5849521" y="2489201"/>
            <a:ext cx="0" cy="3546328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uk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uk-UA" smtClean="0"/>
              <a:t>© 2008 Pearson Prentice Hall --- Introduction to Operations and Supply Chain Management, 2/e --- Bozarth and Handfield, ISBN: 0131791036</a:t>
            </a:r>
            <a:endParaRPr lang="en-US" alt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 sz="2800"/>
            </a:lvl1pPr>
          </a:lstStyle>
          <a:p>
            <a:r>
              <a:rPr lang="en-US" altLang="uk-UA" smtClean="0"/>
              <a:t>Chapter 3, Slide </a:t>
            </a:r>
            <a:fld id="{F5AEEFB5-165F-4406-ABAC-6742712F1448}" type="slidenum">
              <a:rPr lang="en-US" altLang="uk-UA" smtClean="0"/>
              <a:pPr/>
              <a:t>‹#›</a:t>
            </a:fld>
            <a:endParaRPr lang="en-US" altLang="uk-UA" smtClean="0"/>
          </a:p>
          <a:p>
            <a:endParaRPr lang="en-US" altLang="uk-UA"/>
          </a:p>
        </p:txBody>
      </p:sp>
    </p:spTree>
    <p:extLst>
      <p:ext uri="{BB962C8B-B14F-4D97-AF65-F5344CB8AC3E}">
        <p14:creationId xmlns:p14="http://schemas.microsoft.com/office/powerpoint/2010/main" val="2845405551"/>
      </p:ext>
    </p:extLst>
  </p:cSld>
  <p:clrMapOvr>
    <a:masterClrMapping/>
  </p:clrMapOvr>
  <p:hf hdr="0" dt="0"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0" y="927100"/>
            <a:ext cx="6345260" cy="709864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440" y="4179596"/>
            <a:ext cx="2313432" cy="657962"/>
          </a:xfrm>
        </p:spPr>
        <p:txBody>
          <a:bodyPr anchor="b">
            <a:noAutofit/>
          </a:bodyPr>
          <a:lstStyle>
            <a:lvl1pPr marL="0" indent="0">
              <a:buNone/>
              <a:defRPr sz="20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2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019055" y="2489200"/>
            <a:ext cx="2015144" cy="1447342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8"/>
          </p:nvPr>
        </p:nvSpPr>
        <p:spPr>
          <a:xfrm>
            <a:off x="866439" y="4837558"/>
            <a:ext cx="2313432" cy="1187321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11125" y="4179595"/>
            <a:ext cx="2318918" cy="657962"/>
          </a:xfrm>
        </p:spPr>
        <p:txBody>
          <a:bodyPr anchor="b">
            <a:noAutofit/>
          </a:bodyPr>
          <a:lstStyle>
            <a:lvl1pPr marL="0" indent="0">
              <a:buNone/>
              <a:defRPr sz="20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8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553189" y="2489200"/>
            <a:ext cx="2015144" cy="1447342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411125" y="4848208"/>
            <a:ext cx="2318918" cy="1187321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958642" y="4179596"/>
            <a:ext cx="2318918" cy="657962"/>
          </a:xfrm>
        </p:spPr>
        <p:txBody>
          <a:bodyPr anchor="b">
            <a:noAutofit/>
          </a:bodyPr>
          <a:lstStyle>
            <a:lvl1pPr marL="0" indent="0">
              <a:buNone/>
              <a:defRPr sz="20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9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6108641" y="2489200"/>
            <a:ext cx="2015144" cy="1447342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5958642" y="4837558"/>
            <a:ext cx="2318918" cy="1187321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cxnSp>
        <p:nvCxnSpPr>
          <p:cNvPr id="40" name="Straight Connector 39"/>
          <p:cNvCxnSpPr/>
          <p:nvPr/>
        </p:nvCxnSpPr>
        <p:spPr>
          <a:xfrm>
            <a:off x="3290019" y="2489201"/>
            <a:ext cx="0" cy="3546328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>
            <a:off x="5849521" y="2489201"/>
            <a:ext cx="0" cy="3546328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uk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uk-UA" smtClean="0"/>
              <a:t>© 2008 Pearson Prentice Hall --- Introduction to Operations and Supply Chain Management, 2/e --- Bozarth and Handfield, ISBN: 0131791036</a:t>
            </a:r>
            <a:endParaRPr lang="en-US" alt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 sz="2800"/>
            </a:lvl1pPr>
          </a:lstStyle>
          <a:p>
            <a:r>
              <a:rPr lang="en-US" altLang="uk-UA" smtClean="0"/>
              <a:t>Chapter 3, Slide </a:t>
            </a:r>
            <a:fld id="{F5AEEFB5-165F-4406-ABAC-6742712F1448}" type="slidenum">
              <a:rPr lang="en-US" altLang="uk-UA" smtClean="0"/>
              <a:pPr/>
              <a:t>‹#›</a:t>
            </a:fld>
            <a:endParaRPr lang="en-US" altLang="uk-UA" smtClean="0"/>
          </a:p>
          <a:p>
            <a:endParaRPr lang="en-US" altLang="uk-UA"/>
          </a:p>
        </p:txBody>
      </p:sp>
    </p:spTree>
    <p:extLst>
      <p:ext uri="{BB962C8B-B14F-4D97-AF65-F5344CB8AC3E}">
        <p14:creationId xmlns:p14="http://schemas.microsoft.com/office/powerpoint/2010/main" val="302110064"/>
      </p:ext>
    </p:extLst>
  </p:cSld>
  <p:clrMapOvr>
    <a:masterClrMapping/>
  </p:clrMapOvr>
  <p:hf hdr="0" dt="0"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621301" y="6387910"/>
            <a:ext cx="990599" cy="228659"/>
          </a:xfrm>
        </p:spPr>
        <p:txBody>
          <a:bodyPr/>
          <a:lstStyle/>
          <a:p>
            <a:endParaRPr lang="en-US" alt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16133" y="6387910"/>
            <a:ext cx="3859795" cy="228660"/>
          </a:xfrm>
        </p:spPr>
        <p:txBody>
          <a:bodyPr/>
          <a:lstStyle/>
          <a:p>
            <a:r>
              <a:rPr lang="en-US" altLang="uk-UA" smtClean="0"/>
              <a:t>© 2008 Pearson Prentice Hall --- Introduction to Operations and Supply Chain Management, 2/e --- Bozarth and Handfield, ISBN: 0131791036</a:t>
            </a:r>
            <a:endParaRPr lang="en-US" alt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 sz="2800"/>
            </a:lvl1pPr>
          </a:lstStyle>
          <a:p>
            <a:r>
              <a:rPr lang="en-US" altLang="uk-UA" smtClean="0"/>
              <a:t>Chapter 3, Slide </a:t>
            </a:r>
            <a:fld id="{950D3282-6D05-4884-8632-156D5E389C81}" type="slidenum">
              <a:rPr lang="en-US" altLang="uk-UA" smtClean="0"/>
              <a:pPr/>
              <a:t>‹#›</a:t>
            </a:fld>
            <a:endParaRPr lang="en-US" altLang="uk-UA" smtClean="0"/>
          </a:p>
          <a:p>
            <a:endParaRPr lang="en-US" altLang="uk-UA"/>
          </a:p>
        </p:txBody>
      </p:sp>
    </p:spTree>
    <p:extLst>
      <p:ext uri="{BB962C8B-B14F-4D97-AF65-F5344CB8AC3E}">
        <p14:creationId xmlns:p14="http://schemas.microsoft.com/office/powerpoint/2010/main" val="30931060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uk-U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uk-U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uk-UA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uk-UA"/>
              <a:t>© 2008 Pearson Prentice Hall --- Introduction to Operations and Supply Chain Management, 2/e --- Bozarth and Handfield, ISBN: 0131791036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uk-UA"/>
              <a:t>Chapter 3, Slide </a:t>
            </a:r>
            <a:fld id="{1A8F68D2-3B95-4B26-BBB0-01338E465C47}" type="slidenum">
              <a:rPr lang="en-US" altLang="uk-UA"/>
              <a:pPr/>
              <a:t>‹#›</a:t>
            </a:fld>
            <a:endParaRPr lang="en-US" altLang="uk-UA"/>
          </a:p>
          <a:p>
            <a:endParaRPr lang="en-US" altLang="uk-UA"/>
          </a:p>
        </p:txBody>
      </p:sp>
    </p:spTree>
    <p:extLst>
      <p:ext uri="{BB962C8B-B14F-4D97-AF65-F5344CB8AC3E}">
        <p14:creationId xmlns:p14="http://schemas.microsoft.com/office/powerpoint/2010/main" val="133189298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88" y="0"/>
            <a:ext cx="9120420" cy="6860798"/>
            <a:chOff x="-1588" y="0"/>
            <a:chExt cx="9120420" cy="6860798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9118832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rcRect/>
              <a:stretch>
                <a:fillRect l="-16713" r="-16989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Oval 11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5689832" y="0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6299432" y="5870198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Freeform 5"/>
            <p:cNvSpPr/>
            <p:nvPr/>
          </p:nvSpPr>
          <p:spPr bwMode="gray">
            <a:xfrm rot="4966650">
              <a:off x="4673046" y="5107506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</p:grpSp>
      <p:sp>
        <p:nvSpPr>
          <p:cNvPr id="17" name="Rectangle 16"/>
          <p:cNvSpPr/>
          <p:nvPr/>
        </p:nvSpPr>
        <p:spPr>
          <a:xfrm>
            <a:off x="414867" y="402165"/>
            <a:ext cx="4610565" cy="605367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Freeform 9"/>
          <p:cNvSpPr/>
          <p:nvPr/>
        </p:nvSpPr>
        <p:spPr bwMode="gray">
          <a:xfrm rot="5400000">
            <a:off x="1299309" y="1765596"/>
            <a:ext cx="5995993" cy="3326809"/>
          </a:xfrm>
          <a:custGeom>
            <a:avLst/>
            <a:gdLst/>
            <a:ahLst/>
            <a:cxnLst/>
            <a:rect l="0" t="0" r="r" b="b"/>
            <a:pathLst>
              <a:path w="4960" h="2752">
                <a:moveTo>
                  <a:pt x="0" y="0"/>
                </a:moveTo>
                <a:lnTo>
                  <a:pt x="0" y="324"/>
                </a:lnTo>
                <a:lnTo>
                  <a:pt x="0" y="1992"/>
                </a:lnTo>
                <a:lnTo>
                  <a:pt x="0" y="2752"/>
                </a:lnTo>
                <a:lnTo>
                  <a:pt x="4960" y="2752"/>
                </a:lnTo>
                <a:lnTo>
                  <a:pt x="4960" y="1992"/>
                </a:lnTo>
                <a:lnTo>
                  <a:pt x="4960" y="324"/>
                </a:lnTo>
                <a:lnTo>
                  <a:pt x="4960" y="0"/>
                </a:lnTo>
                <a:lnTo>
                  <a:pt x="4960" y="0"/>
                </a:lnTo>
                <a:lnTo>
                  <a:pt x="4734" y="34"/>
                </a:lnTo>
                <a:lnTo>
                  <a:pt x="4510" y="64"/>
                </a:lnTo>
                <a:lnTo>
                  <a:pt x="4284" y="90"/>
                </a:lnTo>
                <a:lnTo>
                  <a:pt x="4060" y="114"/>
                </a:lnTo>
                <a:lnTo>
                  <a:pt x="3836" y="132"/>
                </a:lnTo>
                <a:lnTo>
                  <a:pt x="3614" y="146"/>
                </a:lnTo>
                <a:lnTo>
                  <a:pt x="3392" y="158"/>
                </a:lnTo>
                <a:lnTo>
                  <a:pt x="3174" y="166"/>
                </a:lnTo>
                <a:lnTo>
                  <a:pt x="2960" y="172"/>
                </a:lnTo>
                <a:lnTo>
                  <a:pt x="2748" y="174"/>
                </a:lnTo>
                <a:lnTo>
                  <a:pt x="2542" y="174"/>
                </a:lnTo>
                <a:lnTo>
                  <a:pt x="2338" y="174"/>
                </a:lnTo>
                <a:lnTo>
                  <a:pt x="2140" y="170"/>
                </a:lnTo>
                <a:lnTo>
                  <a:pt x="1948" y="164"/>
                </a:lnTo>
                <a:lnTo>
                  <a:pt x="1762" y="156"/>
                </a:lnTo>
                <a:lnTo>
                  <a:pt x="1582" y="148"/>
                </a:lnTo>
                <a:lnTo>
                  <a:pt x="1410" y="138"/>
                </a:lnTo>
                <a:lnTo>
                  <a:pt x="1244" y="128"/>
                </a:lnTo>
                <a:lnTo>
                  <a:pt x="1088" y="116"/>
                </a:lnTo>
                <a:lnTo>
                  <a:pt x="938" y="104"/>
                </a:lnTo>
                <a:lnTo>
                  <a:pt x="668" y="78"/>
                </a:lnTo>
                <a:lnTo>
                  <a:pt x="438" y="54"/>
                </a:lnTo>
                <a:lnTo>
                  <a:pt x="254" y="34"/>
                </a:lnTo>
                <a:lnTo>
                  <a:pt x="116" y="16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</p:sp>
      <p:sp>
        <p:nvSpPr>
          <p:cNvPr id="18" name="Freeform 5"/>
          <p:cNvSpPr>
            <a:spLocks noEditPoints="1"/>
          </p:cNvSpPr>
          <p:nvPr/>
        </p:nvSpPr>
        <p:spPr bwMode="gray">
          <a:xfrm>
            <a:off x="0" y="0"/>
            <a:ext cx="9144000" cy="6858000"/>
          </a:xfrm>
          <a:custGeom>
            <a:avLst/>
            <a:gdLst/>
            <a:ahLst/>
            <a:cxnLst/>
            <a:rect l="0" t="0" r="r" b="b"/>
            <a:pathLst>
              <a:path w="5760" h="4320">
                <a:moveTo>
                  <a:pt x="0" y="0"/>
                </a:moveTo>
                <a:lnTo>
                  <a:pt x="0" y="4320"/>
                </a:lnTo>
                <a:lnTo>
                  <a:pt x="5760" y="4320"/>
                </a:lnTo>
                <a:lnTo>
                  <a:pt x="5760" y="0"/>
                </a:lnTo>
                <a:lnTo>
                  <a:pt x="0" y="0"/>
                </a:lnTo>
                <a:close/>
                <a:moveTo>
                  <a:pt x="5444" y="4004"/>
                </a:moveTo>
                <a:lnTo>
                  <a:pt x="324" y="4004"/>
                </a:lnTo>
                <a:lnTo>
                  <a:pt x="324" y="324"/>
                </a:lnTo>
                <a:lnTo>
                  <a:pt x="5444" y="324"/>
                </a:lnTo>
                <a:lnTo>
                  <a:pt x="5444" y="4004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174928" y="1447799"/>
            <a:ext cx="1113516" cy="4572001"/>
          </a:xfrm>
        </p:spPr>
        <p:txBody>
          <a:bodyPr vert="eaVert" anchor="ctr" anchorCtr="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66738" y="1447799"/>
            <a:ext cx="4416936" cy="4572001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8546" y="6365498"/>
            <a:ext cx="3859795" cy="228660"/>
          </a:xfrm>
        </p:spPr>
        <p:txBody>
          <a:bodyPr/>
          <a:lstStyle/>
          <a:p>
            <a:r>
              <a:rPr lang="en-US" altLang="uk-UA" smtClean="0"/>
              <a:t>© 2008 Pearson Prentice Hall --- Introduction to Operations and Supply Chain Management, 2/e --- Bozarth and Handfield, ISBN: 0131791036</a:t>
            </a:r>
            <a:endParaRPr lang="en-US" altLang="uk-UA"/>
          </a:p>
        </p:txBody>
      </p:sp>
      <p:sp>
        <p:nvSpPr>
          <p:cNvPr id="9" name="Rectangle 8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 sz="2800"/>
            </a:lvl1pPr>
          </a:lstStyle>
          <a:p>
            <a:r>
              <a:rPr lang="en-US" altLang="uk-UA" smtClean="0"/>
              <a:t>Chapter 3, Slide </a:t>
            </a:r>
            <a:fld id="{0E7CD134-BB7B-4040-AA14-0CD8378D7BB3}" type="slidenum">
              <a:rPr lang="en-US" altLang="uk-UA" smtClean="0"/>
              <a:pPr/>
              <a:t>‹#›</a:t>
            </a:fld>
            <a:endParaRPr lang="en-US" altLang="uk-UA" smtClean="0"/>
          </a:p>
          <a:p>
            <a:endParaRPr lang="en-US" altLang="uk-UA"/>
          </a:p>
        </p:txBody>
      </p:sp>
    </p:spTree>
    <p:extLst>
      <p:ext uri="{BB962C8B-B14F-4D97-AF65-F5344CB8AC3E}">
        <p14:creationId xmlns:p14="http://schemas.microsoft.com/office/powerpoint/2010/main" val="4054023256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274638"/>
            <a:ext cx="73152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uk-UA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endParaRPr lang="uk-U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n-US" alt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0" y="6245225"/>
            <a:ext cx="5943600" cy="47625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uk-UA"/>
              <a:t>© 2008 Pearson Prentice Hall --- Introduction to Operations and Supply Chain Management, 2/e --- Bozarth and Handfield, ISBN: 0131791036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781800" y="6245225"/>
            <a:ext cx="1905000" cy="47625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uk-UA"/>
              <a:t>Chapter 3, Slide </a:t>
            </a:r>
            <a:fld id="{ECC2C8F5-ADB1-4839-9D09-F84AF4CBF317}" type="slidenum">
              <a:rPr lang="en-US" altLang="uk-UA"/>
              <a:pPr/>
              <a:t>‹#›</a:t>
            </a:fld>
            <a:endParaRPr lang="en-US" altLang="uk-UA"/>
          </a:p>
          <a:p>
            <a:endParaRPr lang="en-US" altLang="uk-UA"/>
          </a:p>
        </p:txBody>
      </p:sp>
    </p:spTree>
    <p:extLst>
      <p:ext uri="{BB962C8B-B14F-4D97-AF65-F5344CB8AC3E}">
        <p14:creationId xmlns:p14="http://schemas.microsoft.com/office/powerpoint/2010/main" val="31845838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uk-U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uk-U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uk-UA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uk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uk-UA"/>
              <a:t>© 2008 Pearson Prentice Hall --- Introduction to Operations and Supply Chain Management, 2/e --- Bozarth and Handfield, ISBN: 0131791036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uk-UA"/>
              <a:t>Chapter 3, Slide </a:t>
            </a:r>
            <a:fld id="{ECF9B154-CEE8-4F61-BCCB-A57B60234990}" type="slidenum">
              <a:rPr lang="en-US" altLang="uk-UA"/>
              <a:pPr/>
              <a:t>‹#›</a:t>
            </a:fld>
            <a:endParaRPr lang="en-US" altLang="uk-UA"/>
          </a:p>
          <a:p>
            <a:endParaRPr lang="en-US" altLang="uk-UA"/>
          </a:p>
        </p:txBody>
      </p:sp>
    </p:spTree>
    <p:extLst>
      <p:ext uri="{BB962C8B-B14F-4D97-AF65-F5344CB8AC3E}">
        <p14:creationId xmlns:p14="http://schemas.microsoft.com/office/powerpoint/2010/main" val="35427125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uk-UA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uk-UA"/>
              <a:t>© 2008 Pearson Prentice Hall --- Introduction to Operations and Supply Chain Management, 2/e --- Bozarth and Handfield, ISBN: 0131791036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uk-UA"/>
              <a:t>Chapter 3, Slide </a:t>
            </a:r>
            <a:fld id="{D089ADBC-AC39-4D4D-880B-32B9904A5003}" type="slidenum">
              <a:rPr lang="en-US" altLang="uk-UA"/>
              <a:pPr/>
              <a:t>‹#›</a:t>
            </a:fld>
            <a:endParaRPr lang="en-US" altLang="uk-UA"/>
          </a:p>
          <a:p>
            <a:endParaRPr lang="en-US" altLang="uk-UA"/>
          </a:p>
        </p:txBody>
      </p:sp>
    </p:spTree>
    <p:extLst>
      <p:ext uri="{BB962C8B-B14F-4D97-AF65-F5344CB8AC3E}">
        <p14:creationId xmlns:p14="http://schemas.microsoft.com/office/powerpoint/2010/main" val="22193564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uk-U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uk-UA"/>
              <a:t>© 2008 Pearson Prentice Hall --- Introduction to Operations and Supply Chain Management, 2/e --- Bozarth and Handfield, ISBN: 0131791036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uk-UA"/>
              <a:t>Chapter 3, Slide </a:t>
            </a:r>
            <a:fld id="{B39FE011-4E61-44DD-BB10-CE331485E224}" type="slidenum">
              <a:rPr lang="en-US" altLang="uk-UA"/>
              <a:pPr/>
              <a:t>‹#›</a:t>
            </a:fld>
            <a:endParaRPr lang="en-US" altLang="uk-UA"/>
          </a:p>
          <a:p>
            <a:endParaRPr lang="en-US" altLang="uk-UA"/>
          </a:p>
        </p:txBody>
      </p:sp>
    </p:spTree>
    <p:extLst>
      <p:ext uri="{BB962C8B-B14F-4D97-AF65-F5344CB8AC3E}">
        <p14:creationId xmlns:p14="http://schemas.microsoft.com/office/powerpoint/2010/main" val="23915305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uk-U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uk-U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uk-UA"/>
              <a:t>© 2008 Pearson Prentice Hall --- Introduction to Operations and Supply Chain Management, 2/e --- Bozarth and Handfield, ISBN: 0131791036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uk-UA"/>
              <a:t>Chapter 3, Slide </a:t>
            </a:r>
            <a:fld id="{D5940E96-7831-4FD2-98C0-258239ECC63E}" type="slidenum">
              <a:rPr lang="en-US" altLang="uk-UA"/>
              <a:pPr/>
              <a:t>‹#›</a:t>
            </a:fld>
            <a:endParaRPr lang="en-US" altLang="uk-UA"/>
          </a:p>
          <a:p>
            <a:endParaRPr lang="en-US" altLang="uk-UA"/>
          </a:p>
        </p:txBody>
      </p:sp>
    </p:spTree>
    <p:extLst>
      <p:ext uri="{BB962C8B-B14F-4D97-AF65-F5344CB8AC3E}">
        <p14:creationId xmlns:p14="http://schemas.microsoft.com/office/powerpoint/2010/main" val="24798425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uk-U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uk-UA"/>
              <a:t>© 2008 Pearson Prentice Hall --- Introduction to Operations and Supply Chain Management, 2/e --- Bozarth and Handfield, ISBN: 0131791036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uk-UA"/>
              <a:t>Chapter 3, Slide </a:t>
            </a:r>
            <a:fld id="{F2F16262-A525-4B92-A77C-B20D6B998271}" type="slidenum">
              <a:rPr lang="en-US" altLang="uk-UA"/>
              <a:pPr/>
              <a:t>‹#›</a:t>
            </a:fld>
            <a:endParaRPr lang="en-US" altLang="uk-UA"/>
          </a:p>
          <a:p>
            <a:endParaRPr lang="en-US" altLang="uk-UA"/>
          </a:p>
        </p:txBody>
      </p:sp>
    </p:spTree>
    <p:extLst>
      <p:ext uri="{BB962C8B-B14F-4D97-AF65-F5344CB8AC3E}">
        <p14:creationId xmlns:p14="http://schemas.microsoft.com/office/powerpoint/2010/main" val="39486377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image" Target="../media/image3.png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slideLayout" Target="../slideLayouts/slideLayout36.xml"/><Relationship Id="rId1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26.xml"/><Relationship Id="rId21" Type="http://schemas.openxmlformats.org/officeDocument/2006/relationships/image" Target="../media/image1.png"/><Relationship Id="rId7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5.xml"/><Relationship Id="rId17" Type="http://schemas.openxmlformats.org/officeDocument/2006/relationships/slideLayout" Target="../slideLayouts/slideLayout40.xml"/><Relationship Id="rId2" Type="http://schemas.openxmlformats.org/officeDocument/2006/relationships/slideLayout" Target="../slideLayouts/slideLayout25.xml"/><Relationship Id="rId16" Type="http://schemas.openxmlformats.org/officeDocument/2006/relationships/slideLayout" Target="../slideLayouts/slideLayout39.xml"/><Relationship Id="rId20" Type="http://schemas.openxmlformats.org/officeDocument/2006/relationships/image" Target="../media/image4.jpeg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33.xml"/><Relationship Id="rId19" Type="http://schemas.openxmlformats.org/officeDocument/2006/relationships/theme" Target="../theme/theme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Relationship Id="rId14" Type="http://schemas.openxmlformats.org/officeDocument/2006/relationships/slideLayout" Target="../slideLayouts/slideLayout3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371600" y="274638"/>
            <a:ext cx="73152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uk-UA" smtClean="0"/>
              <a:t>Click to edit Master title style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uk-UA" smtClean="0"/>
              <a:t>Click to edit Master text styles</a:t>
            </a:r>
          </a:p>
          <a:p>
            <a:pPr lvl="1"/>
            <a:r>
              <a:rPr lang="en-US" altLang="uk-UA" smtClean="0"/>
              <a:t>Second level</a:t>
            </a:r>
          </a:p>
          <a:p>
            <a:pPr lvl="2"/>
            <a:r>
              <a:rPr lang="en-US" altLang="uk-UA" smtClean="0"/>
              <a:t>Third level</a:t>
            </a:r>
          </a:p>
          <a:p>
            <a:pPr lvl="3"/>
            <a:r>
              <a:rPr lang="en-US" altLang="uk-UA" smtClean="0"/>
              <a:t>Fourth level</a:t>
            </a:r>
          </a:p>
          <a:p>
            <a:pPr lvl="4"/>
            <a:r>
              <a:rPr lang="en-US" altLang="uk-UA" smtClean="0"/>
              <a:t>Fifth level</a:t>
            </a:r>
          </a:p>
        </p:txBody>
      </p:sp>
      <p:sp>
        <p:nvSpPr>
          <p:cNvPr id="410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/>
            </a:lvl1pPr>
          </a:lstStyle>
          <a:p>
            <a:endParaRPr lang="en-US" altLang="uk-UA"/>
          </a:p>
        </p:txBody>
      </p:sp>
      <p:sp>
        <p:nvSpPr>
          <p:cNvPr id="410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57200" y="6245225"/>
            <a:ext cx="594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/>
            </a:lvl1pPr>
          </a:lstStyle>
          <a:p>
            <a:r>
              <a:rPr lang="en-US" altLang="uk-UA"/>
              <a:t>© 2008 Pearson Prentice Hall --- Introduction to Operations and Supply Chain Management, 2/e --- Bozarth and Handfield, ISBN: 0131791036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81800" y="6245225"/>
            <a:ext cx="19050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r>
              <a:rPr lang="en-US" altLang="uk-UA"/>
              <a:t>Chapter 3, Slide </a:t>
            </a:r>
            <a:fld id="{F5AEEFB5-165F-4406-ABAC-6742712F1448}" type="slidenum">
              <a:rPr lang="en-US" altLang="uk-UA"/>
              <a:pPr/>
              <a:t>‹#›</a:t>
            </a:fld>
            <a:endParaRPr lang="en-US" altLang="uk-UA"/>
          </a:p>
          <a:p>
            <a:endParaRPr lang="en-US" altLang="uk-UA"/>
          </a:p>
        </p:txBody>
      </p:sp>
      <p:sp>
        <p:nvSpPr>
          <p:cNvPr id="4103" name="Line 7"/>
          <p:cNvSpPr>
            <a:spLocks noChangeShapeType="1"/>
          </p:cNvSpPr>
          <p:nvPr/>
        </p:nvSpPr>
        <p:spPr bwMode="auto">
          <a:xfrm>
            <a:off x="457200" y="1524000"/>
            <a:ext cx="8229600" cy="0"/>
          </a:xfrm>
          <a:prstGeom prst="line">
            <a:avLst/>
          </a:prstGeom>
          <a:noFill/>
          <a:ln w="57150">
            <a:solidFill>
              <a:srgbClr val="990098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uk-UA"/>
          </a:p>
        </p:txBody>
      </p:sp>
      <p:pic>
        <p:nvPicPr>
          <p:cNvPr id="4106" name="Picture 10" descr="bozarth-chapter3"/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28600"/>
            <a:ext cx="887413" cy="121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  <p:sldLayoutId id="2147483660" r:id="rId10"/>
    <p:sldLayoutId id="2147483661" r:id="rId11"/>
    <p:sldLayoutId id="2147483673" r:id="rId12"/>
  </p:sldLayoutIdLst>
  <p:hf hdr="0" dt="0"/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36877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uk-UA" smtClean="0"/>
              <a:t>Click to edit Master title style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-1588" y="0"/>
            <a:ext cx="9145588" cy="6860798"/>
            <a:chOff x="-1588" y="0"/>
            <a:chExt cx="9145588" cy="6860798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9118832" cy="6858000"/>
            </a:xfrm>
            <a:prstGeom prst="rect">
              <a:avLst/>
            </a:prstGeom>
            <a:blipFill>
              <a:blip r:embed="rId20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rcRect/>
              <a:stretch>
                <a:fillRect l="-16713" r="-16989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Oval 22"/>
            <p:cNvSpPr/>
            <p:nvPr/>
          </p:nvSpPr>
          <p:spPr>
            <a:xfrm>
              <a:off x="5689832" y="0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Oval 23"/>
            <p:cNvSpPr/>
            <p:nvPr/>
          </p:nvSpPr>
          <p:spPr>
            <a:xfrm>
              <a:off x="6299432" y="5870198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Freeform 5"/>
            <p:cNvSpPr/>
            <p:nvPr/>
          </p:nvSpPr>
          <p:spPr bwMode="gray">
            <a:xfrm rot="21010068">
              <a:off x="6359946" y="1790293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25" name="Freeform 24"/>
            <p:cNvSpPr/>
            <p:nvPr/>
          </p:nvSpPr>
          <p:spPr bwMode="gray">
            <a:xfrm>
              <a:off x="485023" y="1856450"/>
              <a:ext cx="8173954" cy="4535226"/>
            </a:xfrm>
            <a:custGeom>
              <a:avLst/>
              <a:gdLst/>
              <a:ahLst/>
              <a:cxnLst/>
              <a:rect l="0" t="0" r="r" b="b"/>
              <a:pathLst>
                <a:path w="4960" h="2752">
                  <a:moveTo>
                    <a:pt x="0" y="0"/>
                  </a:moveTo>
                  <a:lnTo>
                    <a:pt x="0" y="324"/>
                  </a:lnTo>
                  <a:lnTo>
                    <a:pt x="0" y="1992"/>
                  </a:lnTo>
                  <a:lnTo>
                    <a:pt x="0" y="2752"/>
                  </a:lnTo>
                  <a:lnTo>
                    <a:pt x="4960" y="2752"/>
                  </a:lnTo>
                  <a:lnTo>
                    <a:pt x="4960" y="1992"/>
                  </a:lnTo>
                  <a:lnTo>
                    <a:pt x="4960" y="324"/>
                  </a:lnTo>
                  <a:lnTo>
                    <a:pt x="4960" y="0"/>
                  </a:lnTo>
                  <a:lnTo>
                    <a:pt x="4960" y="0"/>
                  </a:lnTo>
                  <a:lnTo>
                    <a:pt x="4734" y="34"/>
                  </a:lnTo>
                  <a:lnTo>
                    <a:pt x="4510" y="64"/>
                  </a:lnTo>
                  <a:lnTo>
                    <a:pt x="4284" y="90"/>
                  </a:lnTo>
                  <a:lnTo>
                    <a:pt x="4060" y="114"/>
                  </a:lnTo>
                  <a:lnTo>
                    <a:pt x="3836" y="132"/>
                  </a:lnTo>
                  <a:lnTo>
                    <a:pt x="3614" y="146"/>
                  </a:lnTo>
                  <a:lnTo>
                    <a:pt x="3392" y="158"/>
                  </a:lnTo>
                  <a:lnTo>
                    <a:pt x="3174" y="166"/>
                  </a:lnTo>
                  <a:lnTo>
                    <a:pt x="2960" y="172"/>
                  </a:lnTo>
                  <a:lnTo>
                    <a:pt x="2748" y="174"/>
                  </a:lnTo>
                  <a:lnTo>
                    <a:pt x="2542" y="174"/>
                  </a:lnTo>
                  <a:lnTo>
                    <a:pt x="2338" y="174"/>
                  </a:lnTo>
                  <a:lnTo>
                    <a:pt x="2140" y="170"/>
                  </a:lnTo>
                  <a:lnTo>
                    <a:pt x="1948" y="164"/>
                  </a:lnTo>
                  <a:lnTo>
                    <a:pt x="1762" y="156"/>
                  </a:lnTo>
                  <a:lnTo>
                    <a:pt x="1582" y="148"/>
                  </a:lnTo>
                  <a:lnTo>
                    <a:pt x="1410" y="138"/>
                  </a:lnTo>
                  <a:lnTo>
                    <a:pt x="1244" y="128"/>
                  </a:lnTo>
                  <a:lnTo>
                    <a:pt x="1088" y="116"/>
                  </a:lnTo>
                  <a:lnTo>
                    <a:pt x="938" y="104"/>
                  </a:lnTo>
                  <a:lnTo>
                    <a:pt x="668" y="78"/>
                  </a:lnTo>
                  <a:lnTo>
                    <a:pt x="438" y="54"/>
                  </a:lnTo>
                  <a:lnTo>
                    <a:pt x="254" y="34"/>
                  </a:lnTo>
                  <a:lnTo>
                    <a:pt x="116" y="1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0" name="Freeform 5"/>
            <p:cNvSpPr>
              <a:spLocks noEditPoints="1"/>
            </p:cNvSpPr>
            <p:nvPr/>
          </p:nvSpPr>
          <p:spPr bwMode="gray">
            <a:xfrm>
              <a:off x="0" y="0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866440" y="927099"/>
            <a:ext cx="6345260" cy="70986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4382" y="2489200"/>
            <a:ext cx="6345260" cy="353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74443" y="6365498"/>
            <a:ext cx="990599" cy="22865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 b="1" i="0">
                <a:solidFill>
                  <a:schemeClr val="accent1"/>
                </a:solidFill>
              </a:defRPr>
            </a:lvl1pPr>
          </a:lstStyle>
          <a:p>
            <a:endParaRPr lang="en-US" alt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90843" y="6365497"/>
            <a:ext cx="3859795" cy="2286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 b="1" i="0">
                <a:solidFill>
                  <a:schemeClr val="accent1"/>
                </a:solidFill>
              </a:defRPr>
            </a:lvl1pPr>
          </a:lstStyle>
          <a:p>
            <a:r>
              <a:rPr lang="en-US" altLang="uk-UA" smtClean="0"/>
              <a:t>© 2008 Pearson Prentice Hall --- Introduction to Operations and Supply Chain Management, 2/e --- Bozarth and Handfield, ISBN: 0131791036</a:t>
            </a:r>
            <a:endParaRPr lang="en-US" altLang="uk-UA"/>
          </a:p>
        </p:txBody>
      </p:sp>
      <p:sp>
        <p:nvSpPr>
          <p:cNvPr id="26" name="Rectangle 25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8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7678616" y="295730"/>
            <a:ext cx="791308" cy="767687"/>
          </a:xfrm>
          <a:prstGeom prst="rect">
            <a:avLst/>
          </a:prstGeom>
        </p:spPr>
        <p:txBody>
          <a:bodyPr anchor="b"/>
          <a:lstStyle>
            <a:lvl1pPr algn="ctr">
              <a:defRPr sz="2800">
                <a:solidFill>
                  <a:schemeClr val="bg1"/>
                </a:solidFill>
              </a:defRPr>
            </a:lvl1pPr>
          </a:lstStyle>
          <a:p>
            <a:r>
              <a:rPr lang="en-US" altLang="uk-UA" smtClean="0"/>
              <a:t>Chapter 3, Slide </a:t>
            </a:r>
            <a:fld id="{F5AEEFB5-165F-4406-ABAC-6742712F1448}" type="slidenum">
              <a:rPr lang="en-US" altLang="uk-UA" smtClean="0"/>
              <a:pPr/>
              <a:t>‹#›</a:t>
            </a:fld>
            <a:endParaRPr lang="en-US" altLang="uk-UA" smtClean="0"/>
          </a:p>
          <a:p>
            <a:endParaRPr lang="en-US" altLang="uk-UA"/>
          </a:p>
        </p:txBody>
      </p:sp>
      <p:pic>
        <p:nvPicPr>
          <p:cNvPr id="27" name="Picture 10" descr="bozarth-chapter3"/>
          <p:cNvPicPr>
            <a:picLocks noChangeAspect="1" noChangeArrowheads="1"/>
          </p:cNvPicPr>
          <p:nvPr userDrawn="1"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28600"/>
            <a:ext cx="887413" cy="121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944857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3" r:id="rId1"/>
    <p:sldLayoutId id="2147483714" r:id="rId2"/>
    <p:sldLayoutId id="2147483715" r:id="rId3"/>
    <p:sldLayoutId id="2147483716" r:id="rId4"/>
    <p:sldLayoutId id="2147483717" r:id="rId5"/>
    <p:sldLayoutId id="2147483718" r:id="rId6"/>
    <p:sldLayoutId id="2147483719" r:id="rId7"/>
    <p:sldLayoutId id="2147483720" r:id="rId8"/>
    <p:sldLayoutId id="2147483721" r:id="rId9"/>
    <p:sldLayoutId id="2147483722" r:id="rId10"/>
    <p:sldLayoutId id="2147483723" r:id="rId11"/>
    <p:sldLayoutId id="2147483724" r:id="rId12"/>
    <p:sldLayoutId id="2147483725" r:id="rId13"/>
    <p:sldLayoutId id="2147483726" r:id="rId14"/>
    <p:sldLayoutId id="2147483727" r:id="rId15"/>
    <p:sldLayoutId id="2147483728" r:id="rId16"/>
    <p:sldLayoutId id="2147483729" r:id="rId17"/>
    <p:sldLayoutId id="2147483730" r:id="rId18"/>
  </p:sldLayoutIdLst>
  <p:hf hdr="0" dt="0"/>
  <p:txStyles>
    <p:titleStyle>
      <a:lvl1pPr algn="l" defTabSz="457200" rtl="0" eaLnBrk="1" latinLnBrk="0" hangingPunct="1">
        <a:spcBef>
          <a:spcPct val="0"/>
        </a:spcBef>
        <a:buNone/>
        <a:defRPr sz="3200" b="0" i="0" kern="1200">
          <a:solidFill>
            <a:schemeClr val="bg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685800" indent="-283464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96012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23444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50876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8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0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5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4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5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6.emf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5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25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7.emf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5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5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4400" dirty="0" smtClean="0"/>
              <a:t>Business processes</a:t>
            </a:r>
            <a:endParaRPr lang="uk-UA" sz="4400" dirty="0"/>
          </a:p>
        </p:txBody>
      </p:sp>
    </p:spTree>
    <p:extLst>
      <p:ext uri="{BB962C8B-B14F-4D97-AF65-F5344CB8AC3E}">
        <p14:creationId xmlns:p14="http://schemas.microsoft.com/office/powerpoint/2010/main" val="14655787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uk-UA"/>
              <a:t>Detailed Process Map</a:t>
            </a:r>
          </a:p>
        </p:txBody>
      </p:sp>
      <p:sp>
        <p:nvSpPr>
          <p:cNvPr id="94211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600200"/>
            <a:ext cx="8377238" cy="4525963"/>
          </a:xfrm>
        </p:spPr>
        <p:txBody>
          <a:bodyPr/>
          <a:lstStyle/>
          <a:p>
            <a:pPr marL="457200" indent="-457200">
              <a:lnSpc>
                <a:spcPct val="80000"/>
              </a:lnSpc>
              <a:buFontTx/>
              <a:buNone/>
            </a:pPr>
            <a:r>
              <a:rPr lang="en-US" altLang="uk-UA"/>
              <a:t>Identifies the specific activities that make up the process. </a:t>
            </a:r>
            <a:r>
              <a:rPr lang="en-US" altLang="uk-UA" u="sng"/>
              <a:t>Basic steps are</a:t>
            </a:r>
            <a:r>
              <a:rPr lang="en-US" altLang="uk-UA"/>
              <a:t>:</a:t>
            </a:r>
            <a:br>
              <a:rPr lang="en-US" altLang="uk-UA"/>
            </a:br>
            <a:endParaRPr lang="en-US" altLang="uk-UA"/>
          </a:p>
          <a:p>
            <a:pPr marL="457200" indent="-457200">
              <a:lnSpc>
                <a:spcPct val="80000"/>
              </a:lnSpc>
              <a:buFontTx/>
              <a:buAutoNum type="arabicPeriod"/>
            </a:pPr>
            <a:r>
              <a:rPr lang="en-US" altLang="uk-UA" sz="2400" b="1">
                <a:solidFill>
                  <a:srgbClr val="990096"/>
                </a:solidFill>
              </a:rPr>
              <a:t>Identify the entity that will serve as your focal point:</a:t>
            </a:r>
          </a:p>
          <a:p>
            <a:pPr marL="838200" lvl="1" indent="-381000">
              <a:lnSpc>
                <a:spcPct val="80000"/>
              </a:lnSpc>
              <a:buFont typeface="Wingdings" panose="05000000000000000000" pitchFamily="2" charset="2"/>
              <a:buChar char="§"/>
            </a:pPr>
            <a:r>
              <a:rPr lang="en-US" altLang="uk-UA" sz="2000" b="1"/>
              <a:t>Customer?</a:t>
            </a:r>
          </a:p>
          <a:p>
            <a:pPr marL="838200" lvl="1" indent="-381000">
              <a:lnSpc>
                <a:spcPct val="80000"/>
              </a:lnSpc>
              <a:buFont typeface="Wingdings" panose="05000000000000000000" pitchFamily="2" charset="2"/>
              <a:buChar char="§"/>
            </a:pPr>
            <a:r>
              <a:rPr lang="en-US" altLang="uk-UA" sz="2000" b="1"/>
              <a:t>Order?</a:t>
            </a:r>
          </a:p>
          <a:p>
            <a:pPr marL="838200" lvl="1" indent="-381000">
              <a:lnSpc>
                <a:spcPct val="80000"/>
              </a:lnSpc>
              <a:buFont typeface="Wingdings" panose="05000000000000000000" pitchFamily="2" charset="2"/>
              <a:buChar char="§"/>
            </a:pPr>
            <a:r>
              <a:rPr lang="en-US" altLang="uk-UA" sz="2000" b="1"/>
              <a:t>Item?				</a:t>
            </a:r>
          </a:p>
          <a:p>
            <a:pPr marL="457200" indent="-457200">
              <a:lnSpc>
                <a:spcPct val="80000"/>
              </a:lnSpc>
              <a:spcBef>
                <a:spcPct val="80000"/>
              </a:spcBef>
              <a:buFontTx/>
              <a:buNone/>
            </a:pPr>
            <a:r>
              <a:rPr lang="en-US" altLang="uk-UA" sz="2400" b="1">
                <a:solidFill>
                  <a:srgbClr val="990096"/>
                </a:solidFill>
              </a:rPr>
              <a:t>2.	Identify clear boundaries, starting and ending points</a:t>
            </a:r>
          </a:p>
          <a:p>
            <a:pPr marL="457200" indent="-457200">
              <a:lnSpc>
                <a:spcPct val="80000"/>
              </a:lnSpc>
              <a:buFontTx/>
              <a:buNone/>
            </a:pPr>
            <a:endParaRPr lang="en-US" altLang="uk-UA" sz="2400" b="1">
              <a:solidFill>
                <a:srgbClr val="990096"/>
              </a:solidFill>
            </a:endParaRPr>
          </a:p>
          <a:p>
            <a:pPr marL="457200" indent="-457200">
              <a:lnSpc>
                <a:spcPct val="80000"/>
              </a:lnSpc>
              <a:buFontTx/>
              <a:buAutoNum type="arabicPeriod" startAt="3"/>
            </a:pPr>
            <a:r>
              <a:rPr lang="en-US" altLang="uk-UA" sz="2400" b="1">
                <a:solidFill>
                  <a:srgbClr val="990096"/>
                </a:solidFill>
              </a:rPr>
              <a:t>Keep it simple</a:t>
            </a:r>
          </a:p>
          <a:p>
            <a:pPr marL="838200" lvl="1" indent="-381000">
              <a:lnSpc>
                <a:spcPct val="80000"/>
              </a:lnSpc>
              <a:buFont typeface="Wingdings" panose="05000000000000000000" pitchFamily="2" charset="2"/>
              <a:buChar char="§"/>
            </a:pPr>
            <a:r>
              <a:rPr lang="en-US" altLang="uk-UA" sz="2000" b="1"/>
              <a:t>Does this detail add any insight?</a:t>
            </a:r>
          </a:p>
          <a:p>
            <a:pPr marL="838200" lvl="1" indent="-381000">
              <a:lnSpc>
                <a:spcPct val="80000"/>
              </a:lnSpc>
              <a:buFont typeface="Wingdings" panose="05000000000000000000" pitchFamily="2" charset="2"/>
              <a:buChar char="§"/>
            </a:pPr>
            <a:r>
              <a:rPr lang="en-US" altLang="uk-UA" sz="2000" b="1"/>
              <a:t>Do we need to map every exception condition?</a:t>
            </a:r>
          </a:p>
          <a:p>
            <a:pPr marL="457200" indent="-457200">
              <a:lnSpc>
                <a:spcPct val="80000"/>
              </a:lnSpc>
              <a:buFontTx/>
              <a:buNone/>
            </a:pPr>
            <a:endParaRPr lang="en-US" altLang="uk-UA" sz="2000" b="1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uk-UA"/>
              <a:t>Chapter 3, Slide </a:t>
            </a:r>
            <a:fld id="{3830C60B-0F2A-4E6C-B26E-044EBBB9029B}" type="slidenum">
              <a:rPr lang="en-US" altLang="uk-UA"/>
              <a:pPr/>
              <a:t>10</a:t>
            </a:fld>
            <a:endParaRPr lang="en-US" altLang="uk-UA"/>
          </a:p>
          <a:p>
            <a:endParaRPr lang="en-US" altLang="uk-UA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uk-UA"/>
              <a:t>Mapping Symbols</a:t>
            </a:r>
          </a:p>
        </p:txBody>
      </p:sp>
      <p:sp>
        <p:nvSpPr>
          <p:cNvPr id="31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uk-UA"/>
              <a:t>Chapter 3, Slide </a:t>
            </a:r>
            <a:fld id="{706A8BDC-6124-40B3-A8A7-30002F9E8826}" type="slidenum">
              <a:rPr lang="en-US" altLang="uk-UA"/>
              <a:pPr/>
              <a:t>11</a:t>
            </a:fld>
            <a:endParaRPr lang="en-US" altLang="uk-UA"/>
          </a:p>
          <a:p>
            <a:endParaRPr lang="en-US" altLang="uk-UA"/>
          </a:p>
        </p:txBody>
      </p:sp>
      <p:sp>
        <p:nvSpPr>
          <p:cNvPr id="95235" name="Text Box 3"/>
          <p:cNvSpPr txBox="1">
            <a:spLocks noChangeArrowheads="1"/>
          </p:cNvSpPr>
          <p:nvPr/>
        </p:nvSpPr>
        <p:spPr bwMode="auto">
          <a:xfrm>
            <a:off x="2651125" y="5821363"/>
            <a:ext cx="4840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uk-UA" sz="2000" b="1" i="1">
                <a:solidFill>
                  <a:srgbClr val="990096"/>
                </a:solidFill>
                <a:latin typeface="Arial Narrow" panose="020B0606020202030204" pitchFamily="34" charset="0"/>
              </a:rPr>
              <a:t>Typical, but others may be used as appropriate</a:t>
            </a:r>
          </a:p>
        </p:txBody>
      </p:sp>
      <p:sp>
        <p:nvSpPr>
          <p:cNvPr id="95236" name="AutoShape 4"/>
          <p:cNvSpPr>
            <a:spLocks noChangeAspect="1" noChangeArrowheads="1" noTextEdit="1"/>
          </p:cNvSpPr>
          <p:nvPr/>
        </p:nvSpPr>
        <p:spPr bwMode="auto">
          <a:xfrm>
            <a:off x="1460500" y="1277938"/>
            <a:ext cx="7162800" cy="4276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uk-UA"/>
          </a:p>
        </p:txBody>
      </p:sp>
      <p:grpSp>
        <p:nvGrpSpPr>
          <p:cNvPr id="95237" name="Group 5"/>
          <p:cNvGrpSpPr>
            <a:grpSpLocks/>
          </p:cNvGrpSpPr>
          <p:nvPr/>
        </p:nvGrpSpPr>
        <p:grpSpPr bwMode="auto">
          <a:xfrm>
            <a:off x="1460500" y="1793875"/>
            <a:ext cx="6105525" cy="3821113"/>
            <a:chOff x="920" y="1130"/>
            <a:chExt cx="3846" cy="2407"/>
          </a:xfrm>
        </p:grpSpPr>
        <p:sp>
          <p:nvSpPr>
            <p:cNvPr id="95238" name="Rectangle 6"/>
            <p:cNvSpPr>
              <a:spLocks noChangeArrowheads="1"/>
            </p:cNvSpPr>
            <p:nvPr/>
          </p:nvSpPr>
          <p:spPr bwMode="auto">
            <a:xfrm>
              <a:off x="920" y="1144"/>
              <a:ext cx="34" cy="1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altLang="uk-UA" sz="1700">
                  <a:solidFill>
                    <a:srgbClr val="000000"/>
                  </a:solidFill>
                  <a:latin typeface="Times New Roman" panose="02020603050405020304" pitchFamily="18" charset="0"/>
                </a:rPr>
                <a:t> </a:t>
              </a:r>
              <a:endParaRPr lang="en-US" altLang="uk-UA"/>
            </a:p>
          </p:txBody>
        </p:sp>
        <p:sp>
          <p:nvSpPr>
            <p:cNvPr id="95239" name="Rectangle 7"/>
            <p:cNvSpPr>
              <a:spLocks noChangeArrowheads="1"/>
            </p:cNvSpPr>
            <p:nvPr/>
          </p:nvSpPr>
          <p:spPr bwMode="auto">
            <a:xfrm>
              <a:off x="1672" y="1144"/>
              <a:ext cx="1404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altLang="uk-UA" sz="2000" b="1">
                  <a:solidFill>
                    <a:srgbClr val="000000"/>
                  </a:solidFill>
                  <a:latin typeface="Arial Narrow" panose="020B0606020202030204" pitchFamily="34" charset="0"/>
                </a:rPr>
                <a:t>Start or finishing point</a:t>
              </a:r>
              <a:endParaRPr lang="en-US" altLang="uk-UA" sz="2000" b="1">
                <a:latin typeface="Arial Narrow" panose="020B0606020202030204" pitchFamily="34" charset="0"/>
              </a:endParaRPr>
            </a:p>
          </p:txBody>
        </p:sp>
        <p:sp>
          <p:nvSpPr>
            <p:cNvPr id="95240" name="Rectangle 8"/>
            <p:cNvSpPr>
              <a:spLocks noChangeArrowheads="1"/>
            </p:cNvSpPr>
            <p:nvPr/>
          </p:nvSpPr>
          <p:spPr bwMode="auto">
            <a:xfrm>
              <a:off x="1672" y="1434"/>
              <a:ext cx="1864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altLang="uk-UA" sz="2000" b="1">
                  <a:solidFill>
                    <a:srgbClr val="000000"/>
                  </a:solidFill>
                  <a:latin typeface="Arial Narrow" panose="020B0606020202030204" pitchFamily="34" charset="0"/>
                </a:rPr>
                <a:t>Step or activity in the process</a:t>
              </a:r>
            </a:p>
          </p:txBody>
        </p:sp>
        <p:sp>
          <p:nvSpPr>
            <p:cNvPr id="95241" name="Rectangle 9"/>
            <p:cNvSpPr>
              <a:spLocks noChangeArrowheads="1"/>
            </p:cNvSpPr>
            <p:nvPr/>
          </p:nvSpPr>
          <p:spPr bwMode="auto">
            <a:xfrm>
              <a:off x="1672" y="1749"/>
              <a:ext cx="3094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altLang="uk-UA" sz="2000" b="1">
                  <a:solidFill>
                    <a:srgbClr val="000000"/>
                  </a:solidFill>
                  <a:latin typeface="Arial Narrow" panose="020B0606020202030204" pitchFamily="34" charset="0"/>
                </a:rPr>
                <a:t>Decision point (typically requires a “yes” or “no”)</a:t>
              </a:r>
            </a:p>
          </p:txBody>
        </p:sp>
        <p:sp>
          <p:nvSpPr>
            <p:cNvPr id="95242" name="Rectangle 10"/>
            <p:cNvSpPr>
              <a:spLocks noChangeArrowheads="1"/>
            </p:cNvSpPr>
            <p:nvPr/>
          </p:nvSpPr>
          <p:spPr bwMode="auto">
            <a:xfrm>
              <a:off x="1672" y="2039"/>
              <a:ext cx="2698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altLang="uk-UA" sz="2000" b="1">
                  <a:solidFill>
                    <a:srgbClr val="000000"/>
                  </a:solidFill>
                  <a:latin typeface="Arial Narrow" panose="020B0606020202030204" pitchFamily="34" charset="0"/>
                </a:rPr>
                <a:t>Input or output (typically data or materials)</a:t>
              </a:r>
              <a:r>
                <a:rPr lang="en-US" altLang="uk-UA" sz="1700">
                  <a:solidFill>
                    <a:srgbClr val="000000"/>
                  </a:solidFill>
                  <a:latin typeface="Times New Roman" panose="02020603050405020304" pitchFamily="18" charset="0"/>
                </a:rPr>
                <a:t> </a:t>
              </a:r>
              <a:endParaRPr lang="en-US" altLang="uk-UA"/>
            </a:p>
          </p:txBody>
        </p:sp>
        <p:sp>
          <p:nvSpPr>
            <p:cNvPr id="95243" name="Rectangle 11"/>
            <p:cNvSpPr>
              <a:spLocks noChangeArrowheads="1"/>
            </p:cNvSpPr>
            <p:nvPr/>
          </p:nvSpPr>
          <p:spPr bwMode="auto">
            <a:xfrm>
              <a:off x="1672" y="2354"/>
              <a:ext cx="1145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altLang="uk-UA" sz="2000" b="1">
                  <a:solidFill>
                    <a:srgbClr val="000000"/>
                  </a:solidFill>
                  <a:latin typeface="Arial Narrow" panose="020B0606020202030204" pitchFamily="34" charset="0"/>
                </a:rPr>
                <a:t>Document created</a:t>
              </a:r>
            </a:p>
          </p:txBody>
        </p:sp>
        <p:sp>
          <p:nvSpPr>
            <p:cNvPr id="95244" name="Rectangle 12"/>
            <p:cNvSpPr>
              <a:spLocks noChangeArrowheads="1"/>
            </p:cNvSpPr>
            <p:nvPr/>
          </p:nvSpPr>
          <p:spPr bwMode="auto">
            <a:xfrm>
              <a:off x="1672" y="2694"/>
              <a:ext cx="350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altLang="uk-UA" sz="2000" b="1">
                  <a:solidFill>
                    <a:srgbClr val="000000"/>
                  </a:solidFill>
                  <a:latin typeface="Arial Narrow" panose="020B0606020202030204" pitchFamily="34" charset="0"/>
                </a:rPr>
                <a:t>Delay</a:t>
              </a:r>
              <a:endParaRPr lang="en-US" altLang="uk-UA"/>
            </a:p>
          </p:txBody>
        </p:sp>
        <p:sp>
          <p:nvSpPr>
            <p:cNvPr id="95245" name="Rectangle 13"/>
            <p:cNvSpPr>
              <a:spLocks noChangeArrowheads="1"/>
            </p:cNvSpPr>
            <p:nvPr/>
          </p:nvSpPr>
          <p:spPr bwMode="auto">
            <a:xfrm>
              <a:off x="1672" y="3007"/>
              <a:ext cx="655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altLang="uk-UA" sz="2000" b="1">
                  <a:solidFill>
                    <a:srgbClr val="000000"/>
                  </a:solidFill>
                  <a:latin typeface="Arial Narrow" panose="020B0606020202030204" pitchFamily="34" charset="0"/>
                </a:rPr>
                <a:t>Inspection</a:t>
              </a:r>
            </a:p>
          </p:txBody>
        </p:sp>
        <p:sp>
          <p:nvSpPr>
            <p:cNvPr id="95246" name="Rectangle 14"/>
            <p:cNvSpPr>
              <a:spLocks noChangeArrowheads="1"/>
            </p:cNvSpPr>
            <p:nvPr/>
          </p:nvSpPr>
          <p:spPr bwMode="auto">
            <a:xfrm>
              <a:off x="2048" y="3345"/>
              <a:ext cx="823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altLang="uk-UA" sz="2000" b="1">
                  <a:solidFill>
                    <a:srgbClr val="000000"/>
                  </a:solidFill>
                  <a:latin typeface="Arial Narrow" panose="020B0606020202030204" pitchFamily="34" charset="0"/>
                </a:rPr>
                <a:t>Move activity</a:t>
              </a:r>
            </a:p>
          </p:txBody>
        </p:sp>
        <p:sp>
          <p:nvSpPr>
            <p:cNvPr id="95247" name="Freeform 15"/>
            <p:cNvSpPr>
              <a:spLocks/>
            </p:cNvSpPr>
            <p:nvPr/>
          </p:nvSpPr>
          <p:spPr bwMode="auto">
            <a:xfrm>
              <a:off x="1202" y="1747"/>
              <a:ext cx="376" cy="206"/>
            </a:xfrm>
            <a:custGeom>
              <a:avLst/>
              <a:gdLst>
                <a:gd name="T0" fmla="*/ 188 w 376"/>
                <a:gd name="T1" fmla="*/ 0 h 206"/>
                <a:gd name="T2" fmla="*/ 0 w 376"/>
                <a:gd name="T3" fmla="*/ 103 h 206"/>
                <a:gd name="T4" fmla="*/ 188 w 376"/>
                <a:gd name="T5" fmla="*/ 206 h 206"/>
                <a:gd name="T6" fmla="*/ 376 w 376"/>
                <a:gd name="T7" fmla="*/ 103 h 206"/>
                <a:gd name="T8" fmla="*/ 188 w 376"/>
                <a:gd name="T9" fmla="*/ 0 h 2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76" h="206">
                  <a:moveTo>
                    <a:pt x="188" y="0"/>
                  </a:moveTo>
                  <a:lnTo>
                    <a:pt x="0" y="103"/>
                  </a:lnTo>
                  <a:lnTo>
                    <a:pt x="188" y="206"/>
                  </a:lnTo>
                  <a:lnTo>
                    <a:pt x="376" y="103"/>
                  </a:lnTo>
                  <a:lnTo>
                    <a:pt x="18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uk-UA"/>
            </a:p>
          </p:txBody>
        </p:sp>
        <p:sp>
          <p:nvSpPr>
            <p:cNvPr id="95248" name="Freeform 16"/>
            <p:cNvSpPr>
              <a:spLocks/>
            </p:cNvSpPr>
            <p:nvPr/>
          </p:nvSpPr>
          <p:spPr bwMode="auto">
            <a:xfrm>
              <a:off x="1202" y="1747"/>
              <a:ext cx="376" cy="206"/>
            </a:xfrm>
            <a:custGeom>
              <a:avLst/>
              <a:gdLst>
                <a:gd name="T0" fmla="*/ 188 w 376"/>
                <a:gd name="T1" fmla="*/ 0 h 206"/>
                <a:gd name="T2" fmla="*/ 0 w 376"/>
                <a:gd name="T3" fmla="*/ 103 h 206"/>
                <a:gd name="T4" fmla="*/ 188 w 376"/>
                <a:gd name="T5" fmla="*/ 206 h 206"/>
                <a:gd name="T6" fmla="*/ 376 w 376"/>
                <a:gd name="T7" fmla="*/ 103 h 206"/>
                <a:gd name="T8" fmla="*/ 188 w 376"/>
                <a:gd name="T9" fmla="*/ 0 h 2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76" h="206">
                  <a:moveTo>
                    <a:pt x="188" y="0"/>
                  </a:moveTo>
                  <a:lnTo>
                    <a:pt x="0" y="103"/>
                  </a:lnTo>
                  <a:lnTo>
                    <a:pt x="188" y="206"/>
                  </a:lnTo>
                  <a:lnTo>
                    <a:pt x="376" y="103"/>
                  </a:lnTo>
                  <a:lnTo>
                    <a:pt x="188" y="0"/>
                  </a:lnTo>
                </a:path>
              </a:pathLst>
            </a:cu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uk-UA"/>
            </a:p>
          </p:txBody>
        </p:sp>
        <p:sp>
          <p:nvSpPr>
            <p:cNvPr id="95249" name="Rectangle 17"/>
            <p:cNvSpPr>
              <a:spLocks noChangeArrowheads="1"/>
            </p:cNvSpPr>
            <p:nvPr/>
          </p:nvSpPr>
          <p:spPr bwMode="auto">
            <a:xfrm>
              <a:off x="1202" y="1439"/>
              <a:ext cx="376" cy="205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uk-UA"/>
            </a:p>
          </p:txBody>
        </p:sp>
        <p:sp>
          <p:nvSpPr>
            <p:cNvPr id="95250" name="Rectangle 18"/>
            <p:cNvSpPr>
              <a:spLocks noChangeArrowheads="1"/>
            </p:cNvSpPr>
            <p:nvPr/>
          </p:nvSpPr>
          <p:spPr bwMode="auto">
            <a:xfrm>
              <a:off x="1202" y="1439"/>
              <a:ext cx="376" cy="205"/>
            </a:xfrm>
            <a:prstGeom prst="rect">
              <a:avLst/>
            </a:prstGeom>
            <a:noFill/>
            <a:ln w="12700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uk-UA"/>
            </a:p>
          </p:txBody>
        </p:sp>
        <p:sp>
          <p:nvSpPr>
            <p:cNvPr id="95251" name="Freeform 19"/>
            <p:cNvSpPr>
              <a:spLocks/>
            </p:cNvSpPr>
            <p:nvPr/>
          </p:nvSpPr>
          <p:spPr bwMode="auto">
            <a:xfrm>
              <a:off x="1202" y="1130"/>
              <a:ext cx="376" cy="206"/>
            </a:xfrm>
            <a:custGeom>
              <a:avLst/>
              <a:gdLst>
                <a:gd name="T0" fmla="*/ 45 w 376"/>
                <a:gd name="T1" fmla="*/ 0 h 206"/>
                <a:gd name="T2" fmla="*/ 41 w 376"/>
                <a:gd name="T3" fmla="*/ 0 h 206"/>
                <a:gd name="T4" fmla="*/ 39 w 376"/>
                <a:gd name="T5" fmla="*/ 0 h 206"/>
                <a:gd name="T6" fmla="*/ 35 w 376"/>
                <a:gd name="T7" fmla="*/ 0 h 206"/>
                <a:gd name="T8" fmla="*/ 33 w 376"/>
                <a:gd name="T9" fmla="*/ 2 h 206"/>
                <a:gd name="T10" fmla="*/ 29 w 376"/>
                <a:gd name="T11" fmla="*/ 2 h 206"/>
                <a:gd name="T12" fmla="*/ 25 w 376"/>
                <a:gd name="T13" fmla="*/ 3 h 206"/>
                <a:gd name="T14" fmla="*/ 23 w 376"/>
                <a:gd name="T15" fmla="*/ 3 h 206"/>
                <a:gd name="T16" fmla="*/ 19 w 376"/>
                <a:gd name="T17" fmla="*/ 6 h 206"/>
                <a:gd name="T18" fmla="*/ 14 w 376"/>
                <a:gd name="T19" fmla="*/ 7 h 206"/>
                <a:gd name="T20" fmla="*/ 9 w 376"/>
                <a:gd name="T21" fmla="*/ 10 h 206"/>
                <a:gd name="T22" fmla="*/ 5 w 376"/>
                <a:gd name="T23" fmla="*/ 14 h 206"/>
                <a:gd name="T24" fmla="*/ 3 w 376"/>
                <a:gd name="T25" fmla="*/ 18 h 206"/>
                <a:gd name="T26" fmla="*/ 0 w 376"/>
                <a:gd name="T27" fmla="*/ 24 h 206"/>
                <a:gd name="T28" fmla="*/ 0 w 376"/>
                <a:gd name="T29" fmla="*/ 183 h 206"/>
                <a:gd name="T30" fmla="*/ 1 w 376"/>
                <a:gd name="T31" fmla="*/ 187 h 206"/>
                <a:gd name="T32" fmla="*/ 5 w 376"/>
                <a:gd name="T33" fmla="*/ 192 h 206"/>
                <a:gd name="T34" fmla="*/ 9 w 376"/>
                <a:gd name="T35" fmla="*/ 195 h 206"/>
                <a:gd name="T36" fmla="*/ 13 w 376"/>
                <a:gd name="T37" fmla="*/ 198 h 206"/>
                <a:gd name="T38" fmla="*/ 18 w 376"/>
                <a:gd name="T39" fmla="*/ 201 h 206"/>
                <a:gd name="T40" fmla="*/ 21 w 376"/>
                <a:gd name="T41" fmla="*/ 202 h 206"/>
                <a:gd name="T42" fmla="*/ 25 w 376"/>
                <a:gd name="T43" fmla="*/ 203 h 206"/>
                <a:gd name="T44" fmla="*/ 29 w 376"/>
                <a:gd name="T45" fmla="*/ 203 h 206"/>
                <a:gd name="T46" fmla="*/ 31 w 376"/>
                <a:gd name="T47" fmla="*/ 205 h 206"/>
                <a:gd name="T48" fmla="*/ 35 w 376"/>
                <a:gd name="T49" fmla="*/ 205 h 206"/>
                <a:gd name="T50" fmla="*/ 38 w 376"/>
                <a:gd name="T51" fmla="*/ 206 h 206"/>
                <a:gd name="T52" fmla="*/ 41 w 376"/>
                <a:gd name="T53" fmla="*/ 206 h 206"/>
                <a:gd name="T54" fmla="*/ 44 w 376"/>
                <a:gd name="T55" fmla="*/ 206 h 206"/>
                <a:gd name="T56" fmla="*/ 328 w 376"/>
                <a:gd name="T57" fmla="*/ 206 h 206"/>
                <a:gd name="T58" fmla="*/ 332 w 376"/>
                <a:gd name="T59" fmla="*/ 206 h 206"/>
                <a:gd name="T60" fmla="*/ 335 w 376"/>
                <a:gd name="T61" fmla="*/ 206 h 206"/>
                <a:gd name="T62" fmla="*/ 338 w 376"/>
                <a:gd name="T63" fmla="*/ 206 h 206"/>
                <a:gd name="T64" fmla="*/ 341 w 376"/>
                <a:gd name="T65" fmla="*/ 205 h 206"/>
                <a:gd name="T66" fmla="*/ 345 w 376"/>
                <a:gd name="T67" fmla="*/ 205 h 206"/>
                <a:gd name="T68" fmla="*/ 347 w 376"/>
                <a:gd name="T69" fmla="*/ 203 h 206"/>
                <a:gd name="T70" fmla="*/ 351 w 376"/>
                <a:gd name="T71" fmla="*/ 203 h 206"/>
                <a:gd name="T72" fmla="*/ 355 w 376"/>
                <a:gd name="T73" fmla="*/ 202 h 206"/>
                <a:gd name="T74" fmla="*/ 358 w 376"/>
                <a:gd name="T75" fmla="*/ 199 h 206"/>
                <a:gd name="T76" fmla="*/ 363 w 376"/>
                <a:gd name="T77" fmla="*/ 198 h 206"/>
                <a:gd name="T78" fmla="*/ 367 w 376"/>
                <a:gd name="T79" fmla="*/ 195 h 206"/>
                <a:gd name="T80" fmla="*/ 371 w 376"/>
                <a:gd name="T81" fmla="*/ 191 h 206"/>
                <a:gd name="T82" fmla="*/ 375 w 376"/>
                <a:gd name="T83" fmla="*/ 185 h 206"/>
                <a:gd name="T84" fmla="*/ 376 w 376"/>
                <a:gd name="T85" fmla="*/ 181 h 206"/>
                <a:gd name="T86" fmla="*/ 376 w 376"/>
                <a:gd name="T87" fmla="*/ 22 h 206"/>
                <a:gd name="T88" fmla="*/ 372 w 376"/>
                <a:gd name="T89" fmla="*/ 18 h 206"/>
                <a:gd name="T90" fmla="*/ 370 w 376"/>
                <a:gd name="T91" fmla="*/ 13 h 206"/>
                <a:gd name="T92" fmla="*/ 366 w 376"/>
                <a:gd name="T93" fmla="*/ 10 h 206"/>
                <a:gd name="T94" fmla="*/ 361 w 376"/>
                <a:gd name="T95" fmla="*/ 7 h 206"/>
                <a:gd name="T96" fmla="*/ 357 w 376"/>
                <a:gd name="T97" fmla="*/ 5 h 206"/>
                <a:gd name="T98" fmla="*/ 353 w 376"/>
                <a:gd name="T99" fmla="*/ 3 h 206"/>
                <a:gd name="T100" fmla="*/ 350 w 376"/>
                <a:gd name="T101" fmla="*/ 3 h 206"/>
                <a:gd name="T102" fmla="*/ 346 w 376"/>
                <a:gd name="T103" fmla="*/ 2 h 206"/>
                <a:gd name="T104" fmla="*/ 342 w 376"/>
                <a:gd name="T105" fmla="*/ 2 h 206"/>
                <a:gd name="T106" fmla="*/ 340 w 376"/>
                <a:gd name="T107" fmla="*/ 0 h 206"/>
                <a:gd name="T108" fmla="*/ 336 w 376"/>
                <a:gd name="T109" fmla="*/ 0 h 206"/>
                <a:gd name="T110" fmla="*/ 333 w 376"/>
                <a:gd name="T111" fmla="*/ 0 h 206"/>
                <a:gd name="T112" fmla="*/ 330 w 376"/>
                <a:gd name="T113" fmla="*/ 0 h 2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376" h="206">
                  <a:moveTo>
                    <a:pt x="46" y="0"/>
                  </a:moveTo>
                  <a:lnTo>
                    <a:pt x="46" y="0"/>
                  </a:lnTo>
                  <a:lnTo>
                    <a:pt x="46" y="0"/>
                  </a:lnTo>
                  <a:lnTo>
                    <a:pt x="46" y="0"/>
                  </a:lnTo>
                  <a:lnTo>
                    <a:pt x="45" y="0"/>
                  </a:lnTo>
                  <a:lnTo>
                    <a:pt x="45" y="0"/>
                  </a:lnTo>
                  <a:lnTo>
                    <a:pt x="44" y="0"/>
                  </a:lnTo>
                  <a:lnTo>
                    <a:pt x="44" y="0"/>
                  </a:lnTo>
                  <a:lnTo>
                    <a:pt x="44" y="0"/>
                  </a:lnTo>
                  <a:lnTo>
                    <a:pt x="43" y="0"/>
                  </a:lnTo>
                  <a:lnTo>
                    <a:pt x="43" y="0"/>
                  </a:lnTo>
                  <a:lnTo>
                    <a:pt x="41" y="0"/>
                  </a:lnTo>
                  <a:lnTo>
                    <a:pt x="41" y="0"/>
                  </a:lnTo>
                  <a:lnTo>
                    <a:pt x="41" y="0"/>
                  </a:lnTo>
                  <a:lnTo>
                    <a:pt x="40" y="0"/>
                  </a:lnTo>
                  <a:lnTo>
                    <a:pt x="40" y="0"/>
                  </a:lnTo>
                  <a:lnTo>
                    <a:pt x="39" y="0"/>
                  </a:lnTo>
                  <a:lnTo>
                    <a:pt x="39" y="0"/>
                  </a:lnTo>
                  <a:lnTo>
                    <a:pt x="38" y="0"/>
                  </a:lnTo>
                  <a:lnTo>
                    <a:pt x="38" y="0"/>
                  </a:lnTo>
                  <a:lnTo>
                    <a:pt x="38" y="0"/>
                  </a:lnTo>
                  <a:lnTo>
                    <a:pt x="36" y="0"/>
                  </a:lnTo>
                  <a:lnTo>
                    <a:pt x="36" y="0"/>
                  </a:lnTo>
                  <a:lnTo>
                    <a:pt x="35" y="0"/>
                  </a:lnTo>
                  <a:lnTo>
                    <a:pt x="35" y="0"/>
                  </a:lnTo>
                  <a:lnTo>
                    <a:pt x="34" y="0"/>
                  </a:lnTo>
                  <a:lnTo>
                    <a:pt x="34" y="0"/>
                  </a:lnTo>
                  <a:lnTo>
                    <a:pt x="34" y="0"/>
                  </a:lnTo>
                  <a:lnTo>
                    <a:pt x="33" y="2"/>
                  </a:lnTo>
                  <a:lnTo>
                    <a:pt x="33" y="2"/>
                  </a:lnTo>
                  <a:lnTo>
                    <a:pt x="31" y="2"/>
                  </a:lnTo>
                  <a:lnTo>
                    <a:pt x="31" y="2"/>
                  </a:lnTo>
                  <a:lnTo>
                    <a:pt x="31" y="2"/>
                  </a:lnTo>
                  <a:lnTo>
                    <a:pt x="30" y="2"/>
                  </a:lnTo>
                  <a:lnTo>
                    <a:pt x="30" y="2"/>
                  </a:lnTo>
                  <a:lnTo>
                    <a:pt x="29" y="2"/>
                  </a:lnTo>
                  <a:lnTo>
                    <a:pt x="29" y="2"/>
                  </a:lnTo>
                  <a:lnTo>
                    <a:pt x="28" y="2"/>
                  </a:lnTo>
                  <a:lnTo>
                    <a:pt x="28" y="2"/>
                  </a:lnTo>
                  <a:lnTo>
                    <a:pt x="26" y="3"/>
                  </a:lnTo>
                  <a:lnTo>
                    <a:pt x="26" y="3"/>
                  </a:lnTo>
                  <a:lnTo>
                    <a:pt x="25" y="3"/>
                  </a:lnTo>
                  <a:lnTo>
                    <a:pt x="25" y="3"/>
                  </a:lnTo>
                  <a:lnTo>
                    <a:pt x="25" y="3"/>
                  </a:lnTo>
                  <a:lnTo>
                    <a:pt x="24" y="3"/>
                  </a:lnTo>
                  <a:lnTo>
                    <a:pt x="24" y="3"/>
                  </a:lnTo>
                  <a:lnTo>
                    <a:pt x="23" y="3"/>
                  </a:lnTo>
                  <a:lnTo>
                    <a:pt x="23" y="3"/>
                  </a:lnTo>
                  <a:lnTo>
                    <a:pt x="21" y="5"/>
                  </a:lnTo>
                  <a:lnTo>
                    <a:pt x="21" y="5"/>
                  </a:lnTo>
                  <a:lnTo>
                    <a:pt x="20" y="5"/>
                  </a:lnTo>
                  <a:lnTo>
                    <a:pt x="19" y="5"/>
                  </a:lnTo>
                  <a:lnTo>
                    <a:pt x="19" y="5"/>
                  </a:lnTo>
                  <a:lnTo>
                    <a:pt x="19" y="6"/>
                  </a:lnTo>
                  <a:lnTo>
                    <a:pt x="18" y="6"/>
                  </a:lnTo>
                  <a:lnTo>
                    <a:pt x="16" y="6"/>
                  </a:lnTo>
                  <a:lnTo>
                    <a:pt x="16" y="6"/>
                  </a:lnTo>
                  <a:lnTo>
                    <a:pt x="15" y="7"/>
                  </a:lnTo>
                  <a:lnTo>
                    <a:pt x="15" y="7"/>
                  </a:lnTo>
                  <a:lnTo>
                    <a:pt x="14" y="7"/>
                  </a:lnTo>
                  <a:lnTo>
                    <a:pt x="13" y="7"/>
                  </a:lnTo>
                  <a:lnTo>
                    <a:pt x="13" y="9"/>
                  </a:lnTo>
                  <a:lnTo>
                    <a:pt x="11" y="9"/>
                  </a:lnTo>
                  <a:lnTo>
                    <a:pt x="11" y="9"/>
                  </a:lnTo>
                  <a:lnTo>
                    <a:pt x="10" y="10"/>
                  </a:lnTo>
                  <a:lnTo>
                    <a:pt x="9" y="10"/>
                  </a:lnTo>
                  <a:lnTo>
                    <a:pt x="9" y="10"/>
                  </a:lnTo>
                  <a:lnTo>
                    <a:pt x="8" y="11"/>
                  </a:lnTo>
                  <a:lnTo>
                    <a:pt x="8" y="11"/>
                  </a:lnTo>
                  <a:lnTo>
                    <a:pt x="6" y="13"/>
                  </a:lnTo>
                  <a:lnTo>
                    <a:pt x="6" y="13"/>
                  </a:lnTo>
                  <a:lnTo>
                    <a:pt x="5" y="14"/>
                  </a:lnTo>
                  <a:lnTo>
                    <a:pt x="5" y="14"/>
                  </a:lnTo>
                  <a:lnTo>
                    <a:pt x="4" y="16"/>
                  </a:lnTo>
                  <a:lnTo>
                    <a:pt x="4" y="16"/>
                  </a:lnTo>
                  <a:lnTo>
                    <a:pt x="4" y="17"/>
                  </a:lnTo>
                  <a:lnTo>
                    <a:pt x="3" y="18"/>
                  </a:lnTo>
                  <a:lnTo>
                    <a:pt x="3" y="18"/>
                  </a:lnTo>
                  <a:lnTo>
                    <a:pt x="1" y="18"/>
                  </a:lnTo>
                  <a:lnTo>
                    <a:pt x="1" y="20"/>
                  </a:lnTo>
                  <a:lnTo>
                    <a:pt x="0" y="21"/>
                  </a:lnTo>
                  <a:lnTo>
                    <a:pt x="0" y="21"/>
                  </a:lnTo>
                  <a:lnTo>
                    <a:pt x="0" y="22"/>
                  </a:lnTo>
                  <a:lnTo>
                    <a:pt x="0" y="24"/>
                  </a:lnTo>
                  <a:lnTo>
                    <a:pt x="0" y="24"/>
                  </a:lnTo>
                  <a:lnTo>
                    <a:pt x="0" y="25"/>
                  </a:lnTo>
                  <a:lnTo>
                    <a:pt x="0" y="25"/>
                  </a:lnTo>
                  <a:lnTo>
                    <a:pt x="0" y="180"/>
                  </a:lnTo>
                  <a:lnTo>
                    <a:pt x="0" y="181"/>
                  </a:lnTo>
                  <a:lnTo>
                    <a:pt x="0" y="183"/>
                  </a:lnTo>
                  <a:lnTo>
                    <a:pt x="0" y="183"/>
                  </a:lnTo>
                  <a:lnTo>
                    <a:pt x="0" y="184"/>
                  </a:lnTo>
                  <a:lnTo>
                    <a:pt x="0" y="184"/>
                  </a:lnTo>
                  <a:lnTo>
                    <a:pt x="0" y="185"/>
                  </a:lnTo>
                  <a:lnTo>
                    <a:pt x="1" y="185"/>
                  </a:lnTo>
                  <a:lnTo>
                    <a:pt x="1" y="187"/>
                  </a:lnTo>
                  <a:lnTo>
                    <a:pt x="3" y="188"/>
                  </a:lnTo>
                  <a:lnTo>
                    <a:pt x="3" y="188"/>
                  </a:lnTo>
                  <a:lnTo>
                    <a:pt x="4" y="190"/>
                  </a:lnTo>
                  <a:lnTo>
                    <a:pt x="4" y="190"/>
                  </a:lnTo>
                  <a:lnTo>
                    <a:pt x="4" y="191"/>
                  </a:lnTo>
                  <a:lnTo>
                    <a:pt x="5" y="192"/>
                  </a:lnTo>
                  <a:lnTo>
                    <a:pt x="5" y="192"/>
                  </a:lnTo>
                  <a:lnTo>
                    <a:pt x="6" y="192"/>
                  </a:lnTo>
                  <a:lnTo>
                    <a:pt x="6" y="194"/>
                  </a:lnTo>
                  <a:lnTo>
                    <a:pt x="8" y="194"/>
                  </a:lnTo>
                  <a:lnTo>
                    <a:pt x="8" y="195"/>
                  </a:lnTo>
                  <a:lnTo>
                    <a:pt x="9" y="195"/>
                  </a:lnTo>
                  <a:lnTo>
                    <a:pt x="9" y="195"/>
                  </a:lnTo>
                  <a:lnTo>
                    <a:pt x="10" y="196"/>
                  </a:lnTo>
                  <a:lnTo>
                    <a:pt x="11" y="196"/>
                  </a:lnTo>
                  <a:lnTo>
                    <a:pt x="11" y="196"/>
                  </a:lnTo>
                  <a:lnTo>
                    <a:pt x="13" y="198"/>
                  </a:lnTo>
                  <a:lnTo>
                    <a:pt x="13" y="198"/>
                  </a:lnTo>
                  <a:lnTo>
                    <a:pt x="14" y="199"/>
                  </a:lnTo>
                  <a:lnTo>
                    <a:pt x="15" y="199"/>
                  </a:lnTo>
                  <a:lnTo>
                    <a:pt x="15" y="199"/>
                  </a:lnTo>
                  <a:lnTo>
                    <a:pt x="16" y="199"/>
                  </a:lnTo>
                  <a:lnTo>
                    <a:pt x="16" y="199"/>
                  </a:lnTo>
                  <a:lnTo>
                    <a:pt x="18" y="201"/>
                  </a:lnTo>
                  <a:lnTo>
                    <a:pt x="19" y="201"/>
                  </a:lnTo>
                  <a:lnTo>
                    <a:pt x="19" y="201"/>
                  </a:lnTo>
                  <a:lnTo>
                    <a:pt x="19" y="201"/>
                  </a:lnTo>
                  <a:lnTo>
                    <a:pt x="20" y="202"/>
                  </a:lnTo>
                  <a:lnTo>
                    <a:pt x="21" y="202"/>
                  </a:lnTo>
                  <a:lnTo>
                    <a:pt x="21" y="202"/>
                  </a:lnTo>
                  <a:lnTo>
                    <a:pt x="23" y="202"/>
                  </a:lnTo>
                  <a:lnTo>
                    <a:pt x="23" y="202"/>
                  </a:lnTo>
                  <a:lnTo>
                    <a:pt x="24" y="203"/>
                  </a:lnTo>
                  <a:lnTo>
                    <a:pt x="24" y="203"/>
                  </a:lnTo>
                  <a:lnTo>
                    <a:pt x="25" y="203"/>
                  </a:lnTo>
                  <a:lnTo>
                    <a:pt x="25" y="203"/>
                  </a:lnTo>
                  <a:lnTo>
                    <a:pt x="25" y="203"/>
                  </a:lnTo>
                  <a:lnTo>
                    <a:pt x="26" y="203"/>
                  </a:lnTo>
                  <a:lnTo>
                    <a:pt x="26" y="203"/>
                  </a:lnTo>
                  <a:lnTo>
                    <a:pt x="28" y="203"/>
                  </a:lnTo>
                  <a:lnTo>
                    <a:pt x="28" y="203"/>
                  </a:lnTo>
                  <a:lnTo>
                    <a:pt x="29" y="203"/>
                  </a:lnTo>
                  <a:lnTo>
                    <a:pt x="29" y="203"/>
                  </a:lnTo>
                  <a:lnTo>
                    <a:pt x="30" y="203"/>
                  </a:lnTo>
                  <a:lnTo>
                    <a:pt x="30" y="205"/>
                  </a:lnTo>
                  <a:lnTo>
                    <a:pt x="31" y="205"/>
                  </a:lnTo>
                  <a:lnTo>
                    <a:pt x="31" y="205"/>
                  </a:lnTo>
                  <a:lnTo>
                    <a:pt x="31" y="205"/>
                  </a:lnTo>
                  <a:lnTo>
                    <a:pt x="33" y="205"/>
                  </a:lnTo>
                  <a:lnTo>
                    <a:pt x="33" y="205"/>
                  </a:lnTo>
                  <a:lnTo>
                    <a:pt x="34" y="205"/>
                  </a:lnTo>
                  <a:lnTo>
                    <a:pt x="34" y="205"/>
                  </a:lnTo>
                  <a:lnTo>
                    <a:pt x="34" y="205"/>
                  </a:lnTo>
                  <a:lnTo>
                    <a:pt x="35" y="205"/>
                  </a:lnTo>
                  <a:lnTo>
                    <a:pt x="35" y="205"/>
                  </a:lnTo>
                  <a:lnTo>
                    <a:pt x="36" y="205"/>
                  </a:lnTo>
                  <a:lnTo>
                    <a:pt x="36" y="205"/>
                  </a:lnTo>
                  <a:lnTo>
                    <a:pt x="38" y="206"/>
                  </a:lnTo>
                  <a:lnTo>
                    <a:pt x="38" y="206"/>
                  </a:lnTo>
                  <a:lnTo>
                    <a:pt x="38" y="206"/>
                  </a:lnTo>
                  <a:lnTo>
                    <a:pt x="39" y="206"/>
                  </a:lnTo>
                  <a:lnTo>
                    <a:pt x="39" y="206"/>
                  </a:lnTo>
                  <a:lnTo>
                    <a:pt x="40" y="206"/>
                  </a:lnTo>
                  <a:lnTo>
                    <a:pt x="40" y="206"/>
                  </a:lnTo>
                  <a:lnTo>
                    <a:pt x="41" y="206"/>
                  </a:lnTo>
                  <a:lnTo>
                    <a:pt x="41" y="206"/>
                  </a:lnTo>
                  <a:lnTo>
                    <a:pt x="41" y="206"/>
                  </a:lnTo>
                  <a:lnTo>
                    <a:pt x="43" y="206"/>
                  </a:lnTo>
                  <a:lnTo>
                    <a:pt x="43" y="206"/>
                  </a:lnTo>
                  <a:lnTo>
                    <a:pt x="44" y="206"/>
                  </a:lnTo>
                  <a:lnTo>
                    <a:pt x="44" y="206"/>
                  </a:lnTo>
                  <a:lnTo>
                    <a:pt x="44" y="206"/>
                  </a:lnTo>
                  <a:lnTo>
                    <a:pt x="45" y="206"/>
                  </a:lnTo>
                  <a:lnTo>
                    <a:pt x="45" y="206"/>
                  </a:lnTo>
                  <a:lnTo>
                    <a:pt x="46" y="206"/>
                  </a:lnTo>
                  <a:lnTo>
                    <a:pt x="46" y="206"/>
                  </a:lnTo>
                  <a:lnTo>
                    <a:pt x="46" y="206"/>
                  </a:lnTo>
                  <a:lnTo>
                    <a:pt x="328" y="206"/>
                  </a:lnTo>
                  <a:lnTo>
                    <a:pt x="328" y="206"/>
                  </a:lnTo>
                  <a:lnTo>
                    <a:pt x="330" y="206"/>
                  </a:lnTo>
                  <a:lnTo>
                    <a:pt x="330" y="206"/>
                  </a:lnTo>
                  <a:lnTo>
                    <a:pt x="331" y="206"/>
                  </a:lnTo>
                  <a:lnTo>
                    <a:pt x="331" y="206"/>
                  </a:lnTo>
                  <a:lnTo>
                    <a:pt x="332" y="206"/>
                  </a:lnTo>
                  <a:lnTo>
                    <a:pt x="332" y="206"/>
                  </a:lnTo>
                  <a:lnTo>
                    <a:pt x="332" y="206"/>
                  </a:lnTo>
                  <a:lnTo>
                    <a:pt x="333" y="206"/>
                  </a:lnTo>
                  <a:lnTo>
                    <a:pt x="333" y="206"/>
                  </a:lnTo>
                  <a:lnTo>
                    <a:pt x="335" y="206"/>
                  </a:lnTo>
                  <a:lnTo>
                    <a:pt x="335" y="206"/>
                  </a:lnTo>
                  <a:lnTo>
                    <a:pt x="335" y="206"/>
                  </a:lnTo>
                  <a:lnTo>
                    <a:pt x="336" y="206"/>
                  </a:lnTo>
                  <a:lnTo>
                    <a:pt x="336" y="206"/>
                  </a:lnTo>
                  <a:lnTo>
                    <a:pt x="337" y="206"/>
                  </a:lnTo>
                  <a:lnTo>
                    <a:pt x="337" y="206"/>
                  </a:lnTo>
                  <a:lnTo>
                    <a:pt x="338" y="206"/>
                  </a:lnTo>
                  <a:lnTo>
                    <a:pt x="338" y="206"/>
                  </a:lnTo>
                  <a:lnTo>
                    <a:pt x="338" y="205"/>
                  </a:lnTo>
                  <a:lnTo>
                    <a:pt x="340" y="205"/>
                  </a:lnTo>
                  <a:lnTo>
                    <a:pt x="340" y="205"/>
                  </a:lnTo>
                  <a:lnTo>
                    <a:pt x="341" y="205"/>
                  </a:lnTo>
                  <a:lnTo>
                    <a:pt x="341" y="205"/>
                  </a:lnTo>
                  <a:lnTo>
                    <a:pt x="342" y="205"/>
                  </a:lnTo>
                  <a:lnTo>
                    <a:pt x="342" y="205"/>
                  </a:lnTo>
                  <a:lnTo>
                    <a:pt x="342" y="205"/>
                  </a:lnTo>
                  <a:lnTo>
                    <a:pt x="343" y="205"/>
                  </a:lnTo>
                  <a:lnTo>
                    <a:pt x="343" y="205"/>
                  </a:lnTo>
                  <a:lnTo>
                    <a:pt x="345" y="205"/>
                  </a:lnTo>
                  <a:lnTo>
                    <a:pt x="345" y="205"/>
                  </a:lnTo>
                  <a:lnTo>
                    <a:pt x="345" y="205"/>
                  </a:lnTo>
                  <a:lnTo>
                    <a:pt x="346" y="203"/>
                  </a:lnTo>
                  <a:lnTo>
                    <a:pt x="346" y="203"/>
                  </a:lnTo>
                  <a:lnTo>
                    <a:pt x="347" y="203"/>
                  </a:lnTo>
                  <a:lnTo>
                    <a:pt x="347" y="203"/>
                  </a:lnTo>
                  <a:lnTo>
                    <a:pt x="347" y="203"/>
                  </a:lnTo>
                  <a:lnTo>
                    <a:pt x="348" y="203"/>
                  </a:lnTo>
                  <a:lnTo>
                    <a:pt x="350" y="203"/>
                  </a:lnTo>
                  <a:lnTo>
                    <a:pt x="350" y="203"/>
                  </a:lnTo>
                  <a:lnTo>
                    <a:pt x="351" y="203"/>
                  </a:lnTo>
                  <a:lnTo>
                    <a:pt x="351" y="203"/>
                  </a:lnTo>
                  <a:lnTo>
                    <a:pt x="351" y="203"/>
                  </a:lnTo>
                  <a:lnTo>
                    <a:pt x="352" y="203"/>
                  </a:lnTo>
                  <a:lnTo>
                    <a:pt x="353" y="202"/>
                  </a:lnTo>
                  <a:lnTo>
                    <a:pt x="353" y="202"/>
                  </a:lnTo>
                  <a:lnTo>
                    <a:pt x="353" y="202"/>
                  </a:lnTo>
                  <a:lnTo>
                    <a:pt x="355" y="202"/>
                  </a:lnTo>
                  <a:lnTo>
                    <a:pt x="356" y="202"/>
                  </a:lnTo>
                  <a:lnTo>
                    <a:pt x="356" y="201"/>
                  </a:lnTo>
                  <a:lnTo>
                    <a:pt x="357" y="201"/>
                  </a:lnTo>
                  <a:lnTo>
                    <a:pt x="357" y="201"/>
                  </a:lnTo>
                  <a:lnTo>
                    <a:pt x="358" y="201"/>
                  </a:lnTo>
                  <a:lnTo>
                    <a:pt x="358" y="199"/>
                  </a:lnTo>
                  <a:lnTo>
                    <a:pt x="360" y="199"/>
                  </a:lnTo>
                  <a:lnTo>
                    <a:pt x="361" y="199"/>
                  </a:lnTo>
                  <a:lnTo>
                    <a:pt x="361" y="199"/>
                  </a:lnTo>
                  <a:lnTo>
                    <a:pt x="362" y="199"/>
                  </a:lnTo>
                  <a:lnTo>
                    <a:pt x="362" y="198"/>
                  </a:lnTo>
                  <a:lnTo>
                    <a:pt x="363" y="198"/>
                  </a:lnTo>
                  <a:lnTo>
                    <a:pt x="363" y="196"/>
                  </a:lnTo>
                  <a:lnTo>
                    <a:pt x="365" y="196"/>
                  </a:lnTo>
                  <a:lnTo>
                    <a:pt x="366" y="196"/>
                  </a:lnTo>
                  <a:lnTo>
                    <a:pt x="366" y="195"/>
                  </a:lnTo>
                  <a:lnTo>
                    <a:pt x="366" y="195"/>
                  </a:lnTo>
                  <a:lnTo>
                    <a:pt x="367" y="195"/>
                  </a:lnTo>
                  <a:lnTo>
                    <a:pt x="369" y="194"/>
                  </a:lnTo>
                  <a:lnTo>
                    <a:pt x="369" y="194"/>
                  </a:lnTo>
                  <a:lnTo>
                    <a:pt x="370" y="192"/>
                  </a:lnTo>
                  <a:lnTo>
                    <a:pt x="370" y="192"/>
                  </a:lnTo>
                  <a:lnTo>
                    <a:pt x="371" y="192"/>
                  </a:lnTo>
                  <a:lnTo>
                    <a:pt x="371" y="191"/>
                  </a:lnTo>
                  <a:lnTo>
                    <a:pt x="372" y="190"/>
                  </a:lnTo>
                  <a:lnTo>
                    <a:pt x="372" y="190"/>
                  </a:lnTo>
                  <a:lnTo>
                    <a:pt x="372" y="188"/>
                  </a:lnTo>
                  <a:lnTo>
                    <a:pt x="374" y="188"/>
                  </a:lnTo>
                  <a:lnTo>
                    <a:pt x="374" y="187"/>
                  </a:lnTo>
                  <a:lnTo>
                    <a:pt x="375" y="185"/>
                  </a:lnTo>
                  <a:lnTo>
                    <a:pt x="375" y="185"/>
                  </a:lnTo>
                  <a:lnTo>
                    <a:pt x="375" y="184"/>
                  </a:lnTo>
                  <a:lnTo>
                    <a:pt x="376" y="184"/>
                  </a:lnTo>
                  <a:lnTo>
                    <a:pt x="376" y="183"/>
                  </a:lnTo>
                  <a:lnTo>
                    <a:pt x="376" y="183"/>
                  </a:lnTo>
                  <a:lnTo>
                    <a:pt x="376" y="181"/>
                  </a:lnTo>
                  <a:lnTo>
                    <a:pt x="376" y="180"/>
                  </a:lnTo>
                  <a:lnTo>
                    <a:pt x="376" y="27"/>
                  </a:lnTo>
                  <a:lnTo>
                    <a:pt x="376" y="25"/>
                  </a:lnTo>
                  <a:lnTo>
                    <a:pt x="376" y="24"/>
                  </a:lnTo>
                  <a:lnTo>
                    <a:pt x="376" y="24"/>
                  </a:lnTo>
                  <a:lnTo>
                    <a:pt x="376" y="22"/>
                  </a:lnTo>
                  <a:lnTo>
                    <a:pt x="375" y="21"/>
                  </a:lnTo>
                  <a:lnTo>
                    <a:pt x="375" y="21"/>
                  </a:lnTo>
                  <a:lnTo>
                    <a:pt x="375" y="20"/>
                  </a:lnTo>
                  <a:lnTo>
                    <a:pt x="374" y="18"/>
                  </a:lnTo>
                  <a:lnTo>
                    <a:pt x="374" y="18"/>
                  </a:lnTo>
                  <a:lnTo>
                    <a:pt x="372" y="18"/>
                  </a:lnTo>
                  <a:lnTo>
                    <a:pt x="372" y="17"/>
                  </a:lnTo>
                  <a:lnTo>
                    <a:pt x="372" y="16"/>
                  </a:lnTo>
                  <a:lnTo>
                    <a:pt x="371" y="16"/>
                  </a:lnTo>
                  <a:lnTo>
                    <a:pt x="371" y="14"/>
                  </a:lnTo>
                  <a:lnTo>
                    <a:pt x="370" y="14"/>
                  </a:lnTo>
                  <a:lnTo>
                    <a:pt x="370" y="13"/>
                  </a:lnTo>
                  <a:lnTo>
                    <a:pt x="369" y="13"/>
                  </a:lnTo>
                  <a:lnTo>
                    <a:pt x="369" y="11"/>
                  </a:lnTo>
                  <a:lnTo>
                    <a:pt x="367" y="11"/>
                  </a:lnTo>
                  <a:lnTo>
                    <a:pt x="366" y="10"/>
                  </a:lnTo>
                  <a:lnTo>
                    <a:pt x="366" y="10"/>
                  </a:lnTo>
                  <a:lnTo>
                    <a:pt x="366" y="10"/>
                  </a:lnTo>
                  <a:lnTo>
                    <a:pt x="365" y="9"/>
                  </a:lnTo>
                  <a:lnTo>
                    <a:pt x="363" y="9"/>
                  </a:lnTo>
                  <a:lnTo>
                    <a:pt x="363" y="9"/>
                  </a:lnTo>
                  <a:lnTo>
                    <a:pt x="362" y="7"/>
                  </a:lnTo>
                  <a:lnTo>
                    <a:pt x="362" y="7"/>
                  </a:lnTo>
                  <a:lnTo>
                    <a:pt x="361" y="7"/>
                  </a:lnTo>
                  <a:lnTo>
                    <a:pt x="361" y="7"/>
                  </a:lnTo>
                  <a:lnTo>
                    <a:pt x="360" y="6"/>
                  </a:lnTo>
                  <a:lnTo>
                    <a:pt x="358" y="6"/>
                  </a:lnTo>
                  <a:lnTo>
                    <a:pt x="358" y="6"/>
                  </a:lnTo>
                  <a:lnTo>
                    <a:pt x="357" y="6"/>
                  </a:lnTo>
                  <a:lnTo>
                    <a:pt x="357" y="5"/>
                  </a:lnTo>
                  <a:lnTo>
                    <a:pt x="356" y="5"/>
                  </a:lnTo>
                  <a:lnTo>
                    <a:pt x="356" y="5"/>
                  </a:lnTo>
                  <a:lnTo>
                    <a:pt x="355" y="5"/>
                  </a:lnTo>
                  <a:lnTo>
                    <a:pt x="353" y="5"/>
                  </a:lnTo>
                  <a:lnTo>
                    <a:pt x="353" y="3"/>
                  </a:lnTo>
                  <a:lnTo>
                    <a:pt x="353" y="3"/>
                  </a:lnTo>
                  <a:lnTo>
                    <a:pt x="352" y="3"/>
                  </a:lnTo>
                  <a:lnTo>
                    <a:pt x="351" y="3"/>
                  </a:lnTo>
                  <a:lnTo>
                    <a:pt x="351" y="3"/>
                  </a:lnTo>
                  <a:lnTo>
                    <a:pt x="351" y="3"/>
                  </a:lnTo>
                  <a:lnTo>
                    <a:pt x="350" y="3"/>
                  </a:lnTo>
                  <a:lnTo>
                    <a:pt x="350" y="3"/>
                  </a:lnTo>
                  <a:lnTo>
                    <a:pt x="348" y="3"/>
                  </a:lnTo>
                  <a:lnTo>
                    <a:pt x="347" y="2"/>
                  </a:lnTo>
                  <a:lnTo>
                    <a:pt x="347" y="2"/>
                  </a:lnTo>
                  <a:lnTo>
                    <a:pt x="347" y="2"/>
                  </a:lnTo>
                  <a:lnTo>
                    <a:pt x="346" y="2"/>
                  </a:lnTo>
                  <a:lnTo>
                    <a:pt x="346" y="2"/>
                  </a:lnTo>
                  <a:lnTo>
                    <a:pt x="345" y="2"/>
                  </a:lnTo>
                  <a:lnTo>
                    <a:pt x="345" y="2"/>
                  </a:lnTo>
                  <a:lnTo>
                    <a:pt x="345" y="2"/>
                  </a:lnTo>
                  <a:lnTo>
                    <a:pt x="343" y="2"/>
                  </a:lnTo>
                  <a:lnTo>
                    <a:pt x="343" y="2"/>
                  </a:lnTo>
                  <a:lnTo>
                    <a:pt x="342" y="2"/>
                  </a:lnTo>
                  <a:lnTo>
                    <a:pt x="342" y="0"/>
                  </a:lnTo>
                  <a:lnTo>
                    <a:pt x="342" y="0"/>
                  </a:lnTo>
                  <a:lnTo>
                    <a:pt x="341" y="0"/>
                  </a:lnTo>
                  <a:lnTo>
                    <a:pt x="341" y="0"/>
                  </a:lnTo>
                  <a:lnTo>
                    <a:pt x="340" y="0"/>
                  </a:lnTo>
                  <a:lnTo>
                    <a:pt x="340" y="0"/>
                  </a:lnTo>
                  <a:lnTo>
                    <a:pt x="338" y="0"/>
                  </a:lnTo>
                  <a:lnTo>
                    <a:pt x="338" y="0"/>
                  </a:lnTo>
                  <a:lnTo>
                    <a:pt x="338" y="0"/>
                  </a:lnTo>
                  <a:lnTo>
                    <a:pt x="337" y="0"/>
                  </a:lnTo>
                  <a:lnTo>
                    <a:pt x="337" y="0"/>
                  </a:lnTo>
                  <a:lnTo>
                    <a:pt x="336" y="0"/>
                  </a:lnTo>
                  <a:lnTo>
                    <a:pt x="336" y="0"/>
                  </a:lnTo>
                  <a:lnTo>
                    <a:pt x="335" y="0"/>
                  </a:lnTo>
                  <a:lnTo>
                    <a:pt x="335" y="0"/>
                  </a:lnTo>
                  <a:lnTo>
                    <a:pt x="335" y="0"/>
                  </a:lnTo>
                  <a:lnTo>
                    <a:pt x="333" y="0"/>
                  </a:lnTo>
                  <a:lnTo>
                    <a:pt x="333" y="0"/>
                  </a:lnTo>
                  <a:lnTo>
                    <a:pt x="332" y="0"/>
                  </a:lnTo>
                  <a:lnTo>
                    <a:pt x="332" y="0"/>
                  </a:lnTo>
                  <a:lnTo>
                    <a:pt x="332" y="0"/>
                  </a:lnTo>
                  <a:lnTo>
                    <a:pt x="331" y="0"/>
                  </a:lnTo>
                  <a:lnTo>
                    <a:pt x="331" y="0"/>
                  </a:lnTo>
                  <a:lnTo>
                    <a:pt x="330" y="0"/>
                  </a:lnTo>
                  <a:lnTo>
                    <a:pt x="330" y="0"/>
                  </a:lnTo>
                  <a:lnTo>
                    <a:pt x="328" y="0"/>
                  </a:lnTo>
                  <a:lnTo>
                    <a:pt x="4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uk-UA"/>
            </a:p>
          </p:txBody>
        </p:sp>
        <p:sp>
          <p:nvSpPr>
            <p:cNvPr id="95252" name="Freeform 20"/>
            <p:cNvSpPr>
              <a:spLocks/>
            </p:cNvSpPr>
            <p:nvPr/>
          </p:nvSpPr>
          <p:spPr bwMode="auto">
            <a:xfrm>
              <a:off x="1202" y="1130"/>
              <a:ext cx="376" cy="206"/>
            </a:xfrm>
            <a:custGeom>
              <a:avLst/>
              <a:gdLst>
                <a:gd name="T0" fmla="*/ 45 w 376"/>
                <a:gd name="T1" fmla="*/ 0 h 206"/>
                <a:gd name="T2" fmla="*/ 41 w 376"/>
                <a:gd name="T3" fmla="*/ 0 h 206"/>
                <a:gd name="T4" fmla="*/ 39 w 376"/>
                <a:gd name="T5" fmla="*/ 0 h 206"/>
                <a:gd name="T6" fmla="*/ 35 w 376"/>
                <a:gd name="T7" fmla="*/ 0 h 206"/>
                <a:gd name="T8" fmla="*/ 33 w 376"/>
                <a:gd name="T9" fmla="*/ 2 h 206"/>
                <a:gd name="T10" fmla="*/ 29 w 376"/>
                <a:gd name="T11" fmla="*/ 2 h 206"/>
                <a:gd name="T12" fmla="*/ 25 w 376"/>
                <a:gd name="T13" fmla="*/ 3 h 206"/>
                <a:gd name="T14" fmla="*/ 23 w 376"/>
                <a:gd name="T15" fmla="*/ 3 h 206"/>
                <a:gd name="T16" fmla="*/ 19 w 376"/>
                <a:gd name="T17" fmla="*/ 6 h 206"/>
                <a:gd name="T18" fmla="*/ 14 w 376"/>
                <a:gd name="T19" fmla="*/ 7 h 206"/>
                <a:gd name="T20" fmla="*/ 9 w 376"/>
                <a:gd name="T21" fmla="*/ 10 h 206"/>
                <a:gd name="T22" fmla="*/ 5 w 376"/>
                <a:gd name="T23" fmla="*/ 14 h 206"/>
                <a:gd name="T24" fmla="*/ 3 w 376"/>
                <a:gd name="T25" fmla="*/ 18 h 206"/>
                <a:gd name="T26" fmla="*/ 0 w 376"/>
                <a:gd name="T27" fmla="*/ 24 h 206"/>
                <a:gd name="T28" fmla="*/ 0 w 376"/>
                <a:gd name="T29" fmla="*/ 183 h 206"/>
                <a:gd name="T30" fmla="*/ 1 w 376"/>
                <a:gd name="T31" fmla="*/ 187 h 206"/>
                <a:gd name="T32" fmla="*/ 5 w 376"/>
                <a:gd name="T33" fmla="*/ 192 h 206"/>
                <a:gd name="T34" fmla="*/ 9 w 376"/>
                <a:gd name="T35" fmla="*/ 195 h 206"/>
                <a:gd name="T36" fmla="*/ 13 w 376"/>
                <a:gd name="T37" fmla="*/ 198 h 206"/>
                <a:gd name="T38" fmla="*/ 18 w 376"/>
                <a:gd name="T39" fmla="*/ 201 h 206"/>
                <a:gd name="T40" fmla="*/ 21 w 376"/>
                <a:gd name="T41" fmla="*/ 202 h 206"/>
                <a:gd name="T42" fmla="*/ 25 w 376"/>
                <a:gd name="T43" fmla="*/ 203 h 206"/>
                <a:gd name="T44" fmla="*/ 29 w 376"/>
                <a:gd name="T45" fmla="*/ 203 h 206"/>
                <a:gd name="T46" fmla="*/ 31 w 376"/>
                <a:gd name="T47" fmla="*/ 205 h 206"/>
                <a:gd name="T48" fmla="*/ 35 w 376"/>
                <a:gd name="T49" fmla="*/ 205 h 206"/>
                <a:gd name="T50" fmla="*/ 38 w 376"/>
                <a:gd name="T51" fmla="*/ 206 h 206"/>
                <a:gd name="T52" fmla="*/ 41 w 376"/>
                <a:gd name="T53" fmla="*/ 206 h 206"/>
                <a:gd name="T54" fmla="*/ 44 w 376"/>
                <a:gd name="T55" fmla="*/ 206 h 206"/>
                <a:gd name="T56" fmla="*/ 328 w 376"/>
                <a:gd name="T57" fmla="*/ 206 h 206"/>
                <a:gd name="T58" fmla="*/ 332 w 376"/>
                <a:gd name="T59" fmla="*/ 206 h 206"/>
                <a:gd name="T60" fmla="*/ 335 w 376"/>
                <a:gd name="T61" fmla="*/ 206 h 206"/>
                <a:gd name="T62" fmla="*/ 338 w 376"/>
                <a:gd name="T63" fmla="*/ 206 h 206"/>
                <a:gd name="T64" fmla="*/ 341 w 376"/>
                <a:gd name="T65" fmla="*/ 205 h 206"/>
                <a:gd name="T66" fmla="*/ 345 w 376"/>
                <a:gd name="T67" fmla="*/ 205 h 206"/>
                <a:gd name="T68" fmla="*/ 347 w 376"/>
                <a:gd name="T69" fmla="*/ 203 h 206"/>
                <a:gd name="T70" fmla="*/ 351 w 376"/>
                <a:gd name="T71" fmla="*/ 203 h 206"/>
                <a:gd name="T72" fmla="*/ 355 w 376"/>
                <a:gd name="T73" fmla="*/ 202 h 206"/>
                <a:gd name="T74" fmla="*/ 358 w 376"/>
                <a:gd name="T75" fmla="*/ 199 h 206"/>
                <a:gd name="T76" fmla="*/ 363 w 376"/>
                <a:gd name="T77" fmla="*/ 198 h 206"/>
                <a:gd name="T78" fmla="*/ 367 w 376"/>
                <a:gd name="T79" fmla="*/ 195 h 206"/>
                <a:gd name="T80" fmla="*/ 371 w 376"/>
                <a:gd name="T81" fmla="*/ 191 h 206"/>
                <a:gd name="T82" fmla="*/ 375 w 376"/>
                <a:gd name="T83" fmla="*/ 185 h 206"/>
                <a:gd name="T84" fmla="*/ 376 w 376"/>
                <a:gd name="T85" fmla="*/ 181 h 206"/>
                <a:gd name="T86" fmla="*/ 376 w 376"/>
                <a:gd name="T87" fmla="*/ 22 h 206"/>
                <a:gd name="T88" fmla="*/ 372 w 376"/>
                <a:gd name="T89" fmla="*/ 18 h 206"/>
                <a:gd name="T90" fmla="*/ 370 w 376"/>
                <a:gd name="T91" fmla="*/ 13 h 206"/>
                <a:gd name="T92" fmla="*/ 366 w 376"/>
                <a:gd name="T93" fmla="*/ 10 h 206"/>
                <a:gd name="T94" fmla="*/ 361 w 376"/>
                <a:gd name="T95" fmla="*/ 7 h 206"/>
                <a:gd name="T96" fmla="*/ 357 w 376"/>
                <a:gd name="T97" fmla="*/ 5 h 206"/>
                <a:gd name="T98" fmla="*/ 353 w 376"/>
                <a:gd name="T99" fmla="*/ 3 h 206"/>
                <a:gd name="T100" fmla="*/ 350 w 376"/>
                <a:gd name="T101" fmla="*/ 3 h 206"/>
                <a:gd name="T102" fmla="*/ 346 w 376"/>
                <a:gd name="T103" fmla="*/ 2 h 206"/>
                <a:gd name="T104" fmla="*/ 342 w 376"/>
                <a:gd name="T105" fmla="*/ 2 h 206"/>
                <a:gd name="T106" fmla="*/ 340 w 376"/>
                <a:gd name="T107" fmla="*/ 0 h 206"/>
                <a:gd name="T108" fmla="*/ 336 w 376"/>
                <a:gd name="T109" fmla="*/ 0 h 206"/>
                <a:gd name="T110" fmla="*/ 333 w 376"/>
                <a:gd name="T111" fmla="*/ 0 h 206"/>
                <a:gd name="T112" fmla="*/ 330 w 376"/>
                <a:gd name="T113" fmla="*/ 0 h 2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376" h="206">
                  <a:moveTo>
                    <a:pt x="46" y="0"/>
                  </a:moveTo>
                  <a:lnTo>
                    <a:pt x="46" y="0"/>
                  </a:lnTo>
                  <a:lnTo>
                    <a:pt x="46" y="0"/>
                  </a:lnTo>
                  <a:lnTo>
                    <a:pt x="46" y="0"/>
                  </a:lnTo>
                  <a:lnTo>
                    <a:pt x="45" y="0"/>
                  </a:lnTo>
                  <a:lnTo>
                    <a:pt x="45" y="0"/>
                  </a:lnTo>
                  <a:lnTo>
                    <a:pt x="44" y="0"/>
                  </a:lnTo>
                  <a:lnTo>
                    <a:pt x="44" y="0"/>
                  </a:lnTo>
                  <a:lnTo>
                    <a:pt x="44" y="0"/>
                  </a:lnTo>
                  <a:lnTo>
                    <a:pt x="43" y="0"/>
                  </a:lnTo>
                  <a:lnTo>
                    <a:pt x="43" y="0"/>
                  </a:lnTo>
                  <a:lnTo>
                    <a:pt x="41" y="0"/>
                  </a:lnTo>
                  <a:lnTo>
                    <a:pt x="41" y="0"/>
                  </a:lnTo>
                  <a:lnTo>
                    <a:pt x="41" y="0"/>
                  </a:lnTo>
                  <a:lnTo>
                    <a:pt x="40" y="0"/>
                  </a:lnTo>
                  <a:lnTo>
                    <a:pt x="40" y="0"/>
                  </a:lnTo>
                  <a:lnTo>
                    <a:pt x="39" y="0"/>
                  </a:lnTo>
                  <a:lnTo>
                    <a:pt x="39" y="0"/>
                  </a:lnTo>
                  <a:lnTo>
                    <a:pt x="38" y="0"/>
                  </a:lnTo>
                  <a:lnTo>
                    <a:pt x="38" y="0"/>
                  </a:lnTo>
                  <a:lnTo>
                    <a:pt x="38" y="0"/>
                  </a:lnTo>
                  <a:lnTo>
                    <a:pt x="36" y="0"/>
                  </a:lnTo>
                  <a:lnTo>
                    <a:pt x="36" y="0"/>
                  </a:lnTo>
                  <a:lnTo>
                    <a:pt x="35" y="0"/>
                  </a:lnTo>
                  <a:lnTo>
                    <a:pt x="35" y="0"/>
                  </a:lnTo>
                  <a:lnTo>
                    <a:pt x="34" y="0"/>
                  </a:lnTo>
                  <a:lnTo>
                    <a:pt x="34" y="0"/>
                  </a:lnTo>
                  <a:lnTo>
                    <a:pt x="34" y="0"/>
                  </a:lnTo>
                  <a:lnTo>
                    <a:pt x="33" y="2"/>
                  </a:lnTo>
                  <a:lnTo>
                    <a:pt x="33" y="2"/>
                  </a:lnTo>
                  <a:lnTo>
                    <a:pt x="31" y="2"/>
                  </a:lnTo>
                  <a:lnTo>
                    <a:pt x="31" y="2"/>
                  </a:lnTo>
                  <a:lnTo>
                    <a:pt x="31" y="2"/>
                  </a:lnTo>
                  <a:lnTo>
                    <a:pt x="30" y="2"/>
                  </a:lnTo>
                  <a:lnTo>
                    <a:pt x="30" y="2"/>
                  </a:lnTo>
                  <a:lnTo>
                    <a:pt x="29" y="2"/>
                  </a:lnTo>
                  <a:lnTo>
                    <a:pt x="29" y="2"/>
                  </a:lnTo>
                  <a:lnTo>
                    <a:pt x="28" y="2"/>
                  </a:lnTo>
                  <a:lnTo>
                    <a:pt x="28" y="2"/>
                  </a:lnTo>
                  <a:lnTo>
                    <a:pt x="26" y="3"/>
                  </a:lnTo>
                  <a:lnTo>
                    <a:pt x="26" y="3"/>
                  </a:lnTo>
                  <a:lnTo>
                    <a:pt x="25" y="3"/>
                  </a:lnTo>
                  <a:lnTo>
                    <a:pt x="25" y="3"/>
                  </a:lnTo>
                  <a:lnTo>
                    <a:pt x="25" y="3"/>
                  </a:lnTo>
                  <a:lnTo>
                    <a:pt x="24" y="3"/>
                  </a:lnTo>
                  <a:lnTo>
                    <a:pt x="24" y="3"/>
                  </a:lnTo>
                  <a:lnTo>
                    <a:pt x="23" y="3"/>
                  </a:lnTo>
                  <a:lnTo>
                    <a:pt x="23" y="3"/>
                  </a:lnTo>
                  <a:lnTo>
                    <a:pt x="21" y="5"/>
                  </a:lnTo>
                  <a:lnTo>
                    <a:pt x="21" y="5"/>
                  </a:lnTo>
                  <a:lnTo>
                    <a:pt x="20" y="5"/>
                  </a:lnTo>
                  <a:lnTo>
                    <a:pt x="19" y="5"/>
                  </a:lnTo>
                  <a:lnTo>
                    <a:pt x="19" y="5"/>
                  </a:lnTo>
                  <a:lnTo>
                    <a:pt x="19" y="6"/>
                  </a:lnTo>
                  <a:lnTo>
                    <a:pt x="18" y="6"/>
                  </a:lnTo>
                  <a:lnTo>
                    <a:pt x="16" y="6"/>
                  </a:lnTo>
                  <a:lnTo>
                    <a:pt x="16" y="6"/>
                  </a:lnTo>
                  <a:lnTo>
                    <a:pt x="15" y="7"/>
                  </a:lnTo>
                  <a:lnTo>
                    <a:pt x="15" y="7"/>
                  </a:lnTo>
                  <a:lnTo>
                    <a:pt x="14" y="7"/>
                  </a:lnTo>
                  <a:lnTo>
                    <a:pt x="13" y="7"/>
                  </a:lnTo>
                  <a:lnTo>
                    <a:pt x="13" y="9"/>
                  </a:lnTo>
                  <a:lnTo>
                    <a:pt x="11" y="9"/>
                  </a:lnTo>
                  <a:lnTo>
                    <a:pt x="11" y="9"/>
                  </a:lnTo>
                  <a:lnTo>
                    <a:pt x="10" y="10"/>
                  </a:lnTo>
                  <a:lnTo>
                    <a:pt x="9" y="10"/>
                  </a:lnTo>
                  <a:lnTo>
                    <a:pt x="9" y="10"/>
                  </a:lnTo>
                  <a:lnTo>
                    <a:pt x="8" y="11"/>
                  </a:lnTo>
                  <a:lnTo>
                    <a:pt x="8" y="11"/>
                  </a:lnTo>
                  <a:lnTo>
                    <a:pt x="6" y="13"/>
                  </a:lnTo>
                  <a:lnTo>
                    <a:pt x="6" y="13"/>
                  </a:lnTo>
                  <a:lnTo>
                    <a:pt x="5" y="14"/>
                  </a:lnTo>
                  <a:lnTo>
                    <a:pt x="5" y="14"/>
                  </a:lnTo>
                  <a:lnTo>
                    <a:pt x="4" y="16"/>
                  </a:lnTo>
                  <a:lnTo>
                    <a:pt x="4" y="16"/>
                  </a:lnTo>
                  <a:lnTo>
                    <a:pt x="4" y="17"/>
                  </a:lnTo>
                  <a:lnTo>
                    <a:pt x="3" y="18"/>
                  </a:lnTo>
                  <a:lnTo>
                    <a:pt x="3" y="18"/>
                  </a:lnTo>
                  <a:lnTo>
                    <a:pt x="1" y="18"/>
                  </a:lnTo>
                  <a:lnTo>
                    <a:pt x="1" y="20"/>
                  </a:lnTo>
                  <a:lnTo>
                    <a:pt x="0" y="21"/>
                  </a:lnTo>
                  <a:lnTo>
                    <a:pt x="0" y="21"/>
                  </a:lnTo>
                  <a:lnTo>
                    <a:pt x="0" y="22"/>
                  </a:lnTo>
                  <a:lnTo>
                    <a:pt x="0" y="24"/>
                  </a:lnTo>
                  <a:lnTo>
                    <a:pt x="0" y="24"/>
                  </a:lnTo>
                  <a:lnTo>
                    <a:pt x="0" y="25"/>
                  </a:lnTo>
                  <a:lnTo>
                    <a:pt x="0" y="25"/>
                  </a:lnTo>
                  <a:lnTo>
                    <a:pt x="0" y="180"/>
                  </a:lnTo>
                  <a:lnTo>
                    <a:pt x="0" y="181"/>
                  </a:lnTo>
                  <a:lnTo>
                    <a:pt x="0" y="183"/>
                  </a:lnTo>
                  <a:lnTo>
                    <a:pt x="0" y="183"/>
                  </a:lnTo>
                  <a:lnTo>
                    <a:pt x="0" y="184"/>
                  </a:lnTo>
                  <a:lnTo>
                    <a:pt x="0" y="184"/>
                  </a:lnTo>
                  <a:lnTo>
                    <a:pt x="0" y="185"/>
                  </a:lnTo>
                  <a:lnTo>
                    <a:pt x="1" y="185"/>
                  </a:lnTo>
                  <a:lnTo>
                    <a:pt x="1" y="187"/>
                  </a:lnTo>
                  <a:lnTo>
                    <a:pt x="3" y="188"/>
                  </a:lnTo>
                  <a:lnTo>
                    <a:pt x="3" y="188"/>
                  </a:lnTo>
                  <a:lnTo>
                    <a:pt x="4" y="190"/>
                  </a:lnTo>
                  <a:lnTo>
                    <a:pt x="4" y="190"/>
                  </a:lnTo>
                  <a:lnTo>
                    <a:pt x="4" y="191"/>
                  </a:lnTo>
                  <a:lnTo>
                    <a:pt x="5" y="192"/>
                  </a:lnTo>
                  <a:lnTo>
                    <a:pt x="5" y="192"/>
                  </a:lnTo>
                  <a:lnTo>
                    <a:pt x="6" y="192"/>
                  </a:lnTo>
                  <a:lnTo>
                    <a:pt x="6" y="194"/>
                  </a:lnTo>
                  <a:lnTo>
                    <a:pt x="8" y="194"/>
                  </a:lnTo>
                  <a:lnTo>
                    <a:pt x="8" y="195"/>
                  </a:lnTo>
                  <a:lnTo>
                    <a:pt x="9" y="195"/>
                  </a:lnTo>
                  <a:lnTo>
                    <a:pt x="9" y="195"/>
                  </a:lnTo>
                  <a:lnTo>
                    <a:pt x="10" y="196"/>
                  </a:lnTo>
                  <a:lnTo>
                    <a:pt x="11" y="196"/>
                  </a:lnTo>
                  <a:lnTo>
                    <a:pt x="11" y="196"/>
                  </a:lnTo>
                  <a:lnTo>
                    <a:pt x="13" y="198"/>
                  </a:lnTo>
                  <a:lnTo>
                    <a:pt x="13" y="198"/>
                  </a:lnTo>
                  <a:lnTo>
                    <a:pt x="14" y="199"/>
                  </a:lnTo>
                  <a:lnTo>
                    <a:pt x="15" y="199"/>
                  </a:lnTo>
                  <a:lnTo>
                    <a:pt x="15" y="199"/>
                  </a:lnTo>
                  <a:lnTo>
                    <a:pt x="16" y="199"/>
                  </a:lnTo>
                  <a:lnTo>
                    <a:pt x="16" y="199"/>
                  </a:lnTo>
                  <a:lnTo>
                    <a:pt x="18" y="201"/>
                  </a:lnTo>
                  <a:lnTo>
                    <a:pt x="19" y="201"/>
                  </a:lnTo>
                  <a:lnTo>
                    <a:pt x="19" y="201"/>
                  </a:lnTo>
                  <a:lnTo>
                    <a:pt x="19" y="201"/>
                  </a:lnTo>
                  <a:lnTo>
                    <a:pt x="20" y="202"/>
                  </a:lnTo>
                  <a:lnTo>
                    <a:pt x="21" y="202"/>
                  </a:lnTo>
                  <a:lnTo>
                    <a:pt x="21" y="202"/>
                  </a:lnTo>
                  <a:lnTo>
                    <a:pt x="23" y="202"/>
                  </a:lnTo>
                  <a:lnTo>
                    <a:pt x="23" y="202"/>
                  </a:lnTo>
                  <a:lnTo>
                    <a:pt x="24" y="203"/>
                  </a:lnTo>
                  <a:lnTo>
                    <a:pt x="24" y="203"/>
                  </a:lnTo>
                  <a:lnTo>
                    <a:pt x="25" y="203"/>
                  </a:lnTo>
                  <a:lnTo>
                    <a:pt x="25" y="203"/>
                  </a:lnTo>
                  <a:lnTo>
                    <a:pt x="25" y="203"/>
                  </a:lnTo>
                  <a:lnTo>
                    <a:pt x="26" y="203"/>
                  </a:lnTo>
                  <a:lnTo>
                    <a:pt x="26" y="203"/>
                  </a:lnTo>
                  <a:lnTo>
                    <a:pt x="28" y="203"/>
                  </a:lnTo>
                  <a:lnTo>
                    <a:pt x="28" y="203"/>
                  </a:lnTo>
                  <a:lnTo>
                    <a:pt x="29" y="203"/>
                  </a:lnTo>
                  <a:lnTo>
                    <a:pt x="29" y="203"/>
                  </a:lnTo>
                  <a:lnTo>
                    <a:pt x="30" y="203"/>
                  </a:lnTo>
                  <a:lnTo>
                    <a:pt x="30" y="205"/>
                  </a:lnTo>
                  <a:lnTo>
                    <a:pt x="31" y="205"/>
                  </a:lnTo>
                  <a:lnTo>
                    <a:pt x="31" y="205"/>
                  </a:lnTo>
                  <a:lnTo>
                    <a:pt x="31" y="205"/>
                  </a:lnTo>
                  <a:lnTo>
                    <a:pt x="33" y="205"/>
                  </a:lnTo>
                  <a:lnTo>
                    <a:pt x="33" y="205"/>
                  </a:lnTo>
                  <a:lnTo>
                    <a:pt x="34" y="205"/>
                  </a:lnTo>
                  <a:lnTo>
                    <a:pt x="34" y="205"/>
                  </a:lnTo>
                  <a:lnTo>
                    <a:pt x="34" y="205"/>
                  </a:lnTo>
                  <a:lnTo>
                    <a:pt x="35" y="205"/>
                  </a:lnTo>
                  <a:lnTo>
                    <a:pt x="35" y="205"/>
                  </a:lnTo>
                  <a:lnTo>
                    <a:pt x="36" y="205"/>
                  </a:lnTo>
                  <a:lnTo>
                    <a:pt x="36" y="205"/>
                  </a:lnTo>
                  <a:lnTo>
                    <a:pt x="38" y="206"/>
                  </a:lnTo>
                  <a:lnTo>
                    <a:pt x="38" y="206"/>
                  </a:lnTo>
                  <a:lnTo>
                    <a:pt x="38" y="206"/>
                  </a:lnTo>
                  <a:lnTo>
                    <a:pt x="39" y="206"/>
                  </a:lnTo>
                  <a:lnTo>
                    <a:pt x="39" y="206"/>
                  </a:lnTo>
                  <a:lnTo>
                    <a:pt x="40" y="206"/>
                  </a:lnTo>
                  <a:lnTo>
                    <a:pt x="40" y="206"/>
                  </a:lnTo>
                  <a:lnTo>
                    <a:pt x="41" y="206"/>
                  </a:lnTo>
                  <a:lnTo>
                    <a:pt x="41" y="206"/>
                  </a:lnTo>
                  <a:lnTo>
                    <a:pt x="41" y="206"/>
                  </a:lnTo>
                  <a:lnTo>
                    <a:pt x="43" y="206"/>
                  </a:lnTo>
                  <a:lnTo>
                    <a:pt x="43" y="206"/>
                  </a:lnTo>
                  <a:lnTo>
                    <a:pt x="44" y="206"/>
                  </a:lnTo>
                  <a:lnTo>
                    <a:pt x="44" y="206"/>
                  </a:lnTo>
                  <a:lnTo>
                    <a:pt x="44" y="206"/>
                  </a:lnTo>
                  <a:lnTo>
                    <a:pt x="45" y="206"/>
                  </a:lnTo>
                  <a:lnTo>
                    <a:pt x="45" y="206"/>
                  </a:lnTo>
                  <a:lnTo>
                    <a:pt x="46" y="206"/>
                  </a:lnTo>
                  <a:lnTo>
                    <a:pt x="46" y="206"/>
                  </a:lnTo>
                  <a:lnTo>
                    <a:pt x="46" y="206"/>
                  </a:lnTo>
                  <a:lnTo>
                    <a:pt x="328" y="206"/>
                  </a:lnTo>
                  <a:lnTo>
                    <a:pt x="328" y="206"/>
                  </a:lnTo>
                  <a:lnTo>
                    <a:pt x="330" y="206"/>
                  </a:lnTo>
                  <a:lnTo>
                    <a:pt x="330" y="206"/>
                  </a:lnTo>
                  <a:lnTo>
                    <a:pt x="331" y="206"/>
                  </a:lnTo>
                  <a:lnTo>
                    <a:pt x="331" y="206"/>
                  </a:lnTo>
                  <a:lnTo>
                    <a:pt x="332" y="206"/>
                  </a:lnTo>
                  <a:lnTo>
                    <a:pt x="332" y="206"/>
                  </a:lnTo>
                  <a:lnTo>
                    <a:pt x="332" y="206"/>
                  </a:lnTo>
                  <a:lnTo>
                    <a:pt x="333" y="206"/>
                  </a:lnTo>
                  <a:lnTo>
                    <a:pt x="333" y="206"/>
                  </a:lnTo>
                  <a:lnTo>
                    <a:pt x="335" y="206"/>
                  </a:lnTo>
                  <a:lnTo>
                    <a:pt x="335" y="206"/>
                  </a:lnTo>
                  <a:lnTo>
                    <a:pt x="335" y="206"/>
                  </a:lnTo>
                  <a:lnTo>
                    <a:pt x="336" y="206"/>
                  </a:lnTo>
                  <a:lnTo>
                    <a:pt x="336" y="206"/>
                  </a:lnTo>
                  <a:lnTo>
                    <a:pt x="337" y="206"/>
                  </a:lnTo>
                  <a:lnTo>
                    <a:pt x="337" y="206"/>
                  </a:lnTo>
                  <a:lnTo>
                    <a:pt x="338" y="206"/>
                  </a:lnTo>
                  <a:lnTo>
                    <a:pt x="338" y="206"/>
                  </a:lnTo>
                  <a:lnTo>
                    <a:pt x="338" y="205"/>
                  </a:lnTo>
                  <a:lnTo>
                    <a:pt x="340" y="205"/>
                  </a:lnTo>
                  <a:lnTo>
                    <a:pt x="340" y="205"/>
                  </a:lnTo>
                  <a:lnTo>
                    <a:pt x="341" y="205"/>
                  </a:lnTo>
                  <a:lnTo>
                    <a:pt x="341" y="205"/>
                  </a:lnTo>
                  <a:lnTo>
                    <a:pt x="342" y="205"/>
                  </a:lnTo>
                  <a:lnTo>
                    <a:pt x="342" y="205"/>
                  </a:lnTo>
                  <a:lnTo>
                    <a:pt x="342" y="205"/>
                  </a:lnTo>
                  <a:lnTo>
                    <a:pt x="343" y="205"/>
                  </a:lnTo>
                  <a:lnTo>
                    <a:pt x="343" y="205"/>
                  </a:lnTo>
                  <a:lnTo>
                    <a:pt x="345" y="205"/>
                  </a:lnTo>
                  <a:lnTo>
                    <a:pt x="345" y="205"/>
                  </a:lnTo>
                  <a:lnTo>
                    <a:pt x="345" y="205"/>
                  </a:lnTo>
                  <a:lnTo>
                    <a:pt x="346" y="203"/>
                  </a:lnTo>
                  <a:lnTo>
                    <a:pt x="346" y="203"/>
                  </a:lnTo>
                  <a:lnTo>
                    <a:pt x="347" y="203"/>
                  </a:lnTo>
                  <a:lnTo>
                    <a:pt x="347" y="203"/>
                  </a:lnTo>
                  <a:lnTo>
                    <a:pt x="347" y="203"/>
                  </a:lnTo>
                  <a:lnTo>
                    <a:pt x="348" y="203"/>
                  </a:lnTo>
                  <a:lnTo>
                    <a:pt x="350" y="203"/>
                  </a:lnTo>
                  <a:lnTo>
                    <a:pt x="350" y="203"/>
                  </a:lnTo>
                  <a:lnTo>
                    <a:pt x="351" y="203"/>
                  </a:lnTo>
                  <a:lnTo>
                    <a:pt x="351" y="203"/>
                  </a:lnTo>
                  <a:lnTo>
                    <a:pt x="351" y="203"/>
                  </a:lnTo>
                  <a:lnTo>
                    <a:pt x="352" y="203"/>
                  </a:lnTo>
                  <a:lnTo>
                    <a:pt x="353" y="202"/>
                  </a:lnTo>
                  <a:lnTo>
                    <a:pt x="353" y="202"/>
                  </a:lnTo>
                  <a:lnTo>
                    <a:pt x="353" y="202"/>
                  </a:lnTo>
                  <a:lnTo>
                    <a:pt x="355" y="202"/>
                  </a:lnTo>
                  <a:lnTo>
                    <a:pt x="356" y="202"/>
                  </a:lnTo>
                  <a:lnTo>
                    <a:pt x="356" y="201"/>
                  </a:lnTo>
                  <a:lnTo>
                    <a:pt x="357" y="201"/>
                  </a:lnTo>
                  <a:lnTo>
                    <a:pt x="357" y="201"/>
                  </a:lnTo>
                  <a:lnTo>
                    <a:pt x="358" y="201"/>
                  </a:lnTo>
                  <a:lnTo>
                    <a:pt x="358" y="199"/>
                  </a:lnTo>
                  <a:lnTo>
                    <a:pt x="360" y="199"/>
                  </a:lnTo>
                  <a:lnTo>
                    <a:pt x="361" y="199"/>
                  </a:lnTo>
                  <a:lnTo>
                    <a:pt x="361" y="199"/>
                  </a:lnTo>
                  <a:lnTo>
                    <a:pt x="362" y="199"/>
                  </a:lnTo>
                  <a:lnTo>
                    <a:pt x="362" y="198"/>
                  </a:lnTo>
                  <a:lnTo>
                    <a:pt x="363" y="198"/>
                  </a:lnTo>
                  <a:lnTo>
                    <a:pt x="363" y="196"/>
                  </a:lnTo>
                  <a:lnTo>
                    <a:pt x="365" y="196"/>
                  </a:lnTo>
                  <a:lnTo>
                    <a:pt x="366" y="196"/>
                  </a:lnTo>
                  <a:lnTo>
                    <a:pt x="366" y="195"/>
                  </a:lnTo>
                  <a:lnTo>
                    <a:pt x="366" y="195"/>
                  </a:lnTo>
                  <a:lnTo>
                    <a:pt x="367" y="195"/>
                  </a:lnTo>
                  <a:lnTo>
                    <a:pt x="369" y="194"/>
                  </a:lnTo>
                  <a:lnTo>
                    <a:pt x="369" y="194"/>
                  </a:lnTo>
                  <a:lnTo>
                    <a:pt x="370" y="192"/>
                  </a:lnTo>
                  <a:lnTo>
                    <a:pt x="370" y="192"/>
                  </a:lnTo>
                  <a:lnTo>
                    <a:pt x="371" y="192"/>
                  </a:lnTo>
                  <a:lnTo>
                    <a:pt x="371" y="191"/>
                  </a:lnTo>
                  <a:lnTo>
                    <a:pt x="372" y="190"/>
                  </a:lnTo>
                  <a:lnTo>
                    <a:pt x="372" y="190"/>
                  </a:lnTo>
                  <a:lnTo>
                    <a:pt x="372" y="188"/>
                  </a:lnTo>
                  <a:lnTo>
                    <a:pt x="374" y="188"/>
                  </a:lnTo>
                  <a:lnTo>
                    <a:pt x="374" y="187"/>
                  </a:lnTo>
                  <a:lnTo>
                    <a:pt x="375" y="185"/>
                  </a:lnTo>
                  <a:lnTo>
                    <a:pt x="375" y="185"/>
                  </a:lnTo>
                  <a:lnTo>
                    <a:pt x="375" y="184"/>
                  </a:lnTo>
                  <a:lnTo>
                    <a:pt x="376" y="184"/>
                  </a:lnTo>
                  <a:lnTo>
                    <a:pt x="376" y="183"/>
                  </a:lnTo>
                  <a:lnTo>
                    <a:pt x="376" y="183"/>
                  </a:lnTo>
                  <a:lnTo>
                    <a:pt x="376" y="181"/>
                  </a:lnTo>
                  <a:lnTo>
                    <a:pt x="376" y="180"/>
                  </a:lnTo>
                  <a:lnTo>
                    <a:pt x="376" y="27"/>
                  </a:lnTo>
                  <a:lnTo>
                    <a:pt x="376" y="25"/>
                  </a:lnTo>
                  <a:lnTo>
                    <a:pt x="376" y="24"/>
                  </a:lnTo>
                  <a:lnTo>
                    <a:pt x="376" y="24"/>
                  </a:lnTo>
                  <a:lnTo>
                    <a:pt x="376" y="22"/>
                  </a:lnTo>
                  <a:lnTo>
                    <a:pt x="375" y="21"/>
                  </a:lnTo>
                  <a:lnTo>
                    <a:pt x="375" y="21"/>
                  </a:lnTo>
                  <a:lnTo>
                    <a:pt x="375" y="20"/>
                  </a:lnTo>
                  <a:lnTo>
                    <a:pt x="374" y="18"/>
                  </a:lnTo>
                  <a:lnTo>
                    <a:pt x="374" y="18"/>
                  </a:lnTo>
                  <a:lnTo>
                    <a:pt x="372" y="18"/>
                  </a:lnTo>
                  <a:lnTo>
                    <a:pt x="372" y="17"/>
                  </a:lnTo>
                  <a:lnTo>
                    <a:pt x="372" y="16"/>
                  </a:lnTo>
                  <a:lnTo>
                    <a:pt x="371" y="16"/>
                  </a:lnTo>
                  <a:lnTo>
                    <a:pt x="371" y="14"/>
                  </a:lnTo>
                  <a:lnTo>
                    <a:pt x="370" y="14"/>
                  </a:lnTo>
                  <a:lnTo>
                    <a:pt x="370" y="13"/>
                  </a:lnTo>
                  <a:lnTo>
                    <a:pt x="369" y="13"/>
                  </a:lnTo>
                  <a:lnTo>
                    <a:pt x="369" y="11"/>
                  </a:lnTo>
                  <a:lnTo>
                    <a:pt x="367" y="11"/>
                  </a:lnTo>
                  <a:lnTo>
                    <a:pt x="366" y="10"/>
                  </a:lnTo>
                  <a:lnTo>
                    <a:pt x="366" y="10"/>
                  </a:lnTo>
                  <a:lnTo>
                    <a:pt x="366" y="10"/>
                  </a:lnTo>
                  <a:lnTo>
                    <a:pt x="365" y="9"/>
                  </a:lnTo>
                  <a:lnTo>
                    <a:pt x="363" y="9"/>
                  </a:lnTo>
                  <a:lnTo>
                    <a:pt x="363" y="9"/>
                  </a:lnTo>
                  <a:lnTo>
                    <a:pt x="362" y="7"/>
                  </a:lnTo>
                  <a:lnTo>
                    <a:pt x="362" y="7"/>
                  </a:lnTo>
                  <a:lnTo>
                    <a:pt x="361" y="7"/>
                  </a:lnTo>
                  <a:lnTo>
                    <a:pt x="361" y="7"/>
                  </a:lnTo>
                  <a:lnTo>
                    <a:pt x="360" y="6"/>
                  </a:lnTo>
                  <a:lnTo>
                    <a:pt x="358" y="6"/>
                  </a:lnTo>
                  <a:lnTo>
                    <a:pt x="358" y="6"/>
                  </a:lnTo>
                  <a:lnTo>
                    <a:pt x="357" y="6"/>
                  </a:lnTo>
                  <a:lnTo>
                    <a:pt x="357" y="5"/>
                  </a:lnTo>
                  <a:lnTo>
                    <a:pt x="356" y="5"/>
                  </a:lnTo>
                  <a:lnTo>
                    <a:pt x="356" y="5"/>
                  </a:lnTo>
                  <a:lnTo>
                    <a:pt x="355" y="5"/>
                  </a:lnTo>
                  <a:lnTo>
                    <a:pt x="353" y="5"/>
                  </a:lnTo>
                  <a:lnTo>
                    <a:pt x="353" y="3"/>
                  </a:lnTo>
                  <a:lnTo>
                    <a:pt x="353" y="3"/>
                  </a:lnTo>
                  <a:lnTo>
                    <a:pt x="352" y="3"/>
                  </a:lnTo>
                  <a:lnTo>
                    <a:pt x="351" y="3"/>
                  </a:lnTo>
                  <a:lnTo>
                    <a:pt x="351" y="3"/>
                  </a:lnTo>
                  <a:lnTo>
                    <a:pt x="351" y="3"/>
                  </a:lnTo>
                  <a:lnTo>
                    <a:pt x="350" y="3"/>
                  </a:lnTo>
                  <a:lnTo>
                    <a:pt x="350" y="3"/>
                  </a:lnTo>
                  <a:lnTo>
                    <a:pt x="348" y="3"/>
                  </a:lnTo>
                  <a:lnTo>
                    <a:pt x="347" y="2"/>
                  </a:lnTo>
                  <a:lnTo>
                    <a:pt x="347" y="2"/>
                  </a:lnTo>
                  <a:lnTo>
                    <a:pt x="347" y="2"/>
                  </a:lnTo>
                  <a:lnTo>
                    <a:pt x="346" y="2"/>
                  </a:lnTo>
                  <a:lnTo>
                    <a:pt x="346" y="2"/>
                  </a:lnTo>
                  <a:lnTo>
                    <a:pt x="345" y="2"/>
                  </a:lnTo>
                  <a:lnTo>
                    <a:pt x="345" y="2"/>
                  </a:lnTo>
                  <a:lnTo>
                    <a:pt x="345" y="2"/>
                  </a:lnTo>
                  <a:lnTo>
                    <a:pt x="343" y="2"/>
                  </a:lnTo>
                  <a:lnTo>
                    <a:pt x="343" y="2"/>
                  </a:lnTo>
                  <a:lnTo>
                    <a:pt x="342" y="2"/>
                  </a:lnTo>
                  <a:lnTo>
                    <a:pt x="342" y="0"/>
                  </a:lnTo>
                  <a:lnTo>
                    <a:pt x="342" y="0"/>
                  </a:lnTo>
                  <a:lnTo>
                    <a:pt x="341" y="0"/>
                  </a:lnTo>
                  <a:lnTo>
                    <a:pt x="341" y="0"/>
                  </a:lnTo>
                  <a:lnTo>
                    <a:pt x="340" y="0"/>
                  </a:lnTo>
                  <a:lnTo>
                    <a:pt x="340" y="0"/>
                  </a:lnTo>
                  <a:lnTo>
                    <a:pt x="338" y="0"/>
                  </a:lnTo>
                  <a:lnTo>
                    <a:pt x="338" y="0"/>
                  </a:lnTo>
                  <a:lnTo>
                    <a:pt x="338" y="0"/>
                  </a:lnTo>
                  <a:lnTo>
                    <a:pt x="337" y="0"/>
                  </a:lnTo>
                  <a:lnTo>
                    <a:pt x="337" y="0"/>
                  </a:lnTo>
                  <a:lnTo>
                    <a:pt x="336" y="0"/>
                  </a:lnTo>
                  <a:lnTo>
                    <a:pt x="336" y="0"/>
                  </a:lnTo>
                  <a:lnTo>
                    <a:pt x="335" y="0"/>
                  </a:lnTo>
                  <a:lnTo>
                    <a:pt x="335" y="0"/>
                  </a:lnTo>
                  <a:lnTo>
                    <a:pt x="335" y="0"/>
                  </a:lnTo>
                  <a:lnTo>
                    <a:pt x="333" y="0"/>
                  </a:lnTo>
                  <a:lnTo>
                    <a:pt x="333" y="0"/>
                  </a:lnTo>
                  <a:lnTo>
                    <a:pt x="332" y="0"/>
                  </a:lnTo>
                  <a:lnTo>
                    <a:pt x="332" y="0"/>
                  </a:lnTo>
                  <a:lnTo>
                    <a:pt x="332" y="0"/>
                  </a:lnTo>
                  <a:lnTo>
                    <a:pt x="331" y="0"/>
                  </a:lnTo>
                  <a:lnTo>
                    <a:pt x="331" y="0"/>
                  </a:lnTo>
                  <a:lnTo>
                    <a:pt x="330" y="0"/>
                  </a:lnTo>
                  <a:lnTo>
                    <a:pt x="330" y="0"/>
                  </a:lnTo>
                  <a:lnTo>
                    <a:pt x="328" y="0"/>
                  </a:lnTo>
                  <a:lnTo>
                    <a:pt x="46" y="0"/>
                  </a:lnTo>
                </a:path>
              </a:pathLst>
            </a:cu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uk-UA"/>
            </a:p>
          </p:txBody>
        </p:sp>
        <p:sp>
          <p:nvSpPr>
            <p:cNvPr id="95253" name="Freeform 21"/>
            <p:cNvSpPr>
              <a:spLocks/>
            </p:cNvSpPr>
            <p:nvPr/>
          </p:nvSpPr>
          <p:spPr bwMode="auto">
            <a:xfrm>
              <a:off x="1183" y="2043"/>
              <a:ext cx="376" cy="206"/>
            </a:xfrm>
            <a:custGeom>
              <a:avLst/>
              <a:gdLst>
                <a:gd name="T0" fmla="*/ 75 w 376"/>
                <a:gd name="T1" fmla="*/ 0 h 206"/>
                <a:gd name="T2" fmla="*/ 376 w 376"/>
                <a:gd name="T3" fmla="*/ 0 h 206"/>
                <a:gd name="T4" fmla="*/ 300 w 376"/>
                <a:gd name="T5" fmla="*/ 206 h 206"/>
                <a:gd name="T6" fmla="*/ 0 w 376"/>
                <a:gd name="T7" fmla="*/ 206 h 206"/>
                <a:gd name="T8" fmla="*/ 75 w 376"/>
                <a:gd name="T9" fmla="*/ 0 h 2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76" h="206">
                  <a:moveTo>
                    <a:pt x="75" y="0"/>
                  </a:moveTo>
                  <a:lnTo>
                    <a:pt x="376" y="0"/>
                  </a:lnTo>
                  <a:lnTo>
                    <a:pt x="300" y="206"/>
                  </a:lnTo>
                  <a:lnTo>
                    <a:pt x="0" y="206"/>
                  </a:lnTo>
                  <a:lnTo>
                    <a:pt x="7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uk-UA"/>
            </a:p>
          </p:txBody>
        </p:sp>
        <p:sp>
          <p:nvSpPr>
            <p:cNvPr id="95254" name="Freeform 22"/>
            <p:cNvSpPr>
              <a:spLocks/>
            </p:cNvSpPr>
            <p:nvPr/>
          </p:nvSpPr>
          <p:spPr bwMode="auto">
            <a:xfrm>
              <a:off x="1183" y="2043"/>
              <a:ext cx="376" cy="206"/>
            </a:xfrm>
            <a:custGeom>
              <a:avLst/>
              <a:gdLst>
                <a:gd name="T0" fmla="*/ 75 w 376"/>
                <a:gd name="T1" fmla="*/ 0 h 206"/>
                <a:gd name="T2" fmla="*/ 376 w 376"/>
                <a:gd name="T3" fmla="*/ 0 h 206"/>
                <a:gd name="T4" fmla="*/ 300 w 376"/>
                <a:gd name="T5" fmla="*/ 206 h 206"/>
                <a:gd name="T6" fmla="*/ 0 w 376"/>
                <a:gd name="T7" fmla="*/ 206 h 206"/>
                <a:gd name="T8" fmla="*/ 75 w 376"/>
                <a:gd name="T9" fmla="*/ 0 h 2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76" h="206">
                  <a:moveTo>
                    <a:pt x="75" y="0"/>
                  </a:moveTo>
                  <a:lnTo>
                    <a:pt x="376" y="0"/>
                  </a:lnTo>
                  <a:lnTo>
                    <a:pt x="300" y="206"/>
                  </a:lnTo>
                  <a:lnTo>
                    <a:pt x="0" y="206"/>
                  </a:lnTo>
                  <a:lnTo>
                    <a:pt x="75" y="0"/>
                  </a:lnTo>
                </a:path>
              </a:pathLst>
            </a:cu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uk-UA"/>
            </a:p>
          </p:txBody>
        </p:sp>
        <p:sp>
          <p:nvSpPr>
            <p:cNvPr id="95255" name="Freeform 23"/>
            <p:cNvSpPr>
              <a:spLocks/>
            </p:cNvSpPr>
            <p:nvPr/>
          </p:nvSpPr>
          <p:spPr bwMode="auto">
            <a:xfrm>
              <a:off x="1202" y="2312"/>
              <a:ext cx="376" cy="308"/>
            </a:xfrm>
            <a:custGeom>
              <a:avLst/>
              <a:gdLst>
                <a:gd name="T0" fmla="*/ 6 w 376"/>
                <a:gd name="T1" fmla="*/ 290 h 308"/>
                <a:gd name="T2" fmla="*/ 14 w 376"/>
                <a:gd name="T3" fmla="*/ 292 h 308"/>
                <a:gd name="T4" fmla="*/ 23 w 376"/>
                <a:gd name="T5" fmla="*/ 294 h 308"/>
                <a:gd name="T6" fmla="*/ 31 w 376"/>
                <a:gd name="T7" fmla="*/ 296 h 308"/>
                <a:gd name="T8" fmla="*/ 39 w 376"/>
                <a:gd name="T9" fmla="*/ 299 h 308"/>
                <a:gd name="T10" fmla="*/ 48 w 376"/>
                <a:gd name="T11" fmla="*/ 301 h 308"/>
                <a:gd name="T12" fmla="*/ 54 w 376"/>
                <a:gd name="T13" fmla="*/ 301 h 308"/>
                <a:gd name="T14" fmla="*/ 59 w 376"/>
                <a:gd name="T15" fmla="*/ 303 h 308"/>
                <a:gd name="T16" fmla="*/ 66 w 376"/>
                <a:gd name="T17" fmla="*/ 304 h 308"/>
                <a:gd name="T18" fmla="*/ 73 w 376"/>
                <a:gd name="T19" fmla="*/ 304 h 308"/>
                <a:gd name="T20" fmla="*/ 79 w 376"/>
                <a:gd name="T21" fmla="*/ 305 h 308"/>
                <a:gd name="T22" fmla="*/ 86 w 376"/>
                <a:gd name="T23" fmla="*/ 308 h 308"/>
                <a:gd name="T24" fmla="*/ 100 w 376"/>
                <a:gd name="T25" fmla="*/ 307 h 308"/>
                <a:gd name="T26" fmla="*/ 113 w 376"/>
                <a:gd name="T27" fmla="*/ 305 h 308"/>
                <a:gd name="T28" fmla="*/ 123 w 376"/>
                <a:gd name="T29" fmla="*/ 305 h 308"/>
                <a:gd name="T30" fmla="*/ 129 w 376"/>
                <a:gd name="T31" fmla="*/ 304 h 308"/>
                <a:gd name="T32" fmla="*/ 135 w 376"/>
                <a:gd name="T33" fmla="*/ 304 h 308"/>
                <a:gd name="T34" fmla="*/ 140 w 376"/>
                <a:gd name="T35" fmla="*/ 304 h 308"/>
                <a:gd name="T36" fmla="*/ 145 w 376"/>
                <a:gd name="T37" fmla="*/ 303 h 308"/>
                <a:gd name="T38" fmla="*/ 150 w 376"/>
                <a:gd name="T39" fmla="*/ 301 h 308"/>
                <a:gd name="T40" fmla="*/ 155 w 376"/>
                <a:gd name="T41" fmla="*/ 301 h 308"/>
                <a:gd name="T42" fmla="*/ 160 w 376"/>
                <a:gd name="T43" fmla="*/ 299 h 308"/>
                <a:gd name="T44" fmla="*/ 165 w 376"/>
                <a:gd name="T45" fmla="*/ 297 h 308"/>
                <a:gd name="T46" fmla="*/ 170 w 376"/>
                <a:gd name="T47" fmla="*/ 297 h 308"/>
                <a:gd name="T48" fmla="*/ 175 w 376"/>
                <a:gd name="T49" fmla="*/ 296 h 308"/>
                <a:gd name="T50" fmla="*/ 179 w 376"/>
                <a:gd name="T51" fmla="*/ 292 h 308"/>
                <a:gd name="T52" fmla="*/ 183 w 376"/>
                <a:gd name="T53" fmla="*/ 292 h 308"/>
                <a:gd name="T54" fmla="*/ 188 w 376"/>
                <a:gd name="T55" fmla="*/ 290 h 308"/>
                <a:gd name="T56" fmla="*/ 192 w 376"/>
                <a:gd name="T57" fmla="*/ 288 h 308"/>
                <a:gd name="T58" fmla="*/ 196 w 376"/>
                <a:gd name="T59" fmla="*/ 286 h 308"/>
                <a:gd name="T60" fmla="*/ 201 w 376"/>
                <a:gd name="T61" fmla="*/ 285 h 308"/>
                <a:gd name="T62" fmla="*/ 204 w 376"/>
                <a:gd name="T63" fmla="*/ 282 h 308"/>
                <a:gd name="T64" fmla="*/ 209 w 376"/>
                <a:gd name="T65" fmla="*/ 282 h 308"/>
                <a:gd name="T66" fmla="*/ 213 w 376"/>
                <a:gd name="T67" fmla="*/ 279 h 308"/>
                <a:gd name="T68" fmla="*/ 218 w 376"/>
                <a:gd name="T69" fmla="*/ 277 h 308"/>
                <a:gd name="T70" fmla="*/ 223 w 376"/>
                <a:gd name="T71" fmla="*/ 277 h 308"/>
                <a:gd name="T72" fmla="*/ 228 w 376"/>
                <a:gd name="T73" fmla="*/ 275 h 308"/>
                <a:gd name="T74" fmla="*/ 232 w 376"/>
                <a:gd name="T75" fmla="*/ 271 h 308"/>
                <a:gd name="T76" fmla="*/ 237 w 376"/>
                <a:gd name="T77" fmla="*/ 271 h 308"/>
                <a:gd name="T78" fmla="*/ 242 w 376"/>
                <a:gd name="T79" fmla="*/ 268 h 308"/>
                <a:gd name="T80" fmla="*/ 247 w 376"/>
                <a:gd name="T81" fmla="*/ 266 h 308"/>
                <a:gd name="T82" fmla="*/ 252 w 376"/>
                <a:gd name="T83" fmla="*/ 266 h 308"/>
                <a:gd name="T84" fmla="*/ 257 w 376"/>
                <a:gd name="T85" fmla="*/ 264 h 308"/>
                <a:gd name="T86" fmla="*/ 263 w 376"/>
                <a:gd name="T87" fmla="*/ 262 h 308"/>
                <a:gd name="T88" fmla="*/ 268 w 376"/>
                <a:gd name="T89" fmla="*/ 260 h 308"/>
                <a:gd name="T90" fmla="*/ 273 w 376"/>
                <a:gd name="T91" fmla="*/ 259 h 308"/>
                <a:gd name="T92" fmla="*/ 280 w 376"/>
                <a:gd name="T93" fmla="*/ 256 h 308"/>
                <a:gd name="T94" fmla="*/ 287 w 376"/>
                <a:gd name="T95" fmla="*/ 256 h 308"/>
                <a:gd name="T96" fmla="*/ 292 w 376"/>
                <a:gd name="T97" fmla="*/ 255 h 308"/>
                <a:gd name="T98" fmla="*/ 298 w 376"/>
                <a:gd name="T99" fmla="*/ 252 h 308"/>
                <a:gd name="T100" fmla="*/ 305 w 376"/>
                <a:gd name="T101" fmla="*/ 252 h 308"/>
                <a:gd name="T102" fmla="*/ 311 w 376"/>
                <a:gd name="T103" fmla="*/ 251 h 308"/>
                <a:gd name="T104" fmla="*/ 317 w 376"/>
                <a:gd name="T105" fmla="*/ 249 h 308"/>
                <a:gd name="T106" fmla="*/ 326 w 376"/>
                <a:gd name="T107" fmla="*/ 249 h 308"/>
                <a:gd name="T108" fmla="*/ 332 w 376"/>
                <a:gd name="T109" fmla="*/ 248 h 308"/>
                <a:gd name="T110" fmla="*/ 340 w 376"/>
                <a:gd name="T111" fmla="*/ 248 h 308"/>
                <a:gd name="T112" fmla="*/ 348 w 376"/>
                <a:gd name="T113" fmla="*/ 248 h 308"/>
                <a:gd name="T114" fmla="*/ 357 w 376"/>
                <a:gd name="T115" fmla="*/ 248 h 308"/>
                <a:gd name="T116" fmla="*/ 365 w 376"/>
                <a:gd name="T117" fmla="*/ 248 h 308"/>
                <a:gd name="T118" fmla="*/ 374 w 376"/>
                <a:gd name="T119" fmla="*/ 248 h 3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376" h="308">
                  <a:moveTo>
                    <a:pt x="0" y="288"/>
                  </a:moveTo>
                  <a:lnTo>
                    <a:pt x="0" y="288"/>
                  </a:lnTo>
                  <a:lnTo>
                    <a:pt x="1" y="288"/>
                  </a:lnTo>
                  <a:lnTo>
                    <a:pt x="1" y="288"/>
                  </a:lnTo>
                  <a:lnTo>
                    <a:pt x="3" y="289"/>
                  </a:lnTo>
                  <a:lnTo>
                    <a:pt x="4" y="289"/>
                  </a:lnTo>
                  <a:lnTo>
                    <a:pt x="5" y="290"/>
                  </a:lnTo>
                  <a:lnTo>
                    <a:pt x="6" y="290"/>
                  </a:lnTo>
                  <a:lnTo>
                    <a:pt x="6" y="290"/>
                  </a:lnTo>
                  <a:lnTo>
                    <a:pt x="8" y="290"/>
                  </a:lnTo>
                  <a:lnTo>
                    <a:pt x="9" y="290"/>
                  </a:lnTo>
                  <a:lnTo>
                    <a:pt x="10" y="292"/>
                  </a:lnTo>
                  <a:lnTo>
                    <a:pt x="11" y="292"/>
                  </a:lnTo>
                  <a:lnTo>
                    <a:pt x="13" y="292"/>
                  </a:lnTo>
                  <a:lnTo>
                    <a:pt x="13" y="292"/>
                  </a:lnTo>
                  <a:lnTo>
                    <a:pt x="14" y="292"/>
                  </a:lnTo>
                  <a:lnTo>
                    <a:pt x="15" y="292"/>
                  </a:lnTo>
                  <a:lnTo>
                    <a:pt x="16" y="293"/>
                  </a:lnTo>
                  <a:lnTo>
                    <a:pt x="18" y="293"/>
                  </a:lnTo>
                  <a:lnTo>
                    <a:pt x="19" y="293"/>
                  </a:lnTo>
                  <a:lnTo>
                    <a:pt x="19" y="293"/>
                  </a:lnTo>
                  <a:lnTo>
                    <a:pt x="20" y="293"/>
                  </a:lnTo>
                  <a:lnTo>
                    <a:pt x="21" y="294"/>
                  </a:lnTo>
                  <a:lnTo>
                    <a:pt x="23" y="294"/>
                  </a:lnTo>
                  <a:lnTo>
                    <a:pt x="24" y="296"/>
                  </a:lnTo>
                  <a:lnTo>
                    <a:pt x="25" y="296"/>
                  </a:lnTo>
                  <a:lnTo>
                    <a:pt x="25" y="296"/>
                  </a:lnTo>
                  <a:lnTo>
                    <a:pt x="26" y="296"/>
                  </a:lnTo>
                  <a:lnTo>
                    <a:pt x="28" y="296"/>
                  </a:lnTo>
                  <a:lnTo>
                    <a:pt x="29" y="296"/>
                  </a:lnTo>
                  <a:lnTo>
                    <a:pt x="30" y="296"/>
                  </a:lnTo>
                  <a:lnTo>
                    <a:pt x="31" y="296"/>
                  </a:lnTo>
                  <a:lnTo>
                    <a:pt x="31" y="296"/>
                  </a:lnTo>
                  <a:lnTo>
                    <a:pt x="33" y="296"/>
                  </a:lnTo>
                  <a:lnTo>
                    <a:pt x="34" y="297"/>
                  </a:lnTo>
                  <a:lnTo>
                    <a:pt x="35" y="297"/>
                  </a:lnTo>
                  <a:lnTo>
                    <a:pt x="36" y="299"/>
                  </a:lnTo>
                  <a:lnTo>
                    <a:pt x="38" y="299"/>
                  </a:lnTo>
                  <a:lnTo>
                    <a:pt x="38" y="299"/>
                  </a:lnTo>
                  <a:lnTo>
                    <a:pt x="39" y="299"/>
                  </a:lnTo>
                  <a:lnTo>
                    <a:pt x="40" y="299"/>
                  </a:lnTo>
                  <a:lnTo>
                    <a:pt x="41" y="299"/>
                  </a:lnTo>
                  <a:lnTo>
                    <a:pt x="43" y="300"/>
                  </a:lnTo>
                  <a:lnTo>
                    <a:pt x="44" y="300"/>
                  </a:lnTo>
                  <a:lnTo>
                    <a:pt x="44" y="300"/>
                  </a:lnTo>
                  <a:lnTo>
                    <a:pt x="45" y="300"/>
                  </a:lnTo>
                  <a:lnTo>
                    <a:pt x="46" y="300"/>
                  </a:lnTo>
                  <a:lnTo>
                    <a:pt x="48" y="301"/>
                  </a:lnTo>
                  <a:lnTo>
                    <a:pt x="49" y="301"/>
                  </a:lnTo>
                  <a:lnTo>
                    <a:pt x="49" y="301"/>
                  </a:lnTo>
                  <a:lnTo>
                    <a:pt x="50" y="301"/>
                  </a:lnTo>
                  <a:lnTo>
                    <a:pt x="50" y="301"/>
                  </a:lnTo>
                  <a:lnTo>
                    <a:pt x="51" y="301"/>
                  </a:lnTo>
                  <a:lnTo>
                    <a:pt x="53" y="301"/>
                  </a:lnTo>
                  <a:lnTo>
                    <a:pt x="53" y="301"/>
                  </a:lnTo>
                  <a:lnTo>
                    <a:pt x="54" y="301"/>
                  </a:lnTo>
                  <a:lnTo>
                    <a:pt x="54" y="301"/>
                  </a:lnTo>
                  <a:lnTo>
                    <a:pt x="55" y="301"/>
                  </a:lnTo>
                  <a:lnTo>
                    <a:pt x="56" y="303"/>
                  </a:lnTo>
                  <a:lnTo>
                    <a:pt x="56" y="303"/>
                  </a:lnTo>
                  <a:lnTo>
                    <a:pt x="58" y="303"/>
                  </a:lnTo>
                  <a:lnTo>
                    <a:pt x="59" y="303"/>
                  </a:lnTo>
                  <a:lnTo>
                    <a:pt x="59" y="303"/>
                  </a:lnTo>
                  <a:lnTo>
                    <a:pt x="59" y="303"/>
                  </a:lnTo>
                  <a:lnTo>
                    <a:pt x="60" y="303"/>
                  </a:lnTo>
                  <a:lnTo>
                    <a:pt x="61" y="303"/>
                  </a:lnTo>
                  <a:lnTo>
                    <a:pt x="63" y="303"/>
                  </a:lnTo>
                  <a:lnTo>
                    <a:pt x="64" y="303"/>
                  </a:lnTo>
                  <a:lnTo>
                    <a:pt x="64" y="303"/>
                  </a:lnTo>
                  <a:lnTo>
                    <a:pt x="65" y="303"/>
                  </a:lnTo>
                  <a:lnTo>
                    <a:pt x="66" y="303"/>
                  </a:lnTo>
                  <a:lnTo>
                    <a:pt x="66" y="304"/>
                  </a:lnTo>
                  <a:lnTo>
                    <a:pt x="68" y="304"/>
                  </a:lnTo>
                  <a:lnTo>
                    <a:pt x="69" y="304"/>
                  </a:lnTo>
                  <a:lnTo>
                    <a:pt x="69" y="304"/>
                  </a:lnTo>
                  <a:lnTo>
                    <a:pt x="69" y="304"/>
                  </a:lnTo>
                  <a:lnTo>
                    <a:pt x="70" y="304"/>
                  </a:lnTo>
                  <a:lnTo>
                    <a:pt x="71" y="304"/>
                  </a:lnTo>
                  <a:lnTo>
                    <a:pt x="73" y="304"/>
                  </a:lnTo>
                  <a:lnTo>
                    <a:pt x="73" y="304"/>
                  </a:lnTo>
                  <a:lnTo>
                    <a:pt x="74" y="304"/>
                  </a:lnTo>
                  <a:lnTo>
                    <a:pt x="74" y="304"/>
                  </a:lnTo>
                  <a:lnTo>
                    <a:pt x="75" y="305"/>
                  </a:lnTo>
                  <a:lnTo>
                    <a:pt x="76" y="305"/>
                  </a:lnTo>
                  <a:lnTo>
                    <a:pt x="78" y="305"/>
                  </a:lnTo>
                  <a:lnTo>
                    <a:pt x="78" y="305"/>
                  </a:lnTo>
                  <a:lnTo>
                    <a:pt x="78" y="305"/>
                  </a:lnTo>
                  <a:lnTo>
                    <a:pt x="79" y="305"/>
                  </a:lnTo>
                  <a:lnTo>
                    <a:pt x="80" y="305"/>
                  </a:lnTo>
                  <a:lnTo>
                    <a:pt x="81" y="305"/>
                  </a:lnTo>
                  <a:lnTo>
                    <a:pt x="81" y="307"/>
                  </a:lnTo>
                  <a:lnTo>
                    <a:pt x="83" y="307"/>
                  </a:lnTo>
                  <a:lnTo>
                    <a:pt x="84" y="307"/>
                  </a:lnTo>
                  <a:lnTo>
                    <a:pt x="84" y="307"/>
                  </a:lnTo>
                  <a:lnTo>
                    <a:pt x="85" y="307"/>
                  </a:lnTo>
                  <a:lnTo>
                    <a:pt x="86" y="308"/>
                  </a:lnTo>
                  <a:lnTo>
                    <a:pt x="88" y="308"/>
                  </a:lnTo>
                  <a:lnTo>
                    <a:pt x="90" y="308"/>
                  </a:lnTo>
                  <a:lnTo>
                    <a:pt x="92" y="308"/>
                  </a:lnTo>
                  <a:lnTo>
                    <a:pt x="93" y="307"/>
                  </a:lnTo>
                  <a:lnTo>
                    <a:pt x="95" y="307"/>
                  </a:lnTo>
                  <a:lnTo>
                    <a:pt x="98" y="307"/>
                  </a:lnTo>
                  <a:lnTo>
                    <a:pt x="99" y="307"/>
                  </a:lnTo>
                  <a:lnTo>
                    <a:pt x="100" y="307"/>
                  </a:lnTo>
                  <a:lnTo>
                    <a:pt x="103" y="307"/>
                  </a:lnTo>
                  <a:lnTo>
                    <a:pt x="104" y="307"/>
                  </a:lnTo>
                  <a:lnTo>
                    <a:pt x="107" y="307"/>
                  </a:lnTo>
                  <a:lnTo>
                    <a:pt x="108" y="307"/>
                  </a:lnTo>
                  <a:lnTo>
                    <a:pt x="109" y="307"/>
                  </a:lnTo>
                  <a:lnTo>
                    <a:pt x="110" y="307"/>
                  </a:lnTo>
                  <a:lnTo>
                    <a:pt x="112" y="307"/>
                  </a:lnTo>
                  <a:lnTo>
                    <a:pt x="113" y="305"/>
                  </a:lnTo>
                  <a:lnTo>
                    <a:pt x="114" y="305"/>
                  </a:lnTo>
                  <a:lnTo>
                    <a:pt x="115" y="305"/>
                  </a:lnTo>
                  <a:lnTo>
                    <a:pt x="117" y="305"/>
                  </a:lnTo>
                  <a:lnTo>
                    <a:pt x="118" y="305"/>
                  </a:lnTo>
                  <a:lnTo>
                    <a:pt x="119" y="305"/>
                  </a:lnTo>
                  <a:lnTo>
                    <a:pt x="120" y="305"/>
                  </a:lnTo>
                  <a:lnTo>
                    <a:pt x="122" y="305"/>
                  </a:lnTo>
                  <a:lnTo>
                    <a:pt x="123" y="305"/>
                  </a:lnTo>
                  <a:lnTo>
                    <a:pt x="124" y="305"/>
                  </a:lnTo>
                  <a:lnTo>
                    <a:pt x="125" y="305"/>
                  </a:lnTo>
                  <a:lnTo>
                    <a:pt x="125" y="305"/>
                  </a:lnTo>
                  <a:lnTo>
                    <a:pt x="125" y="304"/>
                  </a:lnTo>
                  <a:lnTo>
                    <a:pt x="127" y="304"/>
                  </a:lnTo>
                  <a:lnTo>
                    <a:pt x="128" y="304"/>
                  </a:lnTo>
                  <a:lnTo>
                    <a:pt x="129" y="304"/>
                  </a:lnTo>
                  <a:lnTo>
                    <a:pt x="129" y="304"/>
                  </a:lnTo>
                  <a:lnTo>
                    <a:pt x="130" y="304"/>
                  </a:lnTo>
                  <a:lnTo>
                    <a:pt x="130" y="304"/>
                  </a:lnTo>
                  <a:lnTo>
                    <a:pt x="132" y="304"/>
                  </a:lnTo>
                  <a:lnTo>
                    <a:pt x="133" y="304"/>
                  </a:lnTo>
                  <a:lnTo>
                    <a:pt x="134" y="304"/>
                  </a:lnTo>
                  <a:lnTo>
                    <a:pt x="134" y="304"/>
                  </a:lnTo>
                  <a:lnTo>
                    <a:pt x="135" y="304"/>
                  </a:lnTo>
                  <a:lnTo>
                    <a:pt x="135" y="304"/>
                  </a:lnTo>
                  <a:lnTo>
                    <a:pt x="135" y="304"/>
                  </a:lnTo>
                  <a:lnTo>
                    <a:pt x="137" y="304"/>
                  </a:lnTo>
                  <a:lnTo>
                    <a:pt x="137" y="304"/>
                  </a:lnTo>
                  <a:lnTo>
                    <a:pt x="138" y="304"/>
                  </a:lnTo>
                  <a:lnTo>
                    <a:pt x="138" y="304"/>
                  </a:lnTo>
                  <a:lnTo>
                    <a:pt x="138" y="304"/>
                  </a:lnTo>
                  <a:lnTo>
                    <a:pt x="139" y="304"/>
                  </a:lnTo>
                  <a:lnTo>
                    <a:pt x="140" y="304"/>
                  </a:lnTo>
                  <a:lnTo>
                    <a:pt x="142" y="304"/>
                  </a:lnTo>
                  <a:lnTo>
                    <a:pt x="142" y="304"/>
                  </a:lnTo>
                  <a:lnTo>
                    <a:pt x="143" y="303"/>
                  </a:lnTo>
                  <a:lnTo>
                    <a:pt x="143" y="303"/>
                  </a:lnTo>
                  <a:lnTo>
                    <a:pt x="144" y="303"/>
                  </a:lnTo>
                  <a:lnTo>
                    <a:pt x="144" y="303"/>
                  </a:lnTo>
                  <a:lnTo>
                    <a:pt x="144" y="303"/>
                  </a:lnTo>
                  <a:lnTo>
                    <a:pt x="145" y="303"/>
                  </a:lnTo>
                  <a:lnTo>
                    <a:pt x="145" y="303"/>
                  </a:lnTo>
                  <a:lnTo>
                    <a:pt x="147" y="303"/>
                  </a:lnTo>
                  <a:lnTo>
                    <a:pt x="147" y="303"/>
                  </a:lnTo>
                  <a:lnTo>
                    <a:pt x="148" y="303"/>
                  </a:lnTo>
                  <a:lnTo>
                    <a:pt x="148" y="303"/>
                  </a:lnTo>
                  <a:lnTo>
                    <a:pt x="149" y="303"/>
                  </a:lnTo>
                  <a:lnTo>
                    <a:pt x="149" y="301"/>
                  </a:lnTo>
                  <a:lnTo>
                    <a:pt x="150" y="301"/>
                  </a:lnTo>
                  <a:lnTo>
                    <a:pt x="150" y="301"/>
                  </a:lnTo>
                  <a:lnTo>
                    <a:pt x="150" y="301"/>
                  </a:lnTo>
                  <a:lnTo>
                    <a:pt x="152" y="301"/>
                  </a:lnTo>
                  <a:lnTo>
                    <a:pt x="152" y="301"/>
                  </a:lnTo>
                  <a:lnTo>
                    <a:pt x="153" y="301"/>
                  </a:lnTo>
                  <a:lnTo>
                    <a:pt x="153" y="301"/>
                  </a:lnTo>
                  <a:lnTo>
                    <a:pt x="154" y="301"/>
                  </a:lnTo>
                  <a:lnTo>
                    <a:pt x="155" y="301"/>
                  </a:lnTo>
                  <a:lnTo>
                    <a:pt x="157" y="301"/>
                  </a:lnTo>
                  <a:lnTo>
                    <a:pt x="157" y="300"/>
                  </a:lnTo>
                  <a:lnTo>
                    <a:pt x="157" y="300"/>
                  </a:lnTo>
                  <a:lnTo>
                    <a:pt x="158" y="299"/>
                  </a:lnTo>
                  <a:lnTo>
                    <a:pt x="158" y="299"/>
                  </a:lnTo>
                  <a:lnTo>
                    <a:pt x="159" y="299"/>
                  </a:lnTo>
                  <a:lnTo>
                    <a:pt x="159" y="299"/>
                  </a:lnTo>
                  <a:lnTo>
                    <a:pt x="160" y="299"/>
                  </a:lnTo>
                  <a:lnTo>
                    <a:pt x="160" y="299"/>
                  </a:lnTo>
                  <a:lnTo>
                    <a:pt x="160" y="299"/>
                  </a:lnTo>
                  <a:lnTo>
                    <a:pt x="162" y="299"/>
                  </a:lnTo>
                  <a:lnTo>
                    <a:pt x="163" y="299"/>
                  </a:lnTo>
                  <a:lnTo>
                    <a:pt x="163" y="299"/>
                  </a:lnTo>
                  <a:lnTo>
                    <a:pt x="164" y="299"/>
                  </a:lnTo>
                  <a:lnTo>
                    <a:pt x="164" y="299"/>
                  </a:lnTo>
                  <a:lnTo>
                    <a:pt x="165" y="297"/>
                  </a:lnTo>
                  <a:lnTo>
                    <a:pt x="165" y="297"/>
                  </a:lnTo>
                  <a:lnTo>
                    <a:pt x="167" y="297"/>
                  </a:lnTo>
                  <a:lnTo>
                    <a:pt x="167" y="297"/>
                  </a:lnTo>
                  <a:lnTo>
                    <a:pt x="167" y="297"/>
                  </a:lnTo>
                  <a:lnTo>
                    <a:pt x="168" y="297"/>
                  </a:lnTo>
                  <a:lnTo>
                    <a:pt x="168" y="297"/>
                  </a:lnTo>
                  <a:lnTo>
                    <a:pt x="169" y="297"/>
                  </a:lnTo>
                  <a:lnTo>
                    <a:pt x="170" y="297"/>
                  </a:lnTo>
                  <a:lnTo>
                    <a:pt x="172" y="297"/>
                  </a:lnTo>
                  <a:lnTo>
                    <a:pt x="172" y="297"/>
                  </a:lnTo>
                  <a:lnTo>
                    <a:pt x="172" y="296"/>
                  </a:lnTo>
                  <a:lnTo>
                    <a:pt x="173" y="296"/>
                  </a:lnTo>
                  <a:lnTo>
                    <a:pt x="173" y="296"/>
                  </a:lnTo>
                  <a:lnTo>
                    <a:pt x="174" y="296"/>
                  </a:lnTo>
                  <a:lnTo>
                    <a:pt x="174" y="296"/>
                  </a:lnTo>
                  <a:lnTo>
                    <a:pt x="175" y="296"/>
                  </a:lnTo>
                  <a:lnTo>
                    <a:pt x="175" y="294"/>
                  </a:lnTo>
                  <a:lnTo>
                    <a:pt x="175" y="294"/>
                  </a:lnTo>
                  <a:lnTo>
                    <a:pt x="177" y="294"/>
                  </a:lnTo>
                  <a:lnTo>
                    <a:pt x="177" y="294"/>
                  </a:lnTo>
                  <a:lnTo>
                    <a:pt x="178" y="294"/>
                  </a:lnTo>
                  <a:lnTo>
                    <a:pt x="178" y="293"/>
                  </a:lnTo>
                  <a:lnTo>
                    <a:pt x="178" y="293"/>
                  </a:lnTo>
                  <a:lnTo>
                    <a:pt x="179" y="292"/>
                  </a:lnTo>
                  <a:lnTo>
                    <a:pt x="179" y="292"/>
                  </a:lnTo>
                  <a:lnTo>
                    <a:pt x="181" y="292"/>
                  </a:lnTo>
                  <a:lnTo>
                    <a:pt x="181" y="292"/>
                  </a:lnTo>
                  <a:lnTo>
                    <a:pt x="182" y="292"/>
                  </a:lnTo>
                  <a:lnTo>
                    <a:pt x="182" y="292"/>
                  </a:lnTo>
                  <a:lnTo>
                    <a:pt x="182" y="292"/>
                  </a:lnTo>
                  <a:lnTo>
                    <a:pt x="183" y="292"/>
                  </a:lnTo>
                  <a:lnTo>
                    <a:pt x="183" y="292"/>
                  </a:lnTo>
                  <a:lnTo>
                    <a:pt x="184" y="292"/>
                  </a:lnTo>
                  <a:lnTo>
                    <a:pt x="184" y="292"/>
                  </a:lnTo>
                  <a:lnTo>
                    <a:pt x="184" y="292"/>
                  </a:lnTo>
                  <a:lnTo>
                    <a:pt x="186" y="290"/>
                  </a:lnTo>
                  <a:lnTo>
                    <a:pt x="186" y="290"/>
                  </a:lnTo>
                  <a:lnTo>
                    <a:pt x="187" y="290"/>
                  </a:lnTo>
                  <a:lnTo>
                    <a:pt x="187" y="290"/>
                  </a:lnTo>
                  <a:lnTo>
                    <a:pt x="188" y="290"/>
                  </a:lnTo>
                  <a:lnTo>
                    <a:pt x="188" y="289"/>
                  </a:lnTo>
                  <a:lnTo>
                    <a:pt x="188" y="289"/>
                  </a:lnTo>
                  <a:lnTo>
                    <a:pt x="189" y="289"/>
                  </a:lnTo>
                  <a:lnTo>
                    <a:pt x="189" y="289"/>
                  </a:lnTo>
                  <a:lnTo>
                    <a:pt x="191" y="289"/>
                  </a:lnTo>
                  <a:lnTo>
                    <a:pt x="191" y="288"/>
                  </a:lnTo>
                  <a:lnTo>
                    <a:pt x="192" y="288"/>
                  </a:lnTo>
                  <a:lnTo>
                    <a:pt x="192" y="288"/>
                  </a:lnTo>
                  <a:lnTo>
                    <a:pt x="192" y="288"/>
                  </a:lnTo>
                  <a:lnTo>
                    <a:pt x="193" y="288"/>
                  </a:lnTo>
                  <a:lnTo>
                    <a:pt x="193" y="288"/>
                  </a:lnTo>
                  <a:lnTo>
                    <a:pt x="194" y="288"/>
                  </a:lnTo>
                  <a:lnTo>
                    <a:pt x="194" y="288"/>
                  </a:lnTo>
                  <a:lnTo>
                    <a:pt x="194" y="286"/>
                  </a:lnTo>
                  <a:lnTo>
                    <a:pt x="196" y="286"/>
                  </a:lnTo>
                  <a:lnTo>
                    <a:pt x="196" y="286"/>
                  </a:lnTo>
                  <a:lnTo>
                    <a:pt x="197" y="286"/>
                  </a:lnTo>
                  <a:lnTo>
                    <a:pt x="198" y="286"/>
                  </a:lnTo>
                  <a:lnTo>
                    <a:pt x="198" y="285"/>
                  </a:lnTo>
                  <a:lnTo>
                    <a:pt x="198" y="285"/>
                  </a:lnTo>
                  <a:lnTo>
                    <a:pt x="199" y="285"/>
                  </a:lnTo>
                  <a:lnTo>
                    <a:pt x="199" y="285"/>
                  </a:lnTo>
                  <a:lnTo>
                    <a:pt x="201" y="285"/>
                  </a:lnTo>
                  <a:lnTo>
                    <a:pt x="201" y="285"/>
                  </a:lnTo>
                  <a:lnTo>
                    <a:pt x="201" y="285"/>
                  </a:lnTo>
                  <a:lnTo>
                    <a:pt x="202" y="283"/>
                  </a:lnTo>
                  <a:lnTo>
                    <a:pt x="202" y="283"/>
                  </a:lnTo>
                  <a:lnTo>
                    <a:pt x="203" y="283"/>
                  </a:lnTo>
                  <a:lnTo>
                    <a:pt x="203" y="283"/>
                  </a:lnTo>
                  <a:lnTo>
                    <a:pt x="203" y="283"/>
                  </a:lnTo>
                  <a:lnTo>
                    <a:pt x="204" y="282"/>
                  </a:lnTo>
                  <a:lnTo>
                    <a:pt x="204" y="282"/>
                  </a:lnTo>
                  <a:lnTo>
                    <a:pt x="206" y="282"/>
                  </a:lnTo>
                  <a:lnTo>
                    <a:pt x="206" y="282"/>
                  </a:lnTo>
                  <a:lnTo>
                    <a:pt x="207" y="282"/>
                  </a:lnTo>
                  <a:lnTo>
                    <a:pt x="207" y="282"/>
                  </a:lnTo>
                  <a:lnTo>
                    <a:pt x="207" y="282"/>
                  </a:lnTo>
                  <a:lnTo>
                    <a:pt x="208" y="282"/>
                  </a:lnTo>
                  <a:lnTo>
                    <a:pt x="208" y="282"/>
                  </a:lnTo>
                  <a:lnTo>
                    <a:pt x="209" y="282"/>
                  </a:lnTo>
                  <a:lnTo>
                    <a:pt x="209" y="282"/>
                  </a:lnTo>
                  <a:lnTo>
                    <a:pt x="211" y="281"/>
                  </a:lnTo>
                  <a:lnTo>
                    <a:pt x="211" y="281"/>
                  </a:lnTo>
                  <a:lnTo>
                    <a:pt x="212" y="281"/>
                  </a:lnTo>
                  <a:lnTo>
                    <a:pt x="212" y="281"/>
                  </a:lnTo>
                  <a:lnTo>
                    <a:pt x="213" y="281"/>
                  </a:lnTo>
                  <a:lnTo>
                    <a:pt x="213" y="281"/>
                  </a:lnTo>
                  <a:lnTo>
                    <a:pt x="213" y="279"/>
                  </a:lnTo>
                  <a:lnTo>
                    <a:pt x="214" y="279"/>
                  </a:lnTo>
                  <a:lnTo>
                    <a:pt x="214" y="278"/>
                  </a:lnTo>
                  <a:lnTo>
                    <a:pt x="216" y="278"/>
                  </a:lnTo>
                  <a:lnTo>
                    <a:pt x="216" y="278"/>
                  </a:lnTo>
                  <a:lnTo>
                    <a:pt x="217" y="278"/>
                  </a:lnTo>
                  <a:lnTo>
                    <a:pt x="217" y="278"/>
                  </a:lnTo>
                  <a:lnTo>
                    <a:pt x="217" y="278"/>
                  </a:lnTo>
                  <a:lnTo>
                    <a:pt x="218" y="277"/>
                  </a:lnTo>
                  <a:lnTo>
                    <a:pt x="218" y="277"/>
                  </a:lnTo>
                  <a:lnTo>
                    <a:pt x="219" y="277"/>
                  </a:lnTo>
                  <a:lnTo>
                    <a:pt x="219" y="277"/>
                  </a:lnTo>
                  <a:lnTo>
                    <a:pt x="219" y="277"/>
                  </a:lnTo>
                  <a:lnTo>
                    <a:pt x="221" y="277"/>
                  </a:lnTo>
                  <a:lnTo>
                    <a:pt x="221" y="277"/>
                  </a:lnTo>
                  <a:lnTo>
                    <a:pt x="222" y="277"/>
                  </a:lnTo>
                  <a:lnTo>
                    <a:pt x="223" y="277"/>
                  </a:lnTo>
                  <a:lnTo>
                    <a:pt x="224" y="277"/>
                  </a:lnTo>
                  <a:lnTo>
                    <a:pt x="224" y="277"/>
                  </a:lnTo>
                  <a:lnTo>
                    <a:pt x="226" y="275"/>
                  </a:lnTo>
                  <a:lnTo>
                    <a:pt x="226" y="275"/>
                  </a:lnTo>
                  <a:lnTo>
                    <a:pt x="226" y="275"/>
                  </a:lnTo>
                  <a:lnTo>
                    <a:pt x="227" y="275"/>
                  </a:lnTo>
                  <a:lnTo>
                    <a:pt x="227" y="275"/>
                  </a:lnTo>
                  <a:lnTo>
                    <a:pt x="228" y="275"/>
                  </a:lnTo>
                  <a:lnTo>
                    <a:pt x="228" y="274"/>
                  </a:lnTo>
                  <a:lnTo>
                    <a:pt x="229" y="274"/>
                  </a:lnTo>
                  <a:lnTo>
                    <a:pt x="229" y="274"/>
                  </a:lnTo>
                  <a:lnTo>
                    <a:pt x="229" y="274"/>
                  </a:lnTo>
                  <a:lnTo>
                    <a:pt x="231" y="274"/>
                  </a:lnTo>
                  <a:lnTo>
                    <a:pt x="231" y="272"/>
                  </a:lnTo>
                  <a:lnTo>
                    <a:pt x="232" y="272"/>
                  </a:lnTo>
                  <a:lnTo>
                    <a:pt x="232" y="271"/>
                  </a:lnTo>
                  <a:lnTo>
                    <a:pt x="232" y="271"/>
                  </a:lnTo>
                  <a:lnTo>
                    <a:pt x="233" y="271"/>
                  </a:lnTo>
                  <a:lnTo>
                    <a:pt x="233" y="271"/>
                  </a:lnTo>
                  <a:lnTo>
                    <a:pt x="234" y="271"/>
                  </a:lnTo>
                  <a:lnTo>
                    <a:pt x="234" y="271"/>
                  </a:lnTo>
                  <a:lnTo>
                    <a:pt x="234" y="271"/>
                  </a:lnTo>
                  <a:lnTo>
                    <a:pt x="236" y="271"/>
                  </a:lnTo>
                  <a:lnTo>
                    <a:pt x="237" y="271"/>
                  </a:lnTo>
                  <a:lnTo>
                    <a:pt x="238" y="271"/>
                  </a:lnTo>
                  <a:lnTo>
                    <a:pt x="238" y="271"/>
                  </a:lnTo>
                  <a:lnTo>
                    <a:pt x="239" y="270"/>
                  </a:lnTo>
                  <a:lnTo>
                    <a:pt x="239" y="270"/>
                  </a:lnTo>
                  <a:lnTo>
                    <a:pt x="241" y="270"/>
                  </a:lnTo>
                  <a:lnTo>
                    <a:pt x="241" y="270"/>
                  </a:lnTo>
                  <a:lnTo>
                    <a:pt x="241" y="270"/>
                  </a:lnTo>
                  <a:lnTo>
                    <a:pt x="242" y="268"/>
                  </a:lnTo>
                  <a:lnTo>
                    <a:pt x="242" y="268"/>
                  </a:lnTo>
                  <a:lnTo>
                    <a:pt x="243" y="267"/>
                  </a:lnTo>
                  <a:lnTo>
                    <a:pt x="243" y="267"/>
                  </a:lnTo>
                  <a:lnTo>
                    <a:pt x="244" y="267"/>
                  </a:lnTo>
                  <a:lnTo>
                    <a:pt x="246" y="267"/>
                  </a:lnTo>
                  <a:lnTo>
                    <a:pt x="246" y="267"/>
                  </a:lnTo>
                  <a:lnTo>
                    <a:pt x="247" y="267"/>
                  </a:lnTo>
                  <a:lnTo>
                    <a:pt x="247" y="266"/>
                  </a:lnTo>
                  <a:lnTo>
                    <a:pt x="248" y="266"/>
                  </a:lnTo>
                  <a:lnTo>
                    <a:pt x="248" y="266"/>
                  </a:lnTo>
                  <a:lnTo>
                    <a:pt x="248" y="266"/>
                  </a:lnTo>
                  <a:lnTo>
                    <a:pt x="249" y="266"/>
                  </a:lnTo>
                  <a:lnTo>
                    <a:pt x="249" y="266"/>
                  </a:lnTo>
                  <a:lnTo>
                    <a:pt x="251" y="266"/>
                  </a:lnTo>
                  <a:lnTo>
                    <a:pt x="251" y="266"/>
                  </a:lnTo>
                  <a:lnTo>
                    <a:pt x="252" y="266"/>
                  </a:lnTo>
                  <a:lnTo>
                    <a:pt x="253" y="266"/>
                  </a:lnTo>
                  <a:lnTo>
                    <a:pt x="254" y="266"/>
                  </a:lnTo>
                  <a:lnTo>
                    <a:pt x="254" y="264"/>
                  </a:lnTo>
                  <a:lnTo>
                    <a:pt x="254" y="264"/>
                  </a:lnTo>
                  <a:lnTo>
                    <a:pt x="256" y="264"/>
                  </a:lnTo>
                  <a:lnTo>
                    <a:pt x="256" y="264"/>
                  </a:lnTo>
                  <a:lnTo>
                    <a:pt x="257" y="264"/>
                  </a:lnTo>
                  <a:lnTo>
                    <a:pt x="257" y="264"/>
                  </a:lnTo>
                  <a:lnTo>
                    <a:pt x="257" y="264"/>
                  </a:lnTo>
                  <a:lnTo>
                    <a:pt x="258" y="263"/>
                  </a:lnTo>
                  <a:lnTo>
                    <a:pt x="259" y="263"/>
                  </a:lnTo>
                  <a:lnTo>
                    <a:pt x="261" y="263"/>
                  </a:lnTo>
                  <a:lnTo>
                    <a:pt x="261" y="263"/>
                  </a:lnTo>
                  <a:lnTo>
                    <a:pt x="262" y="263"/>
                  </a:lnTo>
                  <a:lnTo>
                    <a:pt x="262" y="262"/>
                  </a:lnTo>
                  <a:lnTo>
                    <a:pt x="263" y="262"/>
                  </a:lnTo>
                  <a:lnTo>
                    <a:pt x="263" y="262"/>
                  </a:lnTo>
                  <a:lnTo>
                    <a:pt x="263" y="262"/>
                  </a:lnTo>
                  <a:lnTo>
                    <a:pt x="264" y="262"/>
                  </a:lnTo>
                  <a:lnTo>
                    <a:pt x="264" y="262"/>
                  </a:lnTo>
                  <a:lnTo>
                    <a:pt x="266" y="262"/>
                  </a:lnTo>
                  <a:lnTo>
                    <a:pt x="266" y="260"/>
                  </a:lnTo>
                  <a:lnTo>
                    <a:pt x="267" y="260"/>
                  </a:lnTo>
                  <a:lnTo>
                    <a:pt x="268" y="260"/>
                  </a:lnTo>
                  <a:lnTo>
                    <a:pt x="269" y="260"/>
                  </a:lnTo>
                  <a:lnTo>
                    <a:pt x="269" y="260"/>
                  </a:lnTo>
                  <a:lnTo>
                    <a:pt x="269" y="260"/>
                  </a:lnTo>
                  <a:lnTo>
                    <a:pt x="271" y="259"/>
                  </a:lnTo>
                  <a:lnTo>
                    <a:pt x="271" y="259"/>
                  </a:lnTo>
                  <a:lnTo>
                    <a:pt x="272" y="259"/>
                  </a:lnTo>
                  <a:lnTo>
                    <a:pt x="273" y="259"/>
                  </a:lnTo>
                  <a:lnTo>
                    <a:pt x="273" y="259"/>
                  </a:lnTo>
                  <a:lnTo>
                    <a:pt x="275" y="257"/>
                  </a:lnTo>
                  <a:lnTo>
                    <a:pt x="275" y="257"/>
                  </a:lnTo>
                  <a:lnTo>
                    <a:pt x="276" y="257"/>
                  </a:lnTo>
                  <a:lnTo>
                    <a:pt x="277" y="257"/>
                  </a:lnTo>
                  <a:lnTo>
                    <a:pt x="278" y="257"/>
                  </a:lnTo>
                  <a:lnTo>
                    <a:pt x="278" y="257"/>
                  </a:lnTo>
                  <a:lnTo>
                    <a:pt x="280" y="257"/>
                  </a:lnTo>
                  <a:lnTo>
                    <a:pt x="280" y="256"/>
                  </a:lnTo>
                  <a:lnTo>
                    <a:pt x="281" y="256"/>
                  </a:lnTo>
                  <a:lnTo>
                    <a:pt x="282" y="256"/>
                  </a:lnTo>
                  <a:lnTo>
                    <a:pt x="282" y="256"/>
                  </a:lnTo>
                  <a:lnTo>
                    <a:pt x="283" y="256"/>
                  </a:lnTo>
                  <a:lnTo>
                    <a:pt x="283" y="256"/>
                  </a:lnTo>
                  <a:lnTo>
                    <a:pt x="285" y="256"/>
                  </a:lnTo>
                  <a:lnTo>
                    <a:pt x="286" y="256"/>
                  </a:lnTo>
                  <a:lnTo>
                    <a:pt x="287" y="256"/>
                  </a:lnTo>
                  <a:lnTo>
                    <a:pt x="288" y="256"/>
                  </a:lnTo>
                  <a:lnTo>
                    <a:pt x="288" y="256"/>
                  </a:lnTo>
                  <a:lnTo>
                    <a:pt x="288" y="255"/>
                  </a:lnTo>
                  <a:lnTo>
                    <a:pt x="290" y="255"/>
                  </a:lnTo>
                  <a:lnTo>
                    <a:pt x="291" y="255"/>
                  </a:lnTo>
                  <a:lnTo>
                    <a:pt x="291" y="255"/>
                  </a:lnTo>
                  <a:lnTo>
                    <a:pt x="292" y="255"/>
                  </a:lnTo>
                  <a:lnTo>
                    <a:pt x="292" y="255"/>
                  </a:lnTo>
                  <a:lnTo>
                    <a:pt x="293" y="255"/>
                  </a:lnTo>
                  <a:lnTo>
                    <a:pt x="293" y="253"/>
                  </a:lnTo>
                  <a:lnTo>
                    <a:pt x="295" y="253"/>
                  </a:lnTo>
                  <a:lnTo>
                    <a:pt x="296" y="253"/>
                  </a:lnTo>
                  <a:lnTo>
                    <a:pt x="297" y="253"/>
                  </a:lnTo>
                  <a:lnTo>
                    <a:pt x="297" y="253"/>
                  </a:lnTo>
                  <a:lnTo>
                    <a:pt x="297" y="252"/>
                  </a:lnTo>
                  <a:lnTo>
                    <a:pt x="298" y="252"/>
                  </a:lnTo>
                  <a:lnTo>
                    <a:pt x="300" y="252"/>
                  </a:lnTo>
                  <a:lnTo>
                    <a:pt x="301" y="252"/>
                  </a:lnTo>
                  <a:lnTo>
                    <a:pt x="301" y="252"/>
                  </a:lnTo>
                  <a:lnTo>
                    <a:pt x="302" y="252"/>
                  </a:lnTo>
                  <a:lnTo>
                    <a:pt x="302" y="252"/>
                  </a:lnTo>
                  <a:lnTo>
                    <a:pt x="303" y="252"/>
                  </a:lnTo>
                  <a:lnTo>
                    <a:pt x="303" y="252"/>
                  </a:lnTo>
                  <a:lnTo>
                    <a:pt x="305" y="252"/>
                  </a:lnTo>
                  <a:lnTo>
                    <a:pt x="306" y="252"/>
                  </a:lnTo>
                  <a:lnTo>
                    <a:pt x="307" y="251"/>
                  </a:lnTo>
                  <a:lnTo>
                    <a:pt x="307" y="251"/>
                  </a:lnTo>
                  <a:lnTo>
                    <a:pt x="307" y="251"/>
                  </a:lnTo>
                  <a:lnTo>
                    <a:pt x="308" y="251"/>
                  </a:lnTo>
                  <a:lnTo>
                    <a:pt x="310" y="251"/>
                  </a:lnTo>
                  <a:lnTo>
                    <a:pt x="311" y="251"/>
                  </a:lnTo>
                  <a:lnTo>
                    <a:pt x="311" y="251"/>
                  </a:lnTo>
                  <a:lnTo>
                    <a:pt x="312" y="251"/>
                  </a:lnTo>
                  <a:lnTo>
                    <a:pt x="312" y="251"/>
                  </a:lnTo>
                  <a:lnTo>
                    <a:pt x="313" y="251"/>
                  </a:lnTo>
                  <a:lnTo>
                    <a:pt x="315" y="251"/>
                  </a:lnTo>
                  <a:lnTo>
                    <a:pt x="316" y="251"/>
                  </a:lnTo>
                  <a:lnTo>
                    <a:pt x="316" y="249"/>
                  </a:lnTo>
                  <a:lnTo>
                    <a:pt x="317" y="249"/>
                  </a:lnTo>
                  <a:lnTo>
                    <a:pt x="317" y="249"/>
                  </a:lnTo>
                  <a:lnTo>
                    <a:pt x="318" y="249"/>
                  </a:lnTo>
                  <a:lnTo>
                    <a:pt x="320" y="249"/>
                  </a:lnTo>
                  <a:lnTo>
                    <a:pt x="320" y="249"/>
                  </a:lnTo>
                  <a:lnTo>
                    <a:pt x="321" y="249"/>
                  </a:lnTo>
                  <a:lnTo>
                    <a:pt x="322" y="249"/>
                  </a:lnTo>
                  <a:lnTo>
                    <a:pt x="323" y="249"/>
                  </a:lnTo>
                  <a:lnTo>
                    <a:pt x="325" y="249"/>
                  </a:lnTo>
                  <a:lnTo>
                    <a:pt x="326" y="249"/>
                  </a:lnTo>
                  <a:lnTo>
                    <a:pt x="326" y="249"/>
                  </a:lnTo>
                  <a:lnTo>
                    <a:pt x="327" y="249"/>
                  </a:lnTo>
                  <a:lnTo>
                    <a:pt x="327" y="248"/>
                  </a:lnTo>
                  <a:lnTo>
                    <a:pt x="328" y="248"/>
                  </a:lnTo>
                  <a:lnTo>
                    <a:pt x="328" y="248"/>
                  </a:lnTo>
                  <a:lnTo>
                    <a:pt x="330" y="248"/>
                  </a:lnTo>
                  <a:lnTo>
                    <a:pt x="331" y="248"/>
                  </a:lnTo>
                  <a:lnTo>
                    <a:pt x="332" y="248"/>
                  </a:lnTo>
                  <a:lnTo>
                    <a:pt x="333" y="248"/>
                  </a:lnTo>
                  <a:lnTo>
                    <a:pt x="335" y="248"/>
                  </a:lnTo>
                  <a:lnTo>
                    <a:pt x="335" y="248"/>
                  </a:lnTo>
                  <a:lnTo>
                    <a:pt x="336" y="248"/>
                  </a:lnTo>
                  <a:lnTo>
                    <a:pt x="337" y="248"/>
                  </a:lnTo>
                  <a:lnTo>
                    <a:pt x="338" y="248"/>
                  </a:lnTo>
                  <a:lnTo>
                    <a:pt x="338" y="248"/>
                  </a:lnTo>
                  <a:lnTo>
                    <a:pt x="340" y="248"/>
                  </a:lnTo>
                  <a:lnTo>
                    <a:pt x="341" y="248"/>
                  </a:lnTo>
                  <a:lnTo>
                    <a:pt x="342" y="248"/>
                  </a:lnTo>
                  <a:lnTo>
                    <a:pt x="343" y="248"/>
                  </a:lnTo>
                  <a:lnTo>
                    <a:pt x="345" y="248"/>
                  </a:lnTo>
                  <a:lnTo>
                    <a:pt x="345" y="248"/>
                  </a:lnTo>
                  <a:lnTo>
                    <a:pt x="346" y="248"/>
                  </a:lnTo>
                  <a:lnTo>
                    <a:pt x="347" y="248"/>
                  </a:lnTo>
                  <a:lnTo>
                    <a:pt x="348" y="248"/>
                  </a:lnTo>
                  <a:lnTo>
                    <a:pt x="350" y="248"/>
                  </a:lnTo>
                  <a:lnTo>
                    <a:pt x="351" y="248"/>
                  </a:lnTo>
                  <a:lnTo>
                    <a:pt x="351" y="248"/>
                  </a:lnTo>
                  <a:lnTo>
                    <a:pt x="352" y="248"/>
                  </a:lnTo>
                  <a:lnTo>
                    <a:pt x="353" y="248"/>
                  </a:lnTo>
                  <a:lnTo>
                    <a:pt x="355" y="248"/>
                  </a:lnTo>
                  <a:lnTo>
                    <a:pt x="356" y="248"/>
                  </a:lnTo>
                  <a:lnTo>
                    <a:pt x="357" y="248"/>
                  </a:lnTo>
                  <a:lnTo>
                    <a:pt x="357" y="248"/>
                  </a:lnTo>
                  <a:lnTo>
                    <a:pt x="358" y="248"/>
                  </a:lnTo>
                  <a:lnTo>
                    <a:pt x="360" y="248"/>
                  </a:lnTo>
                  <a:lnTo>
                    <a:pt x="361" y="248"/>
                  </a:lnTo>
                  <a:lnTo>
                    <a:pt x="362" y="248"/>
                  </a:lnTo>
                  <a:lnTo>
                    <a:pt x="363" y="248"/>
                  </a:lnTo>
                  <a:lnTo>
                    <a:pt x="363" y="248"/>
                  </a:lnTo>
                  <a:lnTo>
                    <a:pt x="365" y="248"/>
                  </a:lnTo>
                  <a:lnTo>
                    <a:pt x="366" y="248"/>
                  </a:lnTo>
                  <a:lnTo>
                    <a:pt x="367" y="248"/>
                  </a:lnTo>
                  <a:lnTo>
                    <a:pt x="369" y="248"/>
                  </a:lnTo>
                  <a:lnTo>
                    <a:pt x="370" y="248"/>
                  </a:lnTo>
                  <a:lnTo>
                    <a:pt x="370" y="248"/>
                  </a:lnTo>
                  <a:lnTo>
                    <a:pt x="371" y="248"/>
                  </a:lnTo>
                  <a:lnTo>
                    <a:pt x="372" y="248"/>
                  </a:lnTo>
                  <a:lnTo>
                    <a:pt x="374" y="248"/>
                  </a:lnTo>
                  <a:lnTo>
                    <a:pt x="376" y="248"/>
                  </a:lnTo>
                  <a:lnTo>
                    <a:pt x="376" y="0"/>
                  </a:lnTo>
                  <a:lnTo>
                    <a:pt x="0" y="0"/>
                  </a:lnTo>
                  <a:lnTo>
                    <a:pt x="0" y="28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uk-UA"/>
            </a:p>
          </p:txBody>
        </p:sp>
        <p:sp>
          <p:nvSpPr>
            <p:cNvPr id="95256" name="Freeform 24"/>
            <p:cNvSpPr>
              <a:spLocks/>
            </p:cNvSpPr>
            <p:nvPr/>
          </p:nvSpPr>
          <p:spPr bwMode="auto">
            <a:xfrm>
              <a:off x="1202" y="2312"/>
              <a:ext cx="376" cy="308"/>
            </a:xfrm>
            <a:custGeom>
              <a:avLst/>
              <a:gdLst>
                <a:gd name="T0" fmla="*/ 6 w 376"/>
                <a:gd name="T1" fmla="*/ 290 h 308"/>
                <a:gd name="T2" fmla="*/ 14 w 376"/>
                <a:gd name="T3" fmla="*/ 292 h 308"/>
                <a:gd name="T4" fmla="*/ 23 w 376"/>
                <a:gd name="T5" fmla="*/ 294 h 308"/>
                <a:gd name="T6" fmla="*/ 31 w 376"/>
                <a:gd name="T7" fmla="*/ 296 h 308"/>
                <a:gd name="T8" fmla="*/ 39 w 376"/>
                <a:gd name="T9" fmla="*/ 299 h 308"/>
                <a:gd name="T10" fmla="*/ 48 w 376"/>
                <a:gd name="T11" fmla="*/ 301 h 308"/>
                <a:gd name="T12" fmla="*/ 54 w 376"/>
                <a:gd name="T13" fmla="*/ 301 h 308"/>
                <a:gd name="T14" fmla="*/ 59 w 376"/>
                <a:gd name="T15" fmla="*/ 303 h 308"/>
                <a:gd name="T16" fmla="*/ 66 w 376"/>
                <a:gd name="T17" fmla="*/ 304 h 308"/>
                <a:gd name="T18" fmla="*/ 73 w 376"/>
                <a:gd name="T19" fmla="*/ 304 h 308"/>
                <a:gd name="T20" fmla="*/ 79 w 376"/>
                <a:gd name="T21" fmla="*/ 305 h 308"/>
                <a:gd name="T22" fmla="*/ 86 w 376"/>
                <a:gd name="T23" fmla="*/ 308 h 308"/>
                <a:gd name="T24" fmla="*/ 100 w 376"/>
                <a:gd name="T25" fmla="*/ 307 h 308"/>
                <a:gd name="T26" fmla="*/ 113 w 376"/>
                <a:gd name="T27" fmla="*/ 305 h 308"/>
                <a:gd name="T28" fmla="*/ 123 w 376"/>
                <a:gd name="T29" fmla="*/ 305 h 308"/>
                <a:gd name="T30" fmla="*/ 129 w 376"/>
                <a:gd name="T31" fmla="*/ 304 h 308"/>
                <a:gd name="T32" fmla="*/ 135 w 376"/>
                <a:gd name="T33" fmla="*/ 304 h 308"/>
                <a:gd name="T34" fmla="*/ 140 w 376"/>
                <a:gd name="T35" fmla="*/ 304 h 308"/>
                <a:gd name="T36" fmla="*/ 145 w 376"/>
                <a:gd name="T37" fmla="*/ 303 h 308"/>
                <a:gd name="T38" fmla="*/ 150 w 376"/>
                <a:gd name="T39" fmla="*/ 301 h 308"/>
                <a:gd name="T40" fmla="*/ 155 w 376"/>
                <a:gd name="T41" fmla="*/ 301 h 308"/>
                <a:gd name="T42" fmla="*/ 160 w 376"/>
                <a:gd name="T43" fmla="*/ 299 h 308"/>
                <a:gd name="T44" fmla="*/ 165 w 376"/>
                <a:gd name="T45" fmla="*/ 297 h 308"/>
                <a:gd name="T46" fmla="*/ 170 w 376"/>
                <a:gd name="T47" fmla="*/ 297 h 308"/>
                <a:gd name="T48" fmla="*/ 175 w 376"/>
                <a:gd name="T49" fmla="*/ 296 h 308"/>
                <a:gd name="T50" fmla="*/ 179 w 376"/>
                <a:gd name="T51" fmla="*/ 292 h 308"/>
                <a:gd name="T52" fmla="*/ 183 w 376"/>
                <a:gd name="T53" fmla="*/ 292 h 308"/>
                <a:gd name="T54" fmla="*/ 188 w 376"/>
                <a:gd name="T55" fmla="*/ 290 h 308"/>
                <a:gd name="T56" fmla="*/ 192 w 376"/>
                <a:gd name="T57" fmla="*/ 288 h 308"/>
                <a:gd name="T58" fmla="*/ 196 w 376"/>
                <a:gd name="T59" fmla="*/ 286 h 308"/>
                <a:gd name="T60" fmla="*/ 201 w 376"/>
                <a:gd name="T61" fmla="*/ 285 h 308"/>
                <a:gd name="T62" fmla="*/ 204 w 376"/>
                <a:gd name="T63" fmla="*/ 282 h 308"/>
                <a:gd name="T64" fmla="*/ 209 w 376"/>
                <a:gd name="T65" fmla="*/ 282 h 308"/>
                <a:gd name="T66" fmla="*/ 213 w 376"/>
                <a:gd name="T67" fmla="*/ 279 h 308"/>
                <a:gd name="T68" fmla="*/ 218 w 376"/>
                <a:gd name="T69" fmla="*/ 277 h 308"/>
                <a:gd name="T70" fmla="*/ 223 w 376"/>
                <a:gd name="T71" fmla="*/ 277 h 308"/>
                <a:gd name="T72" fmla="*/ 228 w 376"/>
                <a:gd name="T73" fmla="*/ 275 h 308"/>
                <a:gd name="T74" fmla="*/ 232 w 376"/>
                <a:gd name="T75" fmla="*/ 271 h 308"/>
                <a:gd name="T76" fmla="*/ 237 w 376"/>
                <a:gd name="T77" fmla="*/ 271 h 308"/>
                <a:gd name="T78" fmla="*/ 242 w 376"/>
                <a:gd name="T79" fmla="*/ 268 h 308"/>
                <a:gd name="T80" fmla="*/ 247 w 376"/>
                <a:gd name="T81" fmla="*/ 266 h 308"/>
                <a:gd name="T82" fmla="*/ 252 w 376"/>
                <a:gd name="T83" fmla="*/ 266 h 308"/>
                <a:gd name="T84" fmla="*/ 257 w 376"/>
                <a:gd name="T85" fmla="*/ 264 h 308"/>
                <a:gd name="T86" fmla="*/ 263 w 376"/>
                <a:gd name="T87" fmla="*/ 262 h 308"/>
                <a:gd name="T88" fmla="*/ 268 w 376"/>
                <a:gd name="T89" fmla="*/ 260 h 308"/>
                <a:gd name="T90" fmla="*/ 273 w 376"/>
                <a:gd name="T91" fmla="*/ 259 h 308"/>
                <a:gd name="T92" fmla="*/ 280 w 376"/>
                <a:gd name="T93" fmla="*/ 256 h 308"/>
                <a:gd name="T94" fmla="*/ 287 w 376"/>
                <a:gd name="T95" fmla="*/ 256 h 308"/>
                <a:gd name="T96" fmla="*/ 292 w 376"/>
                <a:gd name="T97" fmla="*/ 255 h 308"/>
                <a:gd name="T98" fmla="*/ 298 w 376"/>
                <a:gd name="T99" fmla="*/ 252 h 308"/>
                <a:gd name="T100" fmla="*/ 305 w 376"/>
                <a:gd name="T101" fmla="*/ 252 h 308"/>
                <a:gd name="T102" fmla="*/ 311 w 376"/>
                <a:gd name="T103" fmla="*/ 251 h 308"/>
                <a:gd name="T104" fmla="*/ 317 w 376"/>
                <a:gd name="T105" fmla="*/ 249 h 308"/>
                <a:gd name="T106" fmla="*/ 326 w 376"/>
                <a:gd name="T107" fmla="*/ 249 h 308"/>
                <a:gd name="T108" fmla="*/ 332 w 376"/>
                <a:gd name="T109" fmla="*/ 248 h 308"/>
                <a:gd name="T110" fmla="*/ 340 w 376"/>
                <a:gd name="T111" fmla="*/ 248 h 308"/>
                <a:gd name="T112" fmla="*/ 348 w 376"/>
                <a:gd name="T113" fmla="*/ 248 h 308"/>
                <a:gd name="T114" fmla="*/ 357 w 376"/>
                <a:gd name="T115" fmla="*/ 248 h 308"/>
                <a:gd name="T116" fmla="*/ 365 w 376"/>
                <a:gd name="T117" fmla="*/ 248 h 308"/>
                <a:gd name="T118" fmla="*/ 374 w 376"/>
                <a:gd name="T119" fmla="*/ 248 h 3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376" h="308">
                  <a:moveTo>
                    <a:pt x="0" y="288"/>
                  </a:moveTo>
                  <a:lnTo>
                    <a:pt x="0" y="288"/>
                  </a:lnTo>
                  <a:lnTo>
                    <a:pt x="1" y="288"/>
                  </a:lnTo>
                  <a:lnTo>
                    <a:pt x="1" y="288"/>
                  </a:lnTo>
                  <a:lnTo>
                    <a:pt x="3" y="289"/>
                  </a:lnTo>
                  <a:lnTo>
                    <a:pt x="4" y="289"/>
                  </a:lnTo>
                  <a:lnTo>
                    <a:pt x="5" y="290"/>
                  </a:lnTo>
                  <a:lnTo>
                    <a:pt x="6" y="290"/>
                  </a:lnTo>
                  <a:lnTo>
                    <a:pt x="6" y="290"/>
                  </a:lnTo>
                  <a:lnTo>
                    <a:pt x="8" y="290"/>
                  </a:lnTo>
                  <a:lnTo>
                    <a:pt x="9" y="290"/>
                  </a:lnTo>
                  <a:lnTo>
                    <a:pt x="10" y="292"/>
                  </a:lnTo>
                  <a:lnTo>
                    <a:pt x="11" y="292"/>
                  </a:lnTo>
                  <a:lnTo>
                    <a:pt x="13" y="292"/>
                  </a:lnTo>
                  <a:lnTo>
                    <a:pt x="13" y="292"/>
                  </a:lnTo>
                  <a:lnTo>
                    <a:pt x="14" y="292"/>
                  </a:lnTo>
                  <a:lnTo>
                    <a:pt x="15" y="292"/>
                  </a:lnTo>
                  <a:lnTo>
                    <a:pt x="16" y="293"/>
                  </a:lnTo>
                  <a:lnTo>
                    <a:pt x="18" y="293"/>
                  </a:lnTo>
                  <a:lnTo>
                    <a:pt x="19" y="293"/>
                  </a:lnTo>
                  <a:lnTo>
                    <a:pt x="19" y="293"/>
                  </a:lnTo>
                  <a:lnTo>
                    <a:pt x="20" y="293"/>
                  </a:lnTo>
                  <a:lnTo>
                    <a:pt x="21" y="294"/>
                  </a:lnTo>
                  <a:lnTo>
                    <a:pt x="23" y="294"/>
                  </a:lnTo>
                  <a:lnTo>
                    <a:pt x="24" y="296"/>
                  </a:lnTo>
                  <a:lnTo>
                    <a:pt x="25" y="296"/>
                  </a:lnTo>
                  <a:lnTo>
                    <a:pt x="25" y="296"/>
                  </a:lnTo>
                  <a:lnTo>
                    <a:pt x="26" y="296"/>
                  </a:lnTo>
                  <a:lnTo>
                    <a:pt x="28" y="296"/>
                  </a:lnTo>
                  <a:lnTo>
                    <a:pt x="29" y="296"/>
                  </a:lnTo>
                  <a:lnTo>
                    <a:pt x="30" y="296"/>
                  </a:lnTo>
                  <a:lnTo>
                    <a:pt x="31" y="296"/>
                  </a:lnTo>
                  <a:lnTo>
                    <a:pt x="31" y="296"/>
                  </a:lnTo>
                  <a:lnTo>
                    <a:pt x="33" y="296"/>
                  </a:lnTo>
                  <a:lnTo>
                    <a:pt x="34" y="297"/>
                  </a:lnTo>
                  <a:lnTo>
                    <a:pt x="35" y="297"/>
                  </a:lnTo>
                  <a:lnTo>
                    <a:pt x="36" y="299"/>
                  </a:lnTo>
                  <a:lnTo>
                    <a:pt x="38" y="299"/>
                  </a:lnTo>
                  <a:lnTo>
                    <a:pt x="38" y="299"/>
                  </a:lnTo>
                  <a:lnTo>
                    <a:pt x="39" y="299"/>
                  </a:lnTo>
                  <a:lnTo>
                    <a:pt x="40" y="299"/>
                  </a:lnTo>
                  <a:lnTo>
                    <a:pt x="41" y="299"/>
                  </a:lnTo>
                  <a:lnTo>
                    <a:pt x="43" y="300"/>
                  </a:lnTo>
                  <a:lnTo>
                    <a:pt x="44" y="300"/>
                  </a:lnTo>
                  <a:lnTo>
                    <a:pt x="44" y="300"/>
                  </a:lnTo>
                  <a:lnTo>
                    <a:pt x="45" y="300"/>
                  </a:lnTo>
                  <a:lnTo>
                    <a:pt x="46" y="300"/>
                  </a:lnTo>
                  <a:lnTo>
                    <a:pt x="48" y="301"/>
                  </a:lnTo>
                  <a:lnTo>
                    <a:pt x="49" y="301"/>
                  </a:lnTo>
                  <a:lnTo>
                    <a:pt x="49" y="301"/>
                  </a:lnTo>
                  <a:lnTo>
                    <a:pt x="50" y="301"/>
                  </a:lnTo>
                  <a:lnTo>
                    <a:pt x="50" y="301"/>
                  </a:lnTo>
                  <a:lnTo>
                    <a:pt x="51" y="301"/>
                  </a:lnTo>
                  <a:lnTo>
                    <a:pt x="53" y="301"/>
                  </a:lnTo>
                  <a:lnTo>
                    <a:pt x="53" y="301"/>
                  </a:lnTo>
                  <a:lnTo>
                    <a:pt x="54" y="301"/>
                  </a:lnTo>
                  <a:lnTo>
                    <a:pt x="54" y="301"/>
                  </a:lnTo>
                  <a:lnTo>
                    <a:pt x="55" y="301"/>
                  </a:lnTo>
                  <a:lnTo>
                    <a:pt x="56" y="303"/>
                  </a:lnTo>
                  <a:lnTo>
                    <a:pt x="56" y="303"/>
                  </a:lnTo>
                  <a:lnTo>
                    <a:pt x="58" y="303"/>
                  </a:lnTo>
                  <a:lnTo>
                    <a:pt x="59" y="303"/>
                  </a:lnTo>
                  <a:lnTo>
                    <a:pt x="59" y="303"/>
                  </a:lnTo>
                  <a:lnTo>
                    <a:pt x="59" y="303"/>
                  </a:lnTo>
                  <a:lnTo>
                    <a:pt x="60" y="303"/>
                  </a:lnTo>
                  <a:lnTo>
                    <a:pt x="61" y="303"/>
                  </a:lnTo>
                  <a:lnTo>
                    <a:pt x="63" y="303"/>
                  </a:lnTo>
                  <a:lnTo>
                    <a:pt x="64" y="303"/>
                  </a:lnTo>
                  <a:lnTo>
                    <a:pt x="64" y="303"/>
                  </a:lnTo>
                  <a:lnTo>
                    <a:pt x="65" y="303"/>
                  </a:lnTo>
                  <a:lnTo>
                    <a:pt x="66" y="303"/>
                  </a:lnTo>
                  <a:lnTo>
                    <a:pt x="66" y="304"/>
                  </a:lnTo>
                  <a:lnTo>
                    <a:pt x="68" y="304"/>
                  </a:lnTo>
                  <a:lnTo>
                    <a:pt x="69" y="304"/>
                  </a:lnTo>
                  <a:lnTo>
                    <a:pt x="69" y="304"/>
                  </a:lnTo>
                  <a:lnTo>
                    <a:pt x="69" y="304"/>
                  </a:lnTo>
                  <a:lnTo>
                    <a:pt x="70" y="304"/>
                  </a:lnTo>
                  <a:lnTo>
                    <a:pt x="71" y="304"/>
                  </a:lnTo>
                  <a:lnTo>
                    <a:pt x="73" y="304"/>
                  </a:lnTo>
                  <a:lnTo>
                    <a:pt x="73" y="304"/>
                  </a:lnTo>
                  <a:lnTo>
                    <a:pt x="74" y="304"/>
                  </a:lnTo>
                  <a:lnTo>
                    <a:pt x="74" y="304"/>
                  </a:lnTo>
                  <a:lnTo>
                    <a:pt x="75" y="305"/>
                  </a:lnTo>
                  <a:lnTo>
                    <a:pt x="76" y="305"/>
                  </a:lnTo>
                  <a:lnTo>
                    <a:pt x="78" y="305"/>
                  </a:lnTo>
                  <a:lnTo>
                    <a:pt x="78" y="305"/>
                  </a:lnTo>
                  <a:lnTo>
                    <a:pt x="78" y="305"/>
                  </a:lnTo>
                  <a:lnTo>
                    <a:pt x="79" y="305"/>
                  </a:lnTo>
                  <a:lnTo>
                    <a:pt x="80" y="305"/>
                  </a:lnTo>
                  <a:lnTo>
                    <a:pt x="81" y="305"/>
                  </a:lnTo>
                  <a:lnTo>
                    <a:pt x="81" y="307"/>
                  </a:lnTo>
                  <a:lnTo>
                    <a:pt x="83" y="307"/>
                  </a:lnTo>
                  <a:lnTo>
                    <a:pt x="84" y="307"/>
                  </a:lnTo>
                  <a:lnTo>
                    <a:pt x="84" y="307"/>
                  </a:lnTo>
                  <a:lnTo>
                    <a:pt x="85" y="307"/>
                  </a:lnTo>
                  <a:lnTo>
                    <a:pt x="86" y="308"/>
                  </a:lnTo>
                  <a:lnTo>
                    <a:pt x="88" y="308"/>
                  </a:lnTo>
                  <a:lnTo>
                    <a:pt x="90" y="308"/>
                  </a:lnTo>
                  <a:lnTo>
                    <a:pt x="92" y="308"/>
                  </a:lnTo>
                  <a:lnTo>
                    <a:pt x="93" y="307"/>
                  </a:lnTo>
                  <a:lnTo>
                    <a:pt x="95" y="307"/>
                  </a:lnTo>
                  <a:lnTo>
                    <a:pt x="98" y="307"/>
                  </a:lnTo>
                  <a:lnTo>
                    <a:pt x="99" y="307"/>
                  </a:lnTo>
                  <a:lnTo>
                    <a:pt x="100" y="307"/>
                  </a:lnTo>
                  <a:lnTo>
                    <a:pt x="103" y="307"/>
                  </a:lnTo>
                  <a:lnTo>
                    <a:pt x="104" y="307"/>
                  </a:lnTo>
                  <a:lnTo>
                    <a:pt x="107" y="307"/>
                  </a:lnTo>
                  <a:lnTo>
                    <a:pt x="108" y="307"/>
                  </a:lnTo>
                  <a:lnTo>
                    <a:pt x="109" y="307"/>
                  </a:lnTo>
                  <a:lnTo>
                    <a:pt x="110" y="307"/>
                  </a:lnTo>
                  <a:lnTo>
                    <a:pt x="112" y="307"/>
                  </a:lnTo>
                  <a:lnTo>
                    <a:pt x="113" y="305"/>
                  </a:lnTo>
                  <a:lnTo>
                    <a:pt x="114" y="305"/>
                  </a:lnTo>
                  <a:lnTo>
                    <a:pt x="115" y="305"/>
                  </a:lnTo>
                  <a:lnTo>
                    <a:pt x="117" y="305"/>
                  </a:lnTo>
                  <a:lnTo>
                    <a:pt x="118" y="305"/>
                  </a:lnTo>
                  <a:lnTo>
                    <a:pt x="119" y="305"/>
                  </a:lnTo>
                  <a:lnTo>
                    <a:pt x="120" y="305"/>
                  </a:lnTo>
                  <a:lnTo>
                    <a:pt x="122" y="305"/>
                  </a:lnTo>
                  <a:lnTo>
                    <a:pt x="123" y="305"/>
                  </a:lnTo>
                  <a:lnTo>
                    <a:pt x="124" y="305"/>
                  </a:lnTo>
                  <a:lnTo>
                    <a:pt x="125" y="305"/>
                  </a:lnTo>
                  <a:lnTo>
                    <a:pt x="125" y="305"/>
                  </a:lnTo>
                  <a:lnTo>
                    <a:pt x="125" y="304"/>
                  </a:lnTo>
                  <a:lnTo>
                    <a:pt x="127" y="304"/>
                  </a:lnTo>
                  <a:lnTo>
                    <a:pt x="128" y="304"/>
                  </a:lnTo>
                  <a:lnTo>
                    <a:pt x="129" y="304"/>
                  </a:lnTo>
                  <a:lnTo>
                    <a:pt x="129" y="304"/>
                  </a:lnTo>
                  <a:lnTo>
                    <a:pt x="130" y="304"/>
                  </a:lnTo>
                  <a:lnTo>
                    <a:pt x="130" y="304"/>
                  </a:lnTo>
                  <a:lnTo>
                    <a:pt x="132" y="304"/>
                  </a:lnTo>
                  <a:lnTo>
                    <a:pt x="133" y="304"/>
                  </a:lnTo>
                  <a:lnTo>
                    <a:pt x="134" y="304"/>
                  </a:lnTo>
                  <a:lnTo>
                    <a:pt x="134" y="304"/>
                  </a:lnTo>
                  <a:lnTo>
                    <a:pt x="135" y="304"/>
                  </a:lnTo>
                  <a:lnTo>
                    <a:pt x="135" y="304"/>
                  </a:lnTo>
                  <a:lnTo>
                    <a:pt x="135" y="304"/>
                  </a:lnTo>
                  <a:lnTo>
                    <a:pt x="137" y="304"/>
                  </a:lnTo>
                  <a:lnTo>
                    <a:pt x="137" y="304"/>
                  </a:lnTo>
                  <a:lnTo>
                    <a:pt x="138" y="304"/>
                  </a:lnTo>
                  <a:lnTo>
                    <a:pt x="138" y="304"/>
                  </a:lnTo>
                  <a:lnTo>
                    <a:pt x="138" y="304"/>
                  </a:lnTo>
                  <a:lnTo>
                    <a:pt x="139" y="304"/>
                  </a:lnTo>
                  <a:lnTo>
                    <a:pt x="140" y="304"/>
                  </a:lnTo>
                  <a:lnTo>
                    <a:pt x="142" y="304"/>
                  </a:lnTo>
                  <a:lnTo>
                    <a:pt x="142" y="304"/>
                  </a:lnTo>
                  <a:lnTo>
                    <a:pt x="143" y="303"/>
                  </a:lnTo>
                  <a:lnTo>
                    <a:pt x="143" y="303"/>
                  </a:lnTo>
                  <a:lnTo>
                    <a:pt x="144" y="303"/>
                  </a:lnTo>
                  <a:lnTo>
                    <a:pt x="144" y="303"/>
                  </a:lnTo>
                  <a:lnTo>
                    <a:pt x="144" y="303"/>
                  </a:lnTo>
                  <a:lnTo>
                    <a:pt x="145" y="303"/>
                  </a:lnTo>
                  <a:lnTo>
                    <a:pt x="145" y="303"/>
                  </a:lnTo>
                  <a:lnTo>
                    <a:pt x="147" y="303"/>
                  </a:lnTo>
                  <a:lnTo>
                    <a:pt x="147" y="303"/>
                  </a:lnTo>
                  <a:lnTo>
                    <a:pt x="148" y="303"/>
                  </a:lnTo>
                  <a:lnTo>
                    <a:pt x="148" y="303"/>
                  </a:lnTo>
                  <a:lnTo>
                    <a:pt x="149" y="303"/>
                  </a:lnTo>
                  <a:lnTo>
                    <a:pt x="149" y="301"/>
                  </a:lnTo>
                  <a:lnTo>
                    <a:pt x="150" y="301"/>
                  </a:lnTo>
                  <a:lnTo>
                    <a:pt x="150" y="301"/>
                  </a:lnTo>
                  <a:lnTo>
                    <a:pt x="150" y="301"/>
                  </a:lnTo>
                  <a:lnTo>
                    <a:pt x="152" y="301"/>
                  </a:lnTo>
                  <a:lnTo>
                    <a:pt x="152" y="301"/>
                  </a:lnTo>
                  <a:lnTo>
                    <a:pt x="153" y="301"/>
                  </a:lnTo>
                  <a:lnTo>
                    <a:pt x="153" y="301"/>
                  </a:lnTo>
                  <a:lnTo>
                    <a:pt x="154" y="301"/>
                  </a:lnTo>
                  <a:lnTo>
                    <a:pt x="155" y="301"/>
                  </a:lnTo>
                  <a:lnTo>
                    <a:pt x="157" y="301"/>
                  </a:lnTo>
                  <a:lnTo>
                    <a:pt x="157" y="300"/>
                  </a:lnTo>
                  <a:lnTo>
                    <a:pt x="157" y="300"/>
                  </a:lnTo>
                  <a:lnTo>
                    <a:pt x="158" y="299"/>
                  </a:lnTo>
                  <a:lnTo>
                    <a:pt x="158" y="299"/>
                  </a:lnTo>
                  <a:lnTo>
                    <a:pt x="159" y="299"/>
                  </a:lnTo>
                  <a:lnTo>
                    <a:pt x="159" y="299"/>
                  </a:lnTo>
                  <a:lnTo>
                    <a:pt x="160" y="299"/>
                  </a:lnTo>
                  <a:lnTo>
                    <a:pt x="160" y="299"/>
                  </a:lnTo>
                  <a:lnTo>
                    <a:pt x="160" y="299"/>
                  </a:lnTo>
                  <a:lnTo>
                    <a:pt x="162" y="299"/>
                  </a:lnTo>
                  <a:lnTo>
                    <a:pt x="163" y="299"/>
                  </a:lnTo>
                  <a:lnTo>
                    <a:pt x="163" y="299"/>
                  </a:lnTo>
                  <a:lnTo>
                    <a:pt x="164" y="299"/>
                  </a:lnTo>
                  <a:lnTo>
                    <a:pt x="164" y="299"/>
                  </a:lnTo>
                  <a:lnTo>
                    <a:pt x="165" y="297"/>
                  </a:lnTo>
                  <a:lnTo>
                    <a:pt x="165" y="297"/>
                  </a:lnTo>
                  <a:lnTo>
                    <a:pt x="167" y="297"/>
                  </a:lnTo>
                  <a:lnTo>
                    <a:pt x="167" y="297"/>
                  </a:lnTo>
                  <a:lnTo>
                    <a:pt x="167" y="297"/>
                  </a:lnTo>
                  <a:lnTo>
                    <a:pt x="168" y="297"/>
                  </a:lnTo>
                  <a:lnTo>
                    <a:pt x="168" y="297"/>
                  </a:lnTo>
                  <a:lnTo>
                    <a:pt x="169" y="297"/>
                  </a:lnTo>
                  <a:lnTo>
                    <a:pt x="170" y="297"/>
                  </a:lnTo>
                  <a:lnTo>
                    <a:pt x="172" y="297"/>
                  </a:lnTo>
                  <a:lnTo>
                    <a:pt x="172" y="297"/>
                  </a:lnTo>
                  <a:lnTo>
                    <a:pt x="172" y="296"/>
                  </a:lnTo>
                  <a:lnTo>
                    <a:pt x="173" y="296"/>
                  </a:lnTo>
                  <a:lnTo>
                    <a:pt x="173" y="296"/>
                  </a:lnTo>
                  <a:lnTo>
                    <a:pt x="174" y="296"/>
                  </a:lnTo>
                  <a:lnTo>
                    <a:pt x="174" y="296"/>
                  </a:lnTo>
                  <a:lnTo>
                    <a:pt x="175" y="296"/>
                  </a:lnTo>
                  <a:lnTo>
                    <a:pt x="175" y="294"/>
                  </a:lnTo>
                  <a:lnTo>
                    <a:pt x="175" y="294"/>
                  </a:lnTo>
                  <a:lnTo>
                    <a:pt x="177" y="294"/>
                  </a:lnTo>
                  <a:lnTo>
                    <a:pt x="177" y="294"/>
                  </a:lnTo>
                  <a:lnTo>
                    <a:pt x="178" y="294"/>
                  </a:lnTo>
                  <a:lnTo>
                    <a:pt x="178" y="293"/>
                  </a:lnTo>
                  <a:lnTo>
                    <a:pt x="178" y="293"/>
                  </a:lnTo>
                  <a:lnTo>
                    <a:pt x="179" y="292"/>
                  </a:lnTo>
                  <a:lnTo>
                    <a:pt x="179" y="292"/>
                  </a:lnTo>
                  <a:lnTo>
                    <a:pt x="181" y="292"/>
                  </a:lnTo>
                  <a:lnTo>
                    <a:pt x="181" y="292"/>
                  </a:lnTo>
                  <a:lnTo>
                    <a:pt x="182" y="292"/>
                  </a:lnTo>
                  <a:lnTo>
                    <a:pt x="182" y="292"/>
                  </a:lnTo>
                  <a:lnTo>
                    <a:pt x="182" y="292"/>
                  </a:lnTo>
                  <a:lnTo>
                    <a:pt x="183" y="292"/>
                  </a:lnTo>
                  <a:lnTo>
                    <a:pt x="183" y="292"/>
                  </a:lnTo>
                  <a:lnTo>
                    <a:pt x="184" y="292"/>
                  </a:lnTo>
                  <a:lnTo>
                    <a:pt x="184" y="292"/>
                  </a:lnTo>
                  <a:lnTo>
                    <a:pt x="184" y="292"/>
                  </a:lnTo>
                  <a:lnTo>
                    <a:pt x="186" y="290"/>
                  </a:lnTo>
                  <a:lnTo>
                    <a:pt x="186" y="290"/>
                  </a:lnTo>
                  <a:lnTo>
                    <a:pt x="187" y="290"/>
                  </a:lnTo>
                  <a:lnTo>
                    <a:pt x="187" y="290"/>
                  </a:lnTo>
                  <a:lnTo>
                    <a:pt x="188" y="290"/>
                  </a:lnTo>
                  <a:lnTo>
                    <a:pt x="188" y="289"/>
                  </a:lnTo>
                  <a:lnTo>
                    <a:pt x="188" y="289"/>
                  </a:lnTo>
                  <a:lnTo>
                    <a:pt x="189" y="289"/>
                  </a:lnTo>
                  <a:lnTo>
                    <a:pt x="189" y="289"/>
                  </a:lnTo>
                  <a:lnTo>
                    <a:pt x="191" y="289"/>
                  </a:lnTo>
                  <a:lnTo>
                    <a:pt x="191" y="288"/>
                  </a:lnTo>
                  <a:lnTo>
                    <a:pt x="192" y="288"/>
                  </a:lnTo>
                  <a:lnTo>
                    <a:pt x="192" y="288"/>
                  </a:lnTo>
                  <a:lnTo>
                    <a:pt x="192" y="288"/>
                  </a:lnTo>
                  <a:lnTo>
                    <a:pt x="193" y="288"/>
                  </a:lnTo>
                  <a:lnTo>
                    <a:pt x="193" y="288"/>
                  </a:lnTo>
                  <a:lnTo>
                    <a:pt x="194" y="288"/>
                  </a:lnTo>
                  <a:lnTo>
                    <a:pt x="194" y="288"/>
                  </a:lnTo>
                  <a:lnTo>
                    <a:pt x="194" y="286"/>
                  </a:lnTo>
                  <a:lnTo>
                    <a:pt x="196" y="286"/>
                  </a:lnTo>
                  <a:lnTo>
                    <a:pt x="196" y="286"/>
                  </a:lnTo>
                  <a:lnTo>
                    <a:pt x="197" y="286"/>
                  </a:lnTo>
                  <a:lnTo>
                    <a:pt x="198" y="286"/>
                  </a:lnTo>
                  <a:lnTo>
                    <a:pt x="198" y="285"/>
                  </a:lnTo>
                  <a:lnTo>
                    <a:pt x="198" y="285"/>
                  </a:lnTo>
                  <a:lnTo>
                    <a:pt x="199" y="285"/>
                  </a:lnTo>
                  <a:lnTo>
                    <a:pt x="199" y="285"/>
                  </a:lnTo>
                  <a:lnTo>
                    <a:pt x="201" y="285"/>
                  </a:lnTo>
                  <a:lnTo>
                    <a:pt x="201" y="285"/>
                  </a:lnTo>
                  <a:lnTo>
                    <a:pt x="201" y="285"/>
                  </a:lnTo>
                  <a:lnTo>
                    <a:pt x="202" y="283"/>
                  </a:lnTo>
                  <a:lnTo>
                    <a:pt x="202" y="283"/>
                  </a:lnTo>
                  <a:lnTo>
                    <a:pt x="203" y="283"/>
                  </a:lnTo>
                  <a:lnTo>
                    <a:pt x="203" y="283"/>
                  </a:lnTo>
                  <a:lnTo>
                    <a:pt x="203" y="283"/>
                  </a:lnTo>
                  <a:lnTo>
                    <a:pt x="204" y="282"/>
                  </a:lnTo>
                  <a:lnTo>
                    <a:pt x="204" y="282"/>
                  </a:lnTo>
                  <a:lnTo>
                    <a:pt x="206" y="282"/>
                  </a:lnTo>
                  <a:lnTo>
                    <a:pt x="206" y="282"/>
                  </a:lnTo>
                  <a:lnTo>
                    <a:pt x="207" y="282"/>
                  </a:lnTo>
                  <a:lnTo>
                    <a:pt x="207" y="282"/>
                  </a:lnTo>
                  <a:lnTo>
                    <a:pt x="207" y="282"/>
                  </a:lnTo>
                  <a:lnTo>
                    <a:pt x="208" y="282"/>
                  </a:lnTo>
                  <a:lnTo>
                    <a:pt x="208" y="282"/>
                  </a:lnTo>
                  <a:lnTo>
                    <a:pt x="209" y="282"/>
                  </a:lnTo>
                  <a:lnTo>
                    <a:pt x="209" y="282"/>
                  </a:lnTo>
                  <a:lnTo>
                    <a:pt x="211" y="281"/>
                  </a:lnTo>
                  <a:lnTo>
                    <a:pt x="211" y="281"/>
                  </a:lnTo>
                  <a:lnTo>
                    <a:pt x="212" y="281"/>
                  </a:lnTo>
                  <a:lnTo>
                    <a:pt x="212" y="281"/>
                  </a:lnTo>
                  <a:lnTo>
                    <a:pt x="213" y="281"/>
                  </a:lnTo>
                  <a:lnTo>
                    <a:pt x="213" y="281"/>
                  </a:lnTo>
                  <a:lnTo>
                    <a:pt x="213" y="279"/>
                  </a:lnTo>
                  <a:lnTo>
                    <a:pt x="214" y="279"/>
                  </a:lnTo>
                  <a:lnTo>
                    <a:pt x="214" y="278"/>
                  </a:lnTo>
                  <a:lnTo>
                    <a:pt x="216" y="278"/>
                  </a:lnTo>
                  <a:lnTo>
                    <a:pt x="216" y="278"/>
                  </a:lnTo>
                  <a:lnTo>
                    <a:pt x="217" y="278"/>
                  </a:lnTo>
                  <a:lnTo>
                    <a:pt x="217" y="278"/>
                  </a:lnTo>
                  <a:lnTo>
                    <a:pt x="217" y="278"/>
                  </a:lnTo>
                  <a:lnTo>
                    <a:pt x="218" y="277"/>
                  </a:lnTo>
                  <a:lnTo>
                    <a:pt x="218" y="277"/>
                  </a:lnTo>
                  <a:lnTo>
                    <a:pt x="219" y="277"/>
                  </a:lnTo>
                  <a:lnTo>
                    <a:pt x="219" y="277"/>
                  </a:lnTo>
                  <a:lnTo>
                    <a:pt x="219" y="277"/>
                  </a:lnTo>
                  <a:lnTo>
                    <a:pt x="221" y="277"/>
                  </a:lnTo>
                  <a:lnTo>
                    <a:pt x="221" y="277"/>
                  </a:lnTo>
                  <a:lnTo>
                    <a:pt x="222" y="277"/>
                  </a:lnTo>
                  <a:lnTo>
                    <a:pt x="223" y="277"/>
                  </a:lnTo>
                  <a:lnTo>
                    <a:pt x="224" y="277"/>
                  </a:lnTo>
                  <a:lnTo>
                    <a:pt x="224" y="277"/>
                  </a:lnTo>
                  <a:lnTo>
                    <a:pt x="226" y="275"/>
                  </a:lnTo>
                  <a:lnTo>
                    <a:pt x="226" y="275"/>
                  </a:lnTo>
                  <a:lnTo>
                    <a:pt x="226" y="275"/>
                  </a:lnTo>
                  <a:lnTo>
                    <a:pt x="227" y="275"/>
                  </a:lnTo>
                  <a:lnTo>
                    <a:pt x="227" y="275"/>
                  </a:lnTo>
                  <a:lnTo>
                    <a:pt x="228" y="275"/>
                  </a:lnTo>
                  <a:lnTo>
                    <a:pt x="228" y="274"/>
                  </a:lnTo>
                  <a:lnTo>
                    <a:pt x="229" y="274"/>
                  </a:lnTo>
                  <a:lnTo>
                    <a:pt x="229" y="274"/>
                  </a:lnTo>
                  <a:lnTo>
                    <a:pt x="229" y="274"/>
                  </a:lnTo>
                  <a:lnTo>
                    <a:pt x="231" y="274"/>
                  </a:lnTo>
                  <a:lnTo>
                    <a:pt x="231" y="272"/>
                  </a:lnTo>
                  <a:lnTo>
                    <a:pt x="232" y="272"/>
                  </a:lnTo>
                  <a:lnTo>
                    <a:pt x="232" y="271"/>
                  </a:lnTo>
                  <a:lnTo>
                    <a:pt x="232" y="271"/>
                  </a:lnTo>
                  <a:lnTo>
                    <a:pt x="233" y="271"/>
                  </a:lnTo>
                  <a:lnTo>
                    <a:pt x="233" y="271"/>
                  </a:lnTo>
                  <a:lnTo>
                    <a:pt x="234" y="271"/>
                  </a:lnTo>
                  <a:lnTo>
                    <a:pt x="234" y="271"/>
                  </a:lnTo>
                  <a:lnTo>
                    <a:pt x="234" y="271"/>
                  </a:lnTo>
                  <a:lnTo>
                    <a:pt x="236" y="271"/>
                  </a:lnTo>
                  <a:lnTo>
                    <a:pt x="237" y="271"/>
                  </a:lnTo>
                  <a:lnTo>
                    <a:pt x="238" y="271"/>
                  </a:lnTo>
                  <a:lnTo>
                    <a:pt x="238" y="271"/>
                  </a:lnTo>
                  <a:lnTo>
                    <a:pt x="239" y="270"/>
                  </a:lnTo>
                  <a:lnTo>
                    <a:pt x="239" y="270"/>
                  </a:lnTo>
                  <a:lnTo>
                    <a:pt x="241" y="270"/>
                  </a:lnTo>
                  <a:lnTo>
                    <a:pt x="241" y="270"/>
                  </a:lnTo>
                  <a:lnTo>
                    <a:pt x="241" y="270"/>
                  </a:lnTo>
                  <a:lnTo>
                    <a:pt x="242" y="268"/>
                  </a:lnTo>
                  <a:lnTo>
                    <a:pt x="242" y="268"/>
                  </a:lnTo>
                  <a:lnTo>
                    <a:pt x="243" y="267"/>
                  </a:lnTo>
                  <a:lnTo>
                    <a:pt x="243" y="267"/>
                  </a:lnTo>
                  <a:lnTo>
                    <a:pt x="244" y="267"/>
                  </a:lnTo>
                  <a:lnTo>
                    <a:pt x="246" y="267"/>
                  </a:lnTo>
                  <a:lnTo>
                    <a:pt x="246" y="267"/>
                  </a:lnTo>
                  <a:lnTo>
                    <a:pt x="247" y="267"/>
                  </a:lnTo>
                  <a:lnTo>
                    <a:pt x="247" y="266"/>
                  </a:lnTo>
                  <a:lnTo>
                    <a:pt x="248" y="266"/>
                  </a:lnTo>
                  <a:lnTo>
                    <a:pt x="248" y="266"/>
                  </a:lnTo>
                  <a:lnTo>
                    <a:pt x="248" y="266"/>
                  </a:lnTo>
                  <a:lnTo>
                    <a:pt x="249" y="266"/>
                  </a:lnTo>
                  <a:lnTo>
                    <a:pt x="249" y="266"/>
                  </a:lnTo>
                  <a:lnTo>
                    <a:pt x="251" y="266"/>
                  </a:lnTo>
                  <a:lnTo>
                    <a:pt x="251" y="266"/>
                  </a:lnTo>
                  <a:lnTo>
                    <a:pt x="252" y="266"/>
                  </a:lnTo>
                  <a:lnTo>
                    <a:pt x="253" y="266"/>
                  </a:lnTo>
                  <a:lnTo>
                    <a:pt x="254" y="266"/>
                  </a:lnTo>
                  <a:lnTo>
                    <a:pt x="254" y="264"/>
                  </a:lnTo>
                  <a:lnTo>
                    <a:pt x="254" y="264"/>
                  </a:lnTo>
                  <a:lnTo>
                    <a:pt x="256" y="264"/>
                  </a:lnTo>
                  <a:lnTo>
                    <a:pt x="256" y="264"/>
                  </a:lnTo>
                  <a:lnTo>
                    <a:pt x="257" y="264"/>
                  </a:lnTo>
                  <a:lnTo>
                    <a:pt x="257" y="264"/>
                  </a:lnTo>
                  <a:lnTo>
                    <a:pt x="257" y="264"/>
                  </a:lnTo>
                  <a:lnTo>
                    <a:pt x="258" y="263"/>
                  </a:lnTo>
                  <a:lnTo>
                    <a:pt x="259" y="263"/>
                  </a:lnTo>
                  <a:lnTo>
                    <a:pt x="261" y="263"/>
                  </a:lnTo>
                  <a:lnTo>
                    <a:pt x="261" y="263"/>
                  </a:lnTo>
                  <a:lnTo>
                    <a:pt x="262" y="263"/>
                  </a:lnTo>
                  <a:lnTo>
                    <a:pt x="262" y="262"/>
                  </a:lnTo>
                  <a:lnTo>
                    <a:pt x="263" y="262"/>
                  </a:lnTo>
                  <a:lnTo>
                    <a:pt x="263" y="262"/>
                  </a:lnTo>
                  <a:lnTo>
                    <a:pt x="263" y="262"/>
                  </a:lnTo>
                  <a:lnTo>
                    <a:pt x="264" y="262"/>
                  </a:lnTo>
                  <a:lnTo>
                    <a:pt x="264" y="262"/>
                  </a:lnTo>
                  <a:lnTo>
                    <a:pt x="266" y="262"/>
                  </a:lnTo>
                  <a:lnTo>
                    <a:pt x="266" y="260"/>
                  </a:lnTo>
                  <a:lnTo>
                    <a:pt x="267" y="260"/>
                  </a:lnTo>
                  <a:lnTo>
                    <a:pt x="268" y="260"/>
                  </a:lnTo>
                  <a:lnTo>
                    <a:pt x="269" y="260"/>
                  </a:lnTo>
                  <a:lnTo>
                    <a:pt x="269" y="260"/>
                  </a:lnTo>
                  <a:lnTo>
                    <a:pt x="269" y="260"/>
                  </a:lnTo>
                  <a:lnTo>
                    <a:pt x="271" y="259"/>
                  </a:lnTo>
                  <a:lnTo>
                    <a:pt x="271" y="259"/>
                  </a:lnTo>
                  <a:lnTo>
                    <a:pt x="272" y="259"/>
                  </a:lnTo>
                  <a:lnTo>
                    <a:pt x="273" y="259"/>
                  </a:lnTo>
                  <a:lnTo>
                    <a:pt x="273" y="259"/>
                  </a:lnTo>
                  <a:lnTo>
                    <a:pt x="275" y="257"/>
                  </a:lnTo>
                  <a:lnTo>
                    <a:pt x="275" y="257"/>
                  </a:lnTo>
                  <a:lnTo>
                    <a:pt x="276" y="257"/>
                  </a:lnTo>
                  <a:lnTo>
                    <a:pt x="277" y="257"/>
                  </a:lnTo>
                  <a:lnTo>
                    <a:pt x="278" y="257"/>
                  </a:lnTo>
                  <a:lnTo>
                    <a:pt x="278" y="257"/>
                  </a:lnTo>
                  <a:lnTo>
                    <a:pt x="280" y="257"/>
                  </a:lnTo>
                  <a:lnTo>
                    <a:pt x="280" y="256"/>
                  </a:lnTo>
                  <a:lnTo>
                    <a:pt x="281" y="256"/>
                  </a:lnTo>
                  <a:lnTo>
                    <a:pt x="282" y="256"/>
                  </a:lnTo>
                  <a:lnTo>
                    <a:pt x="282" y="256"/>
                  </a:lnTo>
                  <a:lnTo>
                    <a:pt x="283" y="256"/>
                  </a:lnTo>
                  <a:lnTo>
                    <a:pt x="283" y="256"/>
                  </a:lnTo>
                  <a:lnTo>
                    <a:pt x="285" y="256"/>
                  </a:lnTo>
                  <a:lnTo>
                    <a:pt x="286" y="256"/>
                  </a:lnTo>
                  <a:lnTo>
                    <a:pt x="287" y="256"/>
                  </a:lnTo>
                  <a:lnTo>
                    <a:pt x="288" y="256"/>
                  </a:lnTo>
                  <a:lnTo>
                    <a:pt x="288" y="256"/>
                  </a:lnTo>
                  <a:lnTo>
                    <a:pt x="288" y="255"/>
                  </a:lnTo>
                  <a:lnTo>
                    <a:pt x="290" y="255"/>
                  </a:lnTo>
                  <a:lnTo>
                    <a:pt x="291" y="255"/>
                  </a:lnTo>
                  <a:lnTo>
                    <a:pt x="291" y="255"/>
                  </a:lnTo>
                  <a:lnTo>
                    <a:pt x="292" y="255"/>
                  </a:lnTo>
                  <a:lnTo>
                    <a:pt x="292" y="255"/>
                  </a:lnTo>
                  <a:lnTo>
                    <a:pt x="293" y="255"/>
                  </a:lnTo>
                  <a:lnTo>
                    <a:pt x="293" y="253"/>
                  </a:lnTo>
                  <a:lnTo>
                    <a:pt x="295" y="253"/>
                  </a:lnTo>
                  <a:lnTo>
                    <a:pt x="296" y="253"/>
                  </a:lnTo>
                  <a:lnTo>
                    <a:pt x="297" y="253"/>
                  </a:lnTo>
                  <a:lnTo>
                    <a:pt x="297" y="253"/>
                  </a:lnTo>
                  <a:lnTo>
                    <a:pt x="297" y="252"/>
                  </a:lnTo>
                  <a:lnTo>
                    <a:pt x="298" y="252"/>
                  </a:lnTo>
                  <a:lnTo>
                    <a:pt x="300" y="252"/>
                  </a:lnTo>
                  <a:lnTo>
                    <a:pt x="301" y="252"/>
                  </a:lnTo>
                  <a:lnTo>
                    <a:pt x="301" y="252"/>
                  </a:lnTo>
                  <a:lnTo>
                    <a:pt x="302" y="252"/>
                  </a:lnTo>
                  <a:lnTo>
                    <a:pt x="302" y="252"/>
                  </a:lnTo>
                  <a:lnTo>
                    <a:pt x="303" y="252"/>
                  </a:lnTo>
                  <a:lnTo>
                    <a:pt x="303" y="252"/>
                  </a:lnTo>
                  <a:lnTo>
                    <a:pt x="305" y="252"/>
                  </a:lnTo>
                  <a:lnTo>
                    <a:pt x="306" y="252"/>
                  </a:lnTo>
                  <a:lnTo>
                    <a:pt x="307" y="251"/>
                  </a:lnTo>
                  <a:lnTo>
                    <a:pt x="307" y="251"/>
                  </a:lnTo>
                  <a:lnTo>
                    <a:pt x="307" y="251"/>
                  </a:lnTo>
                  <a:lnTo>
                    <a:pt x="308" y="251"/>
                  </a:lnTo>
                  <a:lnTo>
                    <a:pt x="310" y="251"/>
                  </a:lnTo>
                  <a:lnTo>
                    <a:pt x="311" y="251"/>
                  </a:lnTo>
                  <a:lnTo>
                    <a:pt x="311" y="251"/>
                  </a:lnTo>
                  <a:lnTo>
                    <a:pt x="312" y="251"/>
                  </a:lnTo>
                  <a:lnTo>
                    <a:pt x="312" y="251"/>
                  </a:lnTo>
                  <a:lnTo>
                    <a:pt x="313" y="251"/>
                  </a:lnTo>
                  <a:lnTo>
                    <a:pt x="315" y="251"/>
                  </a:lnTo>
                  <a:lnTo>
                    <a:pt x="316" y="251"/>
                  </a:lnTo>
                  <a:lnTo>
                    <a:pt x="316" y="249"/>
                  </a:lnTo>
                  <a:lnTo>
                    <a:pt x="317" y="249"/>
                  </a:lnTo>
                  <a:lnTo>
                    <a:pt x="317" y="249"/>
                  </a:lnTo>
                  <a:lnTo>
                    <a:pt x="318" y="249"/>
                  </a:lnTo>
                  <a:lnTo>
                    <a:pt x="320" y="249"/>
                  </a:lnTo>
                  <a:lnTo>
                    <a:pt x="320" y="249"/>
                  </a:lnTo>
                  <a:lnTo>
                    <a:pt x="321" y="249"/>
                  </a:lnTo>
                  <a:lnTo>
                    <a:pt x="322" y="249"/>
                  </a:lnTo>
                  <a:lnTo>
                    <a:pt x="323" y="249"/>
                  </a:lnTo>
                  <a:lnTo>
                    <a:pt x="325" y="249"/>
                  </a:lnTo>
                  <a:lnTo>
                    <a:pt x="326" y="249"/>
                  </a:lnTo>
                  <a:lnTo>
                    <a:pt x="326" y="249"/>
                  </a:lnTo>
                  <a:lnTo>
                    <a:pt x="327" y="249"/>
                  </a:lnTo>
                  <a:lnTo>
                    <a:pt x="327" y="248"/>
                  </a:lnTo>
                  <a:lnTo>
                    <a:pt x="328" y="248"/>
                  </a:lnTo>
                  <a:lnTo>
                    <a:pt x="328" y="248"/>
                  </a:lnTo>
                  <a:lnTo>
                    <a:pt x="330" y="248"/>
                  </a:lnTo>
                  <a:lnTo>
                    <a:pt x="331" y="248"/>
                  </a:lnTo>
                  <a:lnTo>
                    <a:pt x="332" y="248"/>
                  </a:lnTo>
                  <a:lnTo>
                    <a:pt x="333" y="248"/>
                  </a:lnTo>
                  <a:lnTo>
                    <a:pt x="335" y="248"/>
                  </a:lnTo>
                  <a:lnTo>
                    <a:pt x="335" y="248"/>
                  </a:lnTo>
                  <a:lnTo>
                    <a:pt x="336" y="248"/>
                  </a:lnTo>
                  <a:lnTo>
                    <a:pt x="337" y="248"/>
                  </a:lnTo>
                  <a:lnTo>
                    <a:pt x="338" y="248"/>
                  </a:lnTo>
                  <a:lnTo>
                    <a:pt x="338" y="248"/>
                  </a:lnTo>
                  <a:lnTo>
                    <a:pt x="340" y="248"/>
                  </a:lnTo>
                  <a:lnTo>
                    <a:pt x="341" y="248"/>
                  </a:lnTo>
                  <a:lnTo>
                    <a:pt x="342" y="248"/>
                  </a:lnTo>
                  <a:lnTo>
                    <a:pt x="343" y="248"/>
                  </a:lnTo>
                  <a:lnTo>
                    <a:pt x="345" y="248"/>
                  </a:lnTo>
                  <a:lnTo>
                    <a:pt x="345" y="248"/>
                  </a:lnTo>
                  <a:lnTo>
                    <a:pt x="346" y="248"/>
                  </a:lnTo>
                  <a:lnTo>
                    <a:pt x="347" y="248"/>
                  </a:lnTo>
                  <a:lnTo>
                    <a:pt x="348" y="248"/>
                  </a:lnTo>
                  <a:lnTo>
                    <a:pt x="350" y="248"/>
                  </a:lnTo>
                  <a:lnTo>
                    <a:pt x="351" y="248"/>
                  </a:lnTo>
                  <a:lnTo>
                    <a:pt x="351" y="248"/>
                  </a:lnTo>
                  <a:lnTo>
                    <a:pt x="352" y="248"/>
                  </a:lnTo>
                  <a:lnTo>
                    <a:pt x="353" y="248"/>
                  </a:lnTo>
                  <a:lnTo>
                    <a:pt x="355" y="248"/>
                  </a:lnTo>
                  <a:lnTo>
                    <a:pt x="356" y="248"/>
                  </a:lnTo>
                  <a:lnTo>
                    <a:pt x="357" y="248"/>
                  </a:lnTo>
                  <a:lnTo>
                    <a:pt x="357" y="248"/>
                  </a:lnTo>
                  <a:lnTo>
                    <a:pt x="358" y="248"/>
                  </a:lnTo>
                  <a:lnTo>
                    <a:pt x="360" y="248"/>
                  </a:lnTo>
                  <a:lnTo>
                    <a:pt x="361" y="248"/>
                  </a:lnTo>
                  <a:lnTo>
                    <a:pt x="362" y="248"/>
                  </a:lnTo>
                  <a:lnTo>
                    <a:pt x="363" y="248"/>
                  </a:lnTo>
                  <a:lnTo>
                    <a:pt x="363" y="248"/>
                  </a:lnTo>
                  <a:lnTo>
                    <a:pt x="365" y="248"/>
                  </a:lnTo>
                  <a:lnTo>
                    <a:pt x="366" y="248"/>
                  </a:lnTo>
                  <a:lnTo>
                    <a:pt x="367" y="248"/>
                  </a:lnTo>
                  <a:lnTo>
                    <a:pt x="369" y="248"/>
                  </a:lnTo>
                  <a:lnTo>
                    <a:pt x="370" y="248"/>
                  </a:lnTo>
                  <a:lnTo>
                    <a:pt x="370" y="248"/>
                  </a:lnTo>
                  <a:lnTo>
                    <a:pt x="371" y="248"/>
                  </a:lnTo>
                  <a:lnTo>
                    <a:pt x="372" y="248"/>
                  </a:lnTo>
                  <a:lnTo>
                    <a:pt x="374" y="248"/>
                  </a:lnTo>
                  <a:lnTo>
                    <a:pt x="376" y="248"/>
                  </a:lnTo>
                  <a:lnTo>
                    <a:pt x="376" y="0"/>
                  </a:lnTo>
                  <a:lnTo>
                    <a:pt x="0" y="0"/>
                  </a:lnTo>
                  <a:lnTo>
                    <a:pt x="0" y="288"/>
                  </a:lnTo>
                </a:path>
              </a:pathLst>
            </a:cu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uk-UA"/>
            </a:p>
          </p:txBody>
        </p:sp>
        <p:sp>
          <p:nvSpPr>
            <p:cNvPr id="95257" name="Freeform 25"/>
            <p:cNvSpPr>
              <a:spLocks/>
            </p:cNvSpPr>
            <p:nvPr/>
          </p:nvSpPr>
          <p:spPr bwMode="auto">
            <a:xfrm>
              <a:off x="1202" y="2672"/>
              <a:ext cx="243" cy="256"/>
            </a:xfrm>
            <a:custGeom>
              <a:avLst/>
              <a:gdLst>
                <a:gd name="T0" fmla="*/ 123 w 243"/>
                <a:gd name="T1" fmla="*/ 0 h 256"/>
                <a:gd name="T2" fmla="*/ 129 w 243"/>
                <a:gd name="T3" fmla="*/ 0 h 256"/>
                <a:gd name="T4" fmla="*/ 135 w 243"/>
                <a:gd name="T5" fmla="*/ 0 h 256"/>
                <a:gd name="T6" fmla="*/ 142 w 243"/>
                <a:gd name="T7" fmla="*/ 2 h 256"/>
                <a:gd name="T8" fmla="*/ 148 w 243"/>
                <a:gd name="T9" fmla="*/ 3 h 256"/>
                <a:gd name="T10" fmla="*/ 154 w 243"/>
                <a:gd name="T11" fmla="*/ 4 h 256"/>
                <a:gd name="T12" fmla="*/ 160 w 243"/>
                <a:gd name="T13" fmla="*/ 6 h 256"/>
                <a:gd name="T14" fmla="*/ 167 w 243"/>
                <a:gd name="T15" fmla="*/ 8 h 256"/>
                <a:gd name="T16" fmla="*/ 173 w 243"/>
                <a:gd name="T17" fmla="*/ 11 h 256"/>
                <a:gd name="T18" fmla="*/ 178 w 243"/>
                <a:gd name="T19" fmla="*/ 14 h 256"/>
                <a:gd name="T20" fmla="*/ 184 w 243"/>
                <a:gd name="T21" fmla="*/ 18 h 256"/>
                <a:gd name="T22" fmla="*/ 189 w 243"/>
                <a:gd name="T23" fmla="*/ 22 h 256"/>
                <a:gd name="T24" fmla="*/ 194 w 243"/>
                <a:gd name="T25" fmla="*/ 25 h 256"/>
                <a:gd name="T26" fmla="*/ 199 w 243"/>
                <a:gd name="T27" fmla="*/ 29 h 256"/>
                <a:gd name="T28" fmla="*/ 204 w 243"/>
                <a:gd name="T29" fmla="*/ 34 h 256"/>
                <a:gd name="T30" fmla="*/ 208 w 243"/>
                <a:gd name="T31" fmla="*/ 39 h 256"/>
                <a:gd name="T32" fmla="*/ 213 w 243"/>
                <a:gd name="T33" fmla="*/ 43 h 256"/>
                <a:gd name="T34" fmla="*/ 217 w 243"/>
                <a:gd name="T35" fmla="*/ 48 h 256"/>
                <a:gd name="T36" fmla="*/ 221 w 243"/>
                <a:gd name="T37" fmla="*/ 54 h 256"/>
                <a:gd name="T38" fmla="*/ 224 w 243"/>
                <a:gd name="T39" fmla="*/ 59 h 256"/>
                <a:gd name="T40" fmla="*/ 228 w 243"/>
                <a:gd name="T41" fmla="*/ 66 h 256"/>
                <a:gd name="T42" fmla="*/ 231 w 243"/>
                <a:gd name="T43" fmla="*/ 71 h 256"/>
                <a:gd name="T44" fmla="*/ 233 w 243"/>
                <a:gd name="T45" fmla="*/ 77 h 256"/>
                <a:gd name="T46" fmla="*/ 236 w 243"/>
                <a:gd name="T47" fmla="*/ 84 h 256"/>
                <a:gd name="T48" fmla="*/ 237 w 243"/>
                <a:gd name="T49" fmla="*/ 91 h 256"/>
                <a:gd name="T50" fmla="*/ 239 w 243"/>
                <a:gd name="T51" fmla="*/ 96 h 256"/>
                <a:gd name="T52" fmla="*/ 241 w 243"/>
                <a:gd name="T53" fmla="*/ 103 h 256"/>
                <a:gd name="T54" fmla="*/ 242 w 243"/>
                <a:gd name="T55" fmla="*/ 110 h 256"/>
                <a:gd name="T56" fmla="*/ 242 w 243"/>
                <a:gd name="T57" fmla="*/ 117 h 256"/>
                <a:gd name="T58" fmla="*/ 242 w 243"/>
                <a:gd name="T59" fmla="*/ 124 h 256"/>
                <a:gd name="T60" fmla="*/ 242 w 243"/>
                <a:gd name="T61" fmla="*/ 130 h 256"/>
                <a:gd name="T62" fmla="*/ 242 w 243"/>
                <a:gd name="T63" fmla="*/ 136 h 256"/>
                <a:gd name="T64" fmla="*/ 242 w 243"/>
                <a:gd name="T65" fmla="*/ 143 h 256"/>
                <a:gd name="T66" fmla="*/ 241 w 243"/>
                <a:gd name="T67" fmla="*/ 150 h 256"/>
                <a:gd name="T68" fmla="*/ 239 w 243"/>
                <a:gd name="T69" fmla="*/ 156 h 256"/>
                <a:gd name="T70" fmla="*/ 238 w 243"/>
                <a:gd name="T71" fmla="*/ 163 h 256"/>
                <a:gd name="T72" fmla="*/ 236 w 243"/>
                <a:gd name="T73" fmla="*/ 169 h 256"/>
                <a:gd name="T74" fmla="*/ 234 w 243"/>
                <a:gd name="T75" fmla="*/ 176 h 256"/>
                <a:gd name="T76" fmla="*/ 231 w 243"/>
                <a:gd name="T77" fmla="*/ 182 h 256"/>
                <a:gd name="T78" fmla="*/ 228 w 243"/>
                <a:gd name="T79" fmla="*/ 188 h 256"/>
                <a:gd name="T80" fmla="*/ 226 w 243"/>
                <a:gd name="T81" fmla="*/ 193 h 256"/>
                <a:gd name="T82" fmla="*/ 222 w 243"/>
                <a:gd name="T83" fmla="*/ 199 h 256"/>
                <a:gd name="T84" fmla="*/ 218 w 243"/>
                <a:gd name="T85" fmla="*/ 204 h 256"/>
                <a:gd name="T86" fmla="*/ 214 w 243"/>
                <a:gd name="T87" fmla="*/ 210 h 256"/>
                <a:gd name="T88" fmla="*/ 211 w 243"/>
                <a:gd name="T89" fmla="*/ 215 h 256"/>
                <a:gd name="T90" fmla="*/ 206 w 243"/>
                <a:gd name="T91" fmla="*/ 219 h 256"/>
                <a:gd name="T92" fmla="*/ 201 w 243"/>
                <a:gd name="T93" fmla="*/ 224 h 256"/>
                <a:gd name="T94" fmla="*/ 196 w 243"/>
                <a:gd name="T95" fmla="*/ 229 h 256"/>
                <a:gd name="T96" fmla="*/ 191 w 243"/>
                <a:gd name="T97" fmla="*/ 233 h 256"/>
                <a:gd name="T98" fmla="*/ 186 w 243"/>
                <a:gd name="T99" fmla="*/ 236 h 256"/>
                <a:gd name="T100" fmla="*/ 181 w 243"/>
                <a:gd name="T101" fmla="*/ 240 h 256"/>
                <a:gd name="T102" fmla="*/ 174 w 243"/>
                <a:gd name="T103" fmla="*/ 243 h 256"/>
                <a:gd name="T104" fmla="*/ 169 w 243"/>
                <a:gd name="T105" fmla="*/ 245 h 256"/>
                <a:gd name="T106" fmla="*/ 163 w 243"/>
                <a:gd name="T107" fmla="*/ 248 h 256"/>
                <a:gd name="T108" fmla="*/ 157 w 243"/>
                <a:gd name="T109" fmla="*/ 251 h 256"/>
                <a:gd name="T110" fmla="*/ 150 w 243"/>
                <a:gd name="T111" fmla="*/ 252 h 256"/>
                <a:gd name="T112" fmla="*/ 144 w 243"/>
                <a:gd name="T113" fmla="*/ 254 h 256"/>
                <a:gd name="T114" fmla="*/ 138 w 243"/>
                <a:gd name="T115" fmla="*/ 255 h 256"/>
                <a:gd name="T116" fmla="*/ 132 w 243"/>
                <a:gd name="T117" fmla="*/ 255 h 256"/>
                <a:gd name="T118" fmla="*/ 125 w 243"/>
                <a:gd name="T119" fmla="*/ 255 h 256"/>
                <a:gd name="T120" fmla="*/ 0 w 243"/>
                <a:gd name="T121" fmla="*/ 256 h 2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43" h="256">
                  <a:moveTo>
                    <a:pt x="122" y="0"/>
                  </a:moveTo>
                  <a:lnTo>
                    <a:pt x="122" y="0"/>
                  </a:lnTo>
                  <a:lnTo>
                    <a:pt x="123" y="0"/>
                  </a:lnTo>
                  <a:lnTo>
                    <a:pt x="125" y="0"/>
                  </a:lnTo>
                  <a:lnTo>
                    <a:pt x="128" y="0"/>
                  </a:lnTo>
                  <a:lnTo>
                    <a:pt x="129" y="0"/>
                  </a:lnTo>
                  <a:lnTo>
                    <a:pt x="132" y="0"/>
                  </a:lnTo>
                  <a:lnTo>
                    <a:pt x="134" y="0"/>
                  </a:lnTo>
                  <a:lnTo>
                    <a:pt x="135" y="0"/>
                  </a:lnTo>
                  <a:lnTo>
                    <a:pt x="138" y="0"/>
                  </a:lnTo>
                  <a:lnTo>
                    <a:pt x="140" y="2"/>
                  </a:lnTo>
                  <a:lnTo>
                    <a:pt x="142" y="2"/>
                  </a:lnTo>
                  <a:lnTo>
                    <a:pt x="144" y="2"/>
                  </a:lnTo>
                  <a:lnTo>
                    <a:pt x="147" y="2"/>
                  </a:lnTo>
                  <a:lnTo>
                    <a:pt x="148" y="3"/>
                  </a:lnTo>
                  <a:lnTo>
                    <a:pt x="150" y="3"/>
                  </a:lnTo>
                  <a:lnTo>
                    <a:pt x="153" y="4"/>
                  </a:lnTo>
                  <a:lnTo>
                    <a:pt x="154" y="4"/>
                  </a:lnTo>
                  <a:lnTo>
                    <a:pt x="157" y="4"/>
                  </a:lnTo>
                  <a:lnTo>
                    <a:pt x="159" y="6"/>
                  </a:lnTo>
                  <a:lnTo>
                    <a:pt x="160" y="6"/>
                  </a:lnTo>
                  <a:lnTo>
                    <a:pt x="163" y="7"/>
                  </a:lnTo>
                  <a:lnTo>
                    <a:pt x="164" y="7"/>
                  </a:lnTo>
                  <a:lnTo>
                    <a:pt x="167" y="8"/>
                  </a:lnTo>
                  <a:lnTo>
                    <a:pt x="169" y="10"/>
                  </a:lnTo>
                  <a:lnTo>
                    <a:pt x="170" y="11"/>
                  </a:lnTo>
                  <a:lnTo>
                    <a:pt x="173" y="11"/>
                  </a:lnTo>
                  <a:lnTo>
                    <a:pt x="174" y="13"/>
                  </a:lnTo>
                  <a:lnTo>
                    <a:pt x="177" y="14"/>
                  </a:lnTo>
                  <a:lnTo>
                    <a:pt x="178" y="14"/>
                  </a:lnTo>
                  <a:lnTo>
                    <a:pt x="181" y="15"/>
                  </a:lnTo>
                  <a:lnTo>
                    <a:pt x="182" y="17"/>
                  </a:lnTo>
                  <a:lnTo>
                    <a:pt x="184" y="18"/>
                  </a:lnTo>
                  <a:lnTo>
                    <a:pt x="186" y="19"/>
                  </a:lnTo>
                  <a:lnTo>
                    <a:pt x="188" y="19"/>
                  </a:lnTo>
                  <a:lnTo>
                    <a:pt x="189" y="22"/>
                  </a:lnTo>
                  <a:lnTo>
                    <a:pt x="191" y="22"/>
                  </a:lnTo>
                  <a:lnTo>
                    <a:pt x="193" y="23"/>
                  </a:lnTo>
                  <a:lnTo>
                    <a:pt x="194" y="25"/>
                  </a:lnTo>
                  <a:lnTo>
                    <a:pt x="196" y="26"/>
                  </a:lnTo>
                  <a:lnTo>
                    <a:pt x="198" y="28"/>
                  </a:lnTo>
                  <a:lnTo>
                    <a:pt x="199" y="29"/>
                  </a:lnTo>
                  <a:lnTo>
                    <a:pt x="201" y="30"/>
                  </a:lnTo>
                  <a:lnTo>
                    <a:pt x="202" y="32"/>
                  </a:lnTo>
                  <a:lnTo>
                    <a:pt x="204" y="34"/>
                  </a:lnTo>
                  <a:lnTo>
                    <a:pt x="206" y="36"/>
                  </a:lnTo>
                  <a:lnTo>
                    <a:pt x="207" y="37"/>
                  </a:lnTo>
                  <a:lnTo>
                    <a:pt x="208" y="39"/>
                  </a:lnTo>
                  <a:lnTo>
                    <a:pt x="211" y="40"/>
                  </a:lnTo>
                  <a:lnTo>
                    <a:pt x="212" y="41"/>
                  </a:lnTo>
                  <a:lnTo>
                    <a:pt x="213" y="43"/>
                  </a:lnTo>
                  <a:lnTo>
                    <a:pt x="214" y="45"/>
                  </a:lnTo>
                  <a:lnTo>
                    <a:pt x="216" y="47"/>
                  </a:lnTo>
                  <a:lnTo>
                    <a:pt x="217" y="48"/>
                  </a:lnTo>
                  <a:lnTo>
                    <a:pt x="218" y="51"/>
                  </a:lnTo>
                  <a:lnTo>
                    <a:pt x="219" y="52"/>
                  </a:lnTo>
                  <a:lnTo>
                    <a:pt x="221" y="54"/>
                  </a:lnTo>
                  <a:lnTo>
                    <a:pt x="222" y="56"/>
                  </a:lnTo>
                  <a:lnTo>
                    <a:pt x="223" y="58"/>
                  </a:lnTo>
                  <a:lnTo>
                    <a:pt x="224" y="59"/>
                  </a:lnTo>
                  <a:lnTo>
                    <a:pt x="226" y="62"/>
                  </a:lnTo>
                  <a:lnTo>
                    <a:pt x="226" y="63"/>
                  </a:lnTo>
                  <a:lnTo>
                    <a:pt x="228" y="66"/>
                  </a:lnTo>
                  <a:lnTo>
                    <a:pt x="228" y="67"/>
                  </a:lnTo>
                  <a:lnTo>
                    <a:pt x="229" y="70"/>
                  </a:lnTo>
                  <a:lnTo>
                    <a:pt x="231" y="71"/>
                  </a:lnTo>
                  <a:lnTo>
                    <a:pt x="231" y="73"/>
                  </a:lnTo>
                  <a:lnTo>
                    <a:pt x="232" y="76"/>
                  </a:lnTo>
                  <a:lnTo>
                    <a:pt x="233" y="77"/>
                  </a:lnTo>
                  <a:lnTo>
                    <a:pt x="234" y="80"/>
                  </a:lnTo>
                  <a:lnTo>
                    <a:pt x="234" y="82"/>
                  </a:lnTo>
                  <a:lnTo>
                    <a:pt x="236" y="84"/>
                  </a:lnTo>
                  <a:lnTo>
                    <a:pt x="236" y="87"/>
                  </a:lnTo>
                  <a:lnTo>
                    <a:pt x="237" y="88"/>
                  </a:lnTo>
                  <a:lnTo>
                    <a:pt x="237" y="91"/>
                  </a:lnTo>
                  <a:lnTo>
                    <a:pt x="238" y="92"/>
                  </a:lnTo>
                  <a:lnTo>
                    <a:pt x="238" y="95"/>
                  </a:lnTo>
                  <a:lnTo>
                    <a:pt x="239" y="96"/>
                  </a:lnTo>
                  <a:lnTo>
                    <a:pt x="239" y="99"/>
                  </a:lnTo>
                  <a:lnTo>
                    <a:pt x="241" y="100"/>
                  </a:lnTo>
                  <a:lnTo>
                    <a:pt x="241" y="103"/>
                  </a:lnTo>
                  <a:lnTo>
                    <a:pt x="241" y="106"/>
                  </a:lnTo>
                  <a:lnTo>
                    <a:pt x="241" y="107"/>
                  </a:lnTo>
                  <a:lnTo>
                    <a:pt x="242" y="110"/>
                  </a:lnTo>
                  <a:lnTo>
                    <a:pt x="242" y="113"/>
                  </a:lnTo>
                  <a:lnTo>
                    <a:pt x="242" y="114"/>
                  </a:lnTo>
                  <a:lnTo>
                    <a:pt x="242" y="117"/>
                  </a:lnTo>
                  <a:lnTo>
                    <a:pt x="242" y="119"/>
                  </a:lnTo>
                  <a:lnTo>
                    <a:pt x="242" y="121"/>
                  </a:lnTo>
                  <a:lnTo>
                    <a:pt x="242" y="124"/>
                  </a:lnTo>
                  <a:lnTo>
                    <a:pt x="242" y="125"/>
                  </a:lnTo>
                  <a:lnTo>
                    <a:pt x="243" y="128"/>
                  </a:lnTo>
                  <a:lnTo>
                    <a:pt x="242" y="130"/>
                  </a:lnTo>
                  <a:lnTo>
                    <a:pt x="242" y="132"/>
                  </a:lnTo>
                  <a:lnTo>
                    <a:pt x="242" y="134"/>
                  </a:lnTo>
                  <a:lnTo>
                    <a:pt x="242" y="136"/>
                  </a:lnTo>
                  <a:lnTo>
                    <a:pt x="242" y="139"/>
                  </a:lnTo>
                  <a:lnTo>
                    <a:pt x="242" y="141"/>
                  </a:lnTo>
                  <a:lnTo>
                    <a:pt x="242" y="143"/>
                  </a:lnTo>
                  <a:lnTo>
                    <a:pt x="242" y="145"/>
                  </a:lnTo>
                  <a:lnTo>
                    <a:pt x="241" y="148"/>
                  </a:lnTo>
                  <a:lnTo>
                    <a:pt x="241" y="150"/>
                  </a:lnTo>
                  <a:lnTo>
                    <a:pt x="241" y="152"/>
                  </a:lnTo>
                  <a:lnTo>
                    <a:pt x="241" y="155"/>
                  </a:lnTo>
                  <a:lnTo>
                    <a:pt x="239" y="156"/>
                  </a:lnTo>
                  <a:lnTo>
                    <a:pt x="239" y="159"/>
                  </a:lnTo>
                  <a:lnTo>
                    <a:pt x="238" y="161"/>
                  </a:lnTo>
                  <a:lnTo>
                    <a:pt x="238" y="163"/>
                  </a:lnTo>
                  <a:lnTo>
                    <a:pt x="237" y="165"/>
                  </a:lnTo>
                  <a:lnTo>
                    <a:pt x="237" y="167"/>
                  </a:lnTo>
                  <a:lnTo>
                    <a:pt x="236" y="169"/>
                  </a:lnTo>
                  <a:lnTo>
                    <a:pt x="236" y="171"/>
                  </a:lnTo>
                  <a:lnTo>
                    <a:pt x="234" y="173"/>
                  </a:lnTo>
                  <a:lnTo>
                    <a:pt x="234" y="176"/>
                  </a:lnTo>
                  <a:lnTo>
                    <a:pt x="233" y="178"/>
                  </a:lnTo>
                  <a:lnTo>
                    <a:pt x="232" y="180"/>
                  </a:lnTo>
                  <a:lnTo>
                    <a:pt x="231" y="182"/>
                  </a:lnTo>
                  <a:lnTo>
                    <a:pt x="231" y="184"/>
                  </a:lnTo>
                  <a:lnTo>
                    <a:pt x="229" y="185"/>
                  </a:lnTo>
                  <a:lnTo>
                    <a:pt x="228" y="188"/>
                  </a:lnTo>
                  <a:lnTo>
                    <a:pt x="228" y="189"/>
                  </a:lnTo>
                  <a:lnTo>
                    <a:pt x="226" y="192"/>
                  </a:lnTo>
                  <a:lnTo>
                    <a:pt x="226" y="193"/>
                  </a:lnTo>
                  <a:lnTo>
                    <a:pt x="224" y="196"/>
                  </a:lnTo>
                  <a:lnTo>
                    <a:pt x="223" y="198"/>
                  </a:lnTo>
                  <a:lnTo>
                    <a:pt x="222" y="199"/>
                  </a:lnTo>
                  <a:lnTo>
                    <a:pt x="221" y="200"/>
                  </a:lnTo>
                  <a:lnTo>
                    <a:pt x="219" y="203"/>
                  </a:lnTo>
                  <a:lnTo>
                    <a:pt x="218" y="204"/>
                  </a:lnTo>
                  <a:lnTo>
                    <a:pt x="217" y="207"/>
                  </a:lnTo>
                  <a:lnTo>
                    <a:pt x="216" y="208"/>
                  </a:lnTo>
                  <a:lnTo>
                    <a:pt x="214" y="210"/>
                  </a:lnTo>
                  <a:lnTo>
                    <a:pt x="213" y="211"/>
                  </a:lnTo>
                  <a:lnTo>
                    <a:pt x="212" y="213"/>
                  </a:lnTo>
                  <a:lnTo>
                    <a:pt x="211" y="215"/>
                  </a:lnTo>
                  <a:lnTo>
                    <a:pt x="208" y="217"/>
                  </a:lnTo>
                  <a:lnTo>
                    <a:pt x="207" y="218"/>
                  </a:lnTo>
                  <a:lnTo>
                    <a:pt x="206" y="219"/>
                  </a:lnTo>
                  <a:lnTo>
                    <a:pt x="204" y="221"/>
                  </a:lnTo>
                  <a:lnTo>
                    <a:pt x="202" y="222"/>
                  </a:lnTo>
                  <a:lnTo>
                    <a:pt x="201" y="224"/>
                  </a:lnTo>
                  <a:lnTo>
                    <a:pt x="199" y="225"/>
                  </a:lnTo>
                  <a:lnTo>
                    <a:pt x="198" y="228"/>
                  </a:lnTo>
                  <a:lnTo>
                    <a:pt x="196" y="229"/>
                  </a:lnTo>
                  <a:lnTo>
                    <a:pt x="194" y="230"/>
                  </a:lnTo>
                  <a:lnTo>
                    <a:pt x="193" y="232"/>
                  </a:lnTo>
                  <a:lnTo>
                    <a:pt x="191" y="233"/>
                  </a:lnTo>
                  <a:lnTo>
                    <a:pt x="189" y="233"/>
                  </a:lnTo>
                  <a:lnTo>
                    <a:pt x="188" y="235"/>
                  </a:lnTo>
                  <a:lnTo>
                    <a:pt x="186" y="236"/>
                  </a:lnTo>
                  <a:lnTo>
                    <a:pt x="184" y="237"/>
                  </a:lnTo>
                  <a:lnTo>
                    <a:pt x="182" y="239"/>
                  </a:lnTo>
                  <a:lnTo>
                    <a:pt x="181" y="240"/>
                  </a:lnTo>
                  <a:lnTo>
                    <a:pt x="178" y="241"/>
                  </a:lnTo>
                  <a:lnTo>
                    <a:pt x="177" y="241"/>
                  </a:lnTo>
                  <a:lnTo>
                    <a:pt x="174" y="243"/>
                  </a:lnTo>
                  <a:lnTo>
                    <a:pt x="173" y="244"/>
                  </a:lnTo>
                  <a:lnTo>
                    <a:pt x="170" y="244"/>
                  </a:lnTo>
                  <a:lnTo>
                    <a:pt x="169" y="245"/>
                  </a:lnTo>
                  <a:lnTo>
                    <a:pt x="167" y="247"/>
                  </a:lnTo>
                  <a:lnTo>
                    <a:pt x="164" y="247"/>
                  </a:lnTo>
                  <a:lnTo>
                    <a:pt x="163" y="248"/>
                  </a:lnTo>
                  <a:lnTo>
                    <a:pt x="160" y="248"/>
                  </a:lnTo>
                  <a:lnTo>
                    <a:pt x="159" y="250"/>
                  </a:lnTo>
                  <a:lnTo>
                    <a:pt x="157" y="251"/>
                  </a:lnTo>
                  <a:lnTo>
                    <a:pt x="154" y="251"/>
                  </a:lnTo>
                  <a:lnTo>
                    <a:pt x="153" y="251"/>
                  </a:lnTo>
                  <a:lnTo>
                    <a:pt x="150" y="252"/>
                  </a:lnTo>
                  <a:lnTo>
                    <a:pt x="148" y="252"/>
                  </a:lnTo>
                  <a:lnTo>
                    <a:pt x="147" y="254"/>
                  </a:lnTo>
                  <a:lnTo>
                    <a:pt x="144" y="254"/>
                  </a:lnTo>
                  <a:lnTo>
                    <a:pt x="142" y="254"/>
                  </a:lnTo>
                  <a:lnTo>
                    <a:pt x="140" y="254"/>
                  </a:lnTo>
                  <a:lnTo>
                    <a:pt x="138" y="255"/>
                  </a:lnTo>
                  <a:lnTo>
                    <a:pt x="135" y="255"/>
                  </a:lnTo>
                  <a:lnTo>
                    <a:pt x="134" y="255"/>
                  </a:lnTo>
                  <a:lnTo>
                    <a:pt x="132" y="255"/>
                  </a:lnTo>
                  <a:lnTo>
                    <a:pt x="129" y="255"/>
                  </a:lnTo>
                  <a:lnTo>
                    <a:pt x="128" y="255"/>
                  </a:lnTo>
                  <a:lnTo>
                    <a:pt x="125" y="255"/>
                  </a:lnTo>
                  <a:lnTo>
                    <a:pt x="123" y="255"/>
                  </a:lnTo>
                  <a:lnTo>
                    <a:pt x="122" y="255"/>
                  </a:lnTo>
                  <a:lnTo>
                    <a:pt x="0" y="256"/>
                  </a:lnTo>
                  <a:lnTo>
                    <a:pt x="0" y="0"/>
                  </a:lnTo>
                  <a:lnTo>
                    <a:pt x="12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uk-UA"/>
            </a:p>
          </p:txBody>
        </p:sp>
        <p:sp>
          <p:nvSpPr>
            <p:cNvPr id="95258" name="Freeform 26"/>
            <p:cNvSpPr>
              <a:spLocks/>
            </p:cNvSpPr>
            <p:nvPr/>
          </p:nvSpPr>
          <p:spPr bwMode="auto">
            <a:xfrm>
              <a:off x="1202" y="2672"/>
              <a:ext cx="243" cy="256"/>
            </a:xfrm>
            <a:custGeom>
              <a:avLst/>
              <a:gdLst>
                <a:gd name="T0" fmla="*/ 123 w 243"/>
                <a:gd name="T1" fmla="*/ 0 h 256"/>
                <a:gd name="T2" fmla="*/ 129 w 243"/>
                <a:gd name="T3" fmla="*/ 0 h 256"/>
                <a:gd name="T4" fmla="*/ 135 w 243"/>
                <a:gd name="T5" fmla="*/ 0 h 256"/>
                <a:gd name="T6" fmla="*/ 142 w 243"/>
                <a:gd name="T7" fmla="*/ 2 h 256"/>
                <a:gd name="T8" fmla="*/ 148 w 243"/>
                <a:gd name="T9" fmla="*/ 3 h 256"/>
                <a:gd name="T10" fmla="*/ 154 w 243"/>
                <a:gd name="T11" fmla="*/ 4 h 256"/>
                <a:gd name="T12" fmla="*/ 160 w 243"/>
                <a:gd name="T13" fmla="*/ 6 h 256"/>
                <a:gd name="T14" fmla="*/ 167 w 243"/>
                <a:gd name="T15" fmla="*/ 8 h 256"/>
                <a:gd name="T16" fmla="*/ 173 w 243"/>
                <a:gd name="T17" fmla="*/ 11 h 256"/>
                <a:gd name="T18" fmla="*/ 178 w 243"/>
                <a:gd name="T19" fmla="*/ 14 h 256"/>
                <a:gd name="T20" fmla="*/ 184 w 243"/>
                <a:gd name="T21" fmla="*/ 18 h 256"/>
                <a:gd name="T22" fmla="*/ 189 w 243"/>
                <a:gd name="T23" fmla="*/ 22 h 256"/>
                <a:gd name="T24" fmla="*/ 194 w 243"/>
                <a:gd name="T25" fmla="*/ 25 h 256"/>
                <a:gd name="T26" fmla="*/ 199 w 243"/>
                <a:gd name="T27" fmla="*/ 29 h 256"/>
                <a:gd name="T28" fmla="*/ 204 w 243"/>
                <a:gd name="T29" fmla="*/ 34 h 256"/>
                <a:gd name="T30" fmla="*/ 208 w 243"/>
                <a:gd name="T31" fmla="*/ 39 h 256"/>
                <a:gd name="T32" fmla="*/ 213 w 243"/>
                <a:gd name="T33" fmla="*/ 43 h 256"/>
                <a:gd name="T34" fmla="*/ 217 w 243"/>
                <a:gd name="T35" fmla="*/ 48 h 256"/>
                <a:gd name="T36" fmla="*/ 221 w 243"/>
                <a:gd name="T37" fmla="*/ 54 h 256"/>
                <a:gd name="T38" fmla="*/ 224 w 243"/>
                <a:gd name="T39" fmla="*/ 59 h 256"/>
                <a:gd name="T40" fmla="*/ 228 w 243"/>
                <a:gd name="T41" fmla="*/ 66 h 256"/>
                <a:gd name="T42" fmla="*/ 231 w 243"/>
                <a:gd name="T43" fmla="*/ 71 h 256"/>
                <a:gd name="T44" fmla="*/ 233 w 243"/>
                <a:gd name="T45" fmla="*/ 77 h 256"/>
                <a:gd name="T46" fmla="*/ 236 w 243"/>
                <a:gd name="T47" fmla="*/ 84 h 256"/>
                <a:gd name="T48" fmla="*/ 237 w 243"/>
                <a:gd name="T49" fmla="*/ 91 h 256"/>
                <a:gd name="T50" fmla="*/ 239 w 243"/>
                <a:gd name="T51" fmla="*/ 96 h 256"/>
                <a:gd name="T52" fmla="*/ 241 w 243"/>
                <a:gd name="T53" fmla="*/ 103 h 256"/>
                <a:gd name="T54" fmla="*/ 242 w 243"/>
                <a:gd name="T55" fmla="*/ 110 h 256"/>
                <a:gd name="T56" fmla="*/ 242 w 243"/>
                <a:gd name="T57" fmla="*/ 117 h 256"/>
                <a:gd name="T58" fmla="*/ 242 w 243"/>
                <a:gd name="T59" fmla="*/ 124 h 256"/>
                <a:gd name="T60" fmla="*/ 242 w 243"/>
                <a:gd name="T61" fmla="*/ 130 h 256"/>
                <a:gd name="T62" fmla="*/ 242 w 243"/>
                <a:gd name="T63" fmla="*/ 136 h 256"/>
                <a:gd name="T64" fmla="*/ 242 w 243"/>
                <a:gd name="T65" fmla="*/ 143 h 256"/>
                <a:gd name="T66" fmla="*/ 241 w 243"/>
                <a:gd name="T67" fmla="*/ 150 h 256"/>
                <a:gd name="T68" fmla="*/ 239 w 243"/>
                <a:gd name="T69" fmla="*/ 156 h 256"/>
                <a:gd name="T70" fmla="*/ 238 w 243"/>
                <a:gd name="T71" fmla="*/ 163 h 256"/>
                <a:gd name="T72" fmla="*/ 236 w 243"/>
                <a:gd name="T73" fmla="*/ 169 h 256"/>
                <a:gd name="T74" fmla="*/ 234 w 243"/>
                <a:gd name="T75" fmla="*/ 176 h 256"/>
                <a:gd name="T76" fmla="*/ 231 w 243"/>
                <a:gd name="T77" fmla="*/ 182 h 256"/>
                <a:gd name="T78" fmla="*/ 228 w 243"/>
                <a:gd name="T79" fmla="*/ 188 h 256"/>
                <a:gd name="T80" fmla="*/ 226 w 243"/>
                <a:gd name="T81" fmla="*/ 193 h 256"/>
                <a:gd name="T82" fmla="*/ 222 w 243"/>
                <a:gd name="T83" fmla="*/ 199 h 256"/>
                <a:gd name="T84" fmla="*/ 218 w 243"/>
                <a:gd name="T85" fmla="*/ 204 h 256"/>
                <a:gd name="T86" fmla="*/ 214 w 243"/>
                <a:gd name="T87" fmla="*/ 210 h 256"/>
                <a:gd name="T88" fmla="*/ 211 w 243"/>
                <a:gd name="T89" fmla="*/ 215 h 256"/>
                <a:gd name="T90" fmla="*/ 206 w 243"/>
                <a:gd name="T91" fmla="*/ 219 h 256"/>
                <a:gd name="T92" fmla="*/ 201 w 243"/>
                <a:gd name="T93" fmla="*/ 224 h 256"/>
                <a:gd name="T94" fmla="*/ 196 w 243"/>
                <a:gd name="T95" fmla="*/ 229 h 256"/>
                <a:gd name="T96" fmla="*/ 191 w 243"/>
                <a:gd name="T97" fmla="*/ 233 h 256"/>
                <a:gd name="T98" fmla="*/ 186 w 243"/>
                <a:gd name="T99" fmla="*/ 236 h 256"/>
                <a:gd name="T100" fmla="*/ 181 w 243"/>
                <a:gd name="T101" fmla="*/ 240 h 256"/>
                <a:gd name="T102" fmla="*/ 174 w 243"/>
                <a:gd name="T103" fmla="*/ 243 h 256"/>
                <a:gd name="T104" fmla="*/ 169 w 243"/>
                <a:gd name="T105" fmla="*/ 245 h 256"/>
                <a:gd name="T106" fmla="*/ 163 w 243"/>
                <a:gd name="T107" fmla="*/ 248 h 256"/>
                <a:gd name="T108" fmla="*/ 157 w 243"/>
                <a:gd name="T109" fmla="*/ 251 h 256"/>
                <a:gd name="T110" fmla="*/ 150 w 243"/>
                <a:gd name="T111" fmla="*/ 252 h 256"/>
                <a:gd name="T112" fmla="*/ 144 w 243"/>
                <a:gd name="T113" fmla="*/ 254 h 256"/>
                <a:gd name="T114" fmla="*/ 138 w 243"/>
                <a:gd name="T115" fmla="*/ 255 h 256"/>
                <a:gd name="T116" fmla="*/ 132 w 243"/>
                <a:gd name="T117" fmla="*/ 255 h 256"/>
                <a:gd name="T118" fmla="*/ 125 w 243"/>
                <a:gd name="T119" fmla="*/ 255 h 256"/>
                <a:gd name="T120" fmla="*/ 0 w 243"/>
                <a:gd name="T121" fmla="*/ 256 h 2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43" h="256">
                  <a:moveTo>
                    <a:pt x="122" y="0"/>
                  </a:moveTo>
                  <a:lnTo>
                    <a:pt x="122" y="0"/>
                  </a:lnTo>
                  <a:lnTo>
                    <a:pt x="123" y="0"/>
                  </a:lnTo>
                  <a:lnTo>
                    <a:pt x="125" y="0"/>
                  </a:lnTo>
                  <a:lnTo>
                    <a:pt x="128" y="0"/>
                  </a:lnTo>
                  <a:lnTo>
                    <a:pt x="129" y="0"/>
                  </a:lnTo>
                  <a:lnTo>
                    <a:pt x="132" y="0"/>
                  </a:lnTo>
                  <a:lnTo>
                    <a:pt x="134" y="0"/>
                  </a:lnTo>
                  <a:lnTo>
                    <a:pt x="135" y="0"/>
                  </a:lnTo>
                  <a:lnTo>
                    <a:pt x="138" y="0"/>
                  </a:lnTo>
                  <a:lnTo>
                    <a:pt x="140" y="2"/>
                  </a:lnTo>
                  <a:lnTo>
                    <a:pt x="142" y="2"/>
                  </a:lnTo>
                  <a:lnTo>
                    <a:pt x="144" y="2"/>
                  </a:lnTo>
                  <a:lnTo>
                    <a:pt x="147" y="2"/>
                  </a:lnTo>
                  <a:lnTo>
                    <a:pt x="148" y="3"/>
                  </a:lnTo>
                  <a:lnTo>
                    <a:pt x="150" y="3"/>
                  </a:lnTo>
                  <a:lnTo>
                    <a:pt x="153" y="4"/>
                  </a:lnTo>
                  <a:lnTo>
                    <a:pt x="154" y="4"/>
                  </a:lnTo>
                  <a:lnTo>
                    <a:pt x="157" y="4"/>
                  </a:lnTo>
                  <a:lnTo>
                    <a:pt x="159" y="6"/>
                  </a:lnTo>
                  <a:lnTo>
                    <a:pt x="160" y="6"/>
                  </a:lnTo>
                  <a:lnTo>
                    <a:pt x="163" y="7"/>
                  </a:lnTo>
                  <a:lnTo>
                    <a:pt x="164" y="7"/>
                  </a:lnTo>
                  <a:lnTo>
                    <a:pt x="167" y="8"/>
                  </a:lnTo>
                  <a:lnTo>
                    <a:pt x="169" y="10"/>
                  </a:lnTo>
                  <a:lnTo>
                    <a:pt x="170" y="11"/>
                  </a:lnTo>
                  <a:lnTo>
                    <a:pt x="173" y="11"/>
                  </a:lnTo>
                  <a:lnTo>
                    <a:pt x="174" y="13"/>
                  </a:lnTo>
                  <a:lnTo>
                    <a:pt x="177" y="14"/>
                  </a:lnTo>
                  <a:lnTo>
                    <a:pt x="178" y="14"/>
                  </a:lnTo>
                  <a:lnTo>
                    <a:pt x="181" y="15"/>
                  </a:lnTo>
                  <a:lnTo>
                    <a:pt x="182" y="17"/>
                  </a:lnTo>
                  <a:lnTo>
                    <a:pt x="184" y="18"/>
                  </a:lnTo>
                  <a:lnTo>
                    <a:pt x="186" y="19"/>
                  </a:lnTo>
                  <a:lnTo>
                    <a:pt x="188" y="19"/>
                  </a:lnTo>
                  <a:lnTo>
                    <a:pt x="189" y="22"/>
                  </a:lnTo>
                  <a:lnTo>
                    <a:pt x="191" y="22"/>
                  </a:lnTo>
                  <a:lnTo>
                    <a:pt x="193" y="23"/>
                  </a:lnTo>
                  <a:lnTo>
                    <a:pt x="194" y="25"/>
                  </a:lnTo>
                  <a:lnTo>
                    <a:pt x="196" y="26"/>
                  </a:lnTo>
                  <a:lnTo>
                    <a:pt x="198" y="28"/>
                  </a:lnTo>
                  <a:lnTo>
                    <a:pt x="199" y="29"/>
                  </a:lnTo>
                  <a:lnTo>
                    <a:pt x="201" y="30"/>
                  </a:lnTo>
                  <a:lnTo>
                    <a:pt x="202" y="32"/>
                  </a:lnTo>
                  <a:lnTo>
                    <a:pt x="204" y="34"/>
                  </a:lnTo>
                  <a:lnTo>
                    <a:pt x="206" y="36"/>
                  </a:lnTo>
                  <a:lnTo>
                    <a:pt x="207" y="37"/>
                  </a:lnTo>
                  <a:lnTo>
                    <a:pt x="208" y="39"/>
                  </a:lnTo>
                  <a:lnTo>
                    <a:pt x="211" y="40"/>
                  </a:lnTo>
                  <a:lnTo>
                    <a:pt x="212" y="41"/>
                  </a:lnTo>
                  <a:lnTo>
                    <a:pt x="213" y="43"/>
                  </a:lnTo>
                  <a:lnTo>
                    <a:pt x="214" y="45"/>
                  </a:lnTo>
                  <a:lnTo>
                    <a:pt x="216" y="47"/>
                  </a:lnTo>
                  <a:lnTo>
                    <a:pt x="217" y="48"/>
                  </a:lnTo>
                  <a:lnTo>
                    <a:pt x="218" y="51"/>
                  </a:lnTo>
                  <a:lnTo>
                    <a:pt x="219" y="52"/>
                  </a:lnTo>
                  <a:lnTo>
                    <a:pt x="221" y="54"/>
                  </a:lnTo>
                  <a:lnTo>
                    <a:pt x="222" y="56"/>
                  </a:lnTo>
                  <a:lnTo>
                    <a:pt x="223" y="58"/>
                  </a:lnTo>
                  <a:lnTo>
                    <a:pt x="224" y="59"/>
                  </a:lnTo>
                  <a:lnTo>
                    <a:pt x="226" y="62"/>
                  </a:lnTo>
                  <a:lnTo>
                    <a:pt x="226" y="63"/>
                  </a:lnTo>
                  <a:lnTo>
                    <a:pt x="228" y="66"/>
                  </a:lnTo>
                  <a:lnTo>
                    <a:pt x="228" y="67"/>
                  </a:lnTo>
                  <a:lnTo>
                    <a:pt x="229" y="70"/>
                  </a:lnTo>
                  <a:lnTo>
                    <a:pt x="231" y="71"/>
                  </a:lnTo>
                  <a:lnTo>
                    <a:pt x="231" y="73"/>
                  </a:lnTo>
                  <a:lnTo>
                    <a:pt x="232" y="76"/>
                  </a:lnTo>
                  <a:lnTo>
                    <a:pt x="233" y="77"/>
                  </a:lnTo>
                  <a:lnTo>
                    <a:pt x="234" y="80"/>
                  </a:lnTo>
                  <a:lnTo>
                    <a:pt x="234" y="82"/>
                  </a:lnTo>
                  <a:lnTo>
                    <a:pt x="236" y="84"/>
                  </a:lnTo>
                  <a:lnTo>
                    <a:pt x="236" y="87"/>
                  </a:lnTo>
                  <a:lnTo>
                    <a:pt x="237" y="88"/>
                  </a:lnTo>
                  <a:lnTo>
                    <a:pt x="237" y="91"/>
                  </a:lnTo>
                  <a:lnTo>
                    <a:pt x="238" y="92"/>
                  </a:lnTo>
                  <a:lnTo>
                    <a:pt x="238" y="95"/>
                  </a:lnTo>
                  <a:lnTo>
                    <a:pt x="239" y="96"/>
                  </a:lnTo>
                  <a:lnTo>
                    <a:pt x="239" y="99"/>
                  </a:lnTo>
                  <a:lnTo>
                    <a:pt x="241" y="100"/>
                  </a:lnTo>
                  <a:lnTo>
                    <a:pt x="241" y="103"/>
                  </a:lnTo>
                  <a:lnTo>
                    <a:pt x="241" y="106"/>
                  </a:lnTo>
                  <a:lnTo>
                    <a:pt x="241" y="107"/>
                  </a:lnTo>
                  <a:lnTo>
                    <a:pt x="242" y="110"/>
                  </a:lnTo>
                  <a:lnTo>
                    <a:pt x="242" y="113"/>
                  </a:lnTo>
                  <a:lnTo>
                    <a:pt x="242" y="114"/>
                  </a:lnTo>
                  <a:lnTo>
                    <a:pt x="242" y="117"/>
                  </a:lnTo>
                  <a:lnTo>
                    <a:pt x="242" y="119"/>
                  </a:lnTo>
                  <a:lnTo>
                    <a:pt x="242" y="121"/>
                  </a:lnTo>
                  <a:lnTo>
                    <a:pt x="242" y="124"/>
                  </a:lnTo>
                  <a:lnTo>
                    <a:pt x="242" y="125"/>
                  </a:lnTo>
                  <a:lnTo>
                    <a:pt x="243" y="128"/>
                  </a:lnTo>
                  <a:lnTo>
                    <a:pt x="242" y="130"/>
                  </a:lnTo>
                  <a:lnTo>
                    <a:pt x="242" y="132"/>
                  </a:lnTo>
                  <a:lnTo>
                    <a:pt x="242" y="134"/>
                  </a:lnTo>
                  <a:lnTo>
                    <a:pt x="242" y="136"/>
                  </a:lnTo>
                  <a:lnTo>
                    <a:pt x="242" y="139"/>
                  </a:lnTo>
                  <a:lnTo>
                    <a:pt x="242" y="141"/>
                  </a:lnTo>
                  <a:lnTo>
                    <a:pt x="242" y="143"/>
                  </a:lnTo>
                  <a:lnTo>
                    <a:pt x="242" y="145"/>
                  </a:lnTo>
                  <a:lnTo>
                    <a:pt x="241" y="148"/>
                  </a:lnTo>
                  <a:lnTo>
                    <a:pt x="241" y="150"/>
                  </a:lnTo>
                  <a:lnTo>
                    <a:pt x="241" y="152"/>
                  </a:lnTo>
                  <a:lnTo>
                    <a:pt x="241" y="155"/>
                  </a:lnTo>
                  <a:lnTo>
                    <a:pt x="239" y="156"/>
                  </a:lnTo>
                  <a:lnTo>
                    <a:pt x="239" y="159"/>
                  </a:lnTo>
                  <a:lnTo>
                    <a:pt x="238" y="161"/>
                  </a:lnTo>
                  <a:lnTo>
                    <a:pt x="238" y="163"/>
                  </a:lnTo>
                  <a:lnTo>
                    <a:pt x="237" y="165"/>
                  </a:lnTo>
                  <a:lnTo>
                    <a:pt x="237" y="167"/>
                  </a:lnTo>
                  <a:lnTo>
                    <a:pt x="236" y="169"/>
                  </a:lnTo>
                  <a:lnTo>
                    <a:pt x="236" y="171"/>
                  </a:lnTo>
                  <a:lnTo>
                    <a:pt x="234" y="173"/>
                  </a:lnTo>
                  <a:lnTo>
                    <a:pt x="234" y="176"/>
                  </a:lnTo>
                  <a:lnTo>
                    <a:pt x="233" y="178"/>
                  </a:lnTo>
                  <a:lnTo>
                    <a:pt x="232" y="180"/>
                  </a:lnTo>
                  <a:lnTo>
                    <a:pt x="231" y="182"/>
                  </a:lnTo>
                  <a:lnTo>
                    <a:pt x="231" y="184"/>
                  </a:lnTo>
                  <a:lnTo>
                    <a:pt x="229" y="185"/>
                  </a:lnTo>
                  <a:lnTo>
                    <a:pt x="228" y="188"/>
                  </a:lnTo>
                  <a:lnTo>
                    <a:pt x="228" y="189"/>
                  </a:lnTo>
                  <a:lnTo>
                    <a:pt x="226" y="192"/>
                  </a:lnTo>
                  <a:lnTo>
                    <a:pt x="226" y="193"/>
                  </a:lnTo>
                  <a:lnTo>
                    <a:pt x="224" y="196"/>
                  </a:lnTo>
                  <a:lnTo>
                    <a:pt x="223" y="198"/>
                  </a:lnTo>
                  <a:lnTo>
                    <a:pt x="222" y="199"/>
                  </a:lnTo>
                  <a:lnTo>
                    <a:pt x="221" y="200"/>
                  </a:lnTo>
                  <a:lnTo>
                    <a:pt x="219" y="203"/>
                  </a:lnTo>
                  <a:lnTo>
                    <a:pt x="218" y="204"/>
                  </a:lnTo>
                  <a:lnTo>
                    <a:pt x="217" y="207"/>
                  </a:lnTo>
                  <a:lnTo>
                    <a:pt x="216" y="208"/>
                  </a:lnTo>
                  <a:lnTo>
                    <a:pt x="214" y="210"/>
                  </a:lnTo>
                  <a:lnTo>
                    <a:pt x="213" y="211"/>
                  </a:lnTo>
                  <a:lnTo>
                    <a:pt x="212" y="213"/>
                  </a:lnTo>
                  <a:lnTo>
                    <a:pt x="211" y="215"/>
                  </a:lnTo>
                  <a:lnTo>
                    <a:pt x="208" y="217"/>
                  </a:lnTo>
                  <a:lnTo>
                    <a:pt x="207" y="218"/>
                  </a:lnTo>
                  <a:lnTo>
                    <a:pt x="206" y="219"/>
                  </a:lnTo>
                  <a:lnTo>
                    <a:pt x="204" y="221"/>
                  </a:lnTo>
                  <a:lnTo>
                    <a:pt x="202" y="222"/>
                  </a:lnTo>
                  <a:lnTo>
                    <a:pt x="201" y="224"/>
                  </a:lnTo>
                  <a:lnTo>
                    <a:pt x="199" y="225"/>
                  </a:lnTo>
                  <a:lnTo>
                    <a:pt x="198" y="228"/>
                  </a:lnTo>
                  <a:lnTo>
                    <a:pt x="196" y="229"/>
                  </a:lnTo>
                  <a:lnTo>
                    <a:pt x="194" y="230"/>
                  </a:lnTo>
                  <a:lnTo>
                    <a:pt x="193" y="232"/>
                  </a:lnTo>
                  <a:lnTo>
                    <a:pt x="191" y="233"/>
                  </a:lnTo>
                  <a:lnTo>
                    <a:pt x="189" y="233"/>
                  </a:lnTo>
                  <a:lnTo>
                    <a:pt x="188" y="235"/>
                  </a:lnTo>
                  <a:lnTo>
                    <a:pt x="186" y="236"/>
                  </a:lnTo>
                  <a:lnTo>
                    <a:pt x="184" y="237"/>
                  </a:lnTo>
                  <a:lnTo>
                    <a:pt x="182" y="239"/>
                  </a:lnTo>
                  <a:lnTo>
                    <a:pt x="181" y="240"/>
                  </a:lnTo>
                  <a:lnTo>
                    <a:pt x="178" y="241"/>
                  </a:lnTo>
                  <a:lnTo>
                    <a:pt x="177" y="241"/>
                  </a:lnTo>
                  <a:lnTo>
                    <a:pt x="174" y="243"/>
                  </a:lnTo>
                  <a:lnTo>
                    <a:pt x="173" y="244"/>
                  </a:lnTo>
                  <a:lnTo>
                    <a:pt x="170" y="244"/>
                  </a:lnTo>
                  <a:lnTo>
                    <a:pt x="169" y="245"/>
                  </a:lnTo>
                  <a:lnTo>
                    <a:pt x="167" y="247"/>
                  </a:lnTo>
                  <a:lnTo>
                    <a:pt x="164" y="247"/>
                  </a:lnTo>
                  <a:lnTo>
                    <a:pt x="163" y="248"/>
                  </a:lnTo>
                  <a:lnTo>
                    <a:pt x="160" y="248"/>
                  </a:lnTo>
                  <a:lnTo>
                    <a:pt x="159" y="250"/>
                  </a:lnTo>
                  <a:lnTo>
                    <a:pt x="157" y="251"/>
                  </a:lnTo>
                  <a:lnTo>
                    <a:pt x="154" y="251"/>
                  </a:lnTo>
                  <a:lnTo>
                    <a:pt x="153" y="251"/>
                  </a:lnTo>
                  <a:lnTo>
                    <a:pt x="150" y="252"/>
                  </a:lnTo>
                  <a:lnTo>
                    <a:pt x="148" y="252"/>
                  </a:lnTo>
                  <a:lnTo>
                    <a:pt x="147" y="254"/>
                  </a:lnTo>
                  <a:lnTo>
                    <a:pt x="144" y="254"/>
                  </a:lnTo>
                  <a:lnTo>
                    <a:pt x="142" y="254"/>
                  </a:lnTo>
                  <a:lnTo>
                    <a:pt x="140" y="254"/>
                  </a:lnTo>
                  <a:lnTo>
                    <a:pt x="138" y="255"/>
                  </a:lnTo>
                  <a:lnTo>
                    <a:pt x="135" y="255"/>
                  </a:lnTo>
                  <a:lnTo>
                    <a:pt x="134" y="255"/>
                  </a:lnTo>
                  <a:lnTo>
                    <a:pt x="132" y="255"/>
                  </a:lnTo>
                  <a:lnTo>
                    <a:pt x="129" y="255"/>
                  </a:lnTo>
                  <a:lnTo>
                    <a:pt x="128" y="255"/>
                  </a:lnTo>
                  <a:lnTo>
                    <a:pt x="125" y="255"/>
                  </a:lnTo>
                  <a:lnTo>
                    <a:pt x="123" y="255"/>
                  </a:lnTo>
                  <a:lnTo>
                    <a:pt x="122" y="255"/>
                  </a:lnTo>
                  <a:lnTo>
                    <a:pt x="0" y="256"/>
                  </a:lnTo>
                  <a:lnTo>
                    <a:pt x="0" y="0"/>
                  </a:lnTo>
                  <a:lnTo>
                    <a:pt x="122" y="0"/>
                  </a:lnTo>
                </a:path>
              </a:pathLst>
            </a:cu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uk-UA"/>
            </a:p>
          </p:txBody>
        </p:sp>
        <p:sp>
          <p:nvSpPr>
            <p:cNvPr id="95259" name="Freeform 27"/>
            <p:cNvSpPr>
              <a:spLocks/>
            </p:cNvSpPr>
            <p:nvPr/>
          </p:nvSpPr>
          <p:spPr bwMode="auto">
            <a:xfrm>
              <a:off x="1202" y="2993"/>
              <a:ext cx="234" cy="234"/>
            </a:xfrm>
            <a:custGeom>
              <a:avLst/>
              <a:gdLst>
                <a:gd name="T0" fmla="*/ 109 w 234"/>
                <a:gd name="T1" fmla="*/ 0 h 234"/>
                <a:gd name="T2" fmla="*/ 97 w 234"/>
                <a:gd name="T3" fmla="*/ 1 h 234"/>
                <a:gd name="T4" fmla="*/ 85 w 234"/>
                <a:gd name="T5" fmla="*/ 4 h 234"/>
                <a:gd name="T6" fmla="*/ 73 w 234"/>
                <a:gd name="T7" fmla="*/ 8 h 234"/>
                <a:gd name="T8" fmla="*/ 63 w 234"/>
                <a:gd name="T9" fmla="*/ 14 h 234"/>
                <a:gd name="T10" fmla="*/ 51 w 234"/>
                <a:gd name="T11" fmla="*/ 20 h 234"/>
                <a:gd name="T12" fmla="*/ 41 w 234"/>
                <a:gd name="T13" fmla="*/ 27 h 234"/>
                <a:gd name="T14" fmla="*/ 33 w 234"/>
                <a:gd name="T15" fmla="*/ 35 h 234"/>
                <a:gd name="T16" fmla="*/ 25 w 234"/>
                <a:gd name="T17" fmla="*/ 45 h 234"/>
                <a:gd name="T18" fmla="*/ 18 w 234"/>
                <a:gd name="T19" fmla="*/ 55 h 234"/>
                <a:gd name="T20" fmla="*/ 11 w 234"/>
                <a:gd name="T21" fmla="*/ 66 h 234"/>
                <a:gd name="T22" fmla="*/ 8 w 234"/>
                <a:gd name="T23" fmla="*/ 77 h 234"/>
                <a:gd name="T24" fmla="*/ 4 w 234"/>
                <a:gd name="T25" fmla="*/ 89 h 234"/>
                <a:gd name="T26" fmla="*/ 1 w 234"/>
                <a:gd name="T27" fmla="*/ 101 h 234"/>
                <a:gd name="T28" fmla="*/ 0 w 234"/>
                <a:gd name="T29" fmla="*/ 114 h 234"/>
                <a:gd name="T30" fmla="*/ 0 w 234"/>
                <a:gd name="T31" fmla="*/ 123 h 234"/>
                <a:gd name="T32" fmla="*/ 1 w 234"/>
                <a:gd name="T33" fmla="*/ 136 h 234"/>
                <a:gd name="T34" fmla="*/ 4 w 234"/>
                <a:gd name="T35" fmla="*/ 148 h 234"/>
                <a:gd name="T36" fmla="*/ 8 w 234"/>
                <a:gd name="T37" fmla="*/ 159 h 234"/>
                <a:gd name="T38" fmla="*/ 13 w 234"/>
                <a:gd name="T39" fmla="*/ 170 h 234"/>
                <a:gd name="T40" fmla="*/ 19 w 234"/>
                <a:gd name="T41" fmla="*/ 181 h 234"/>
                <a:gd name="T42" fmla="*/ 26 w 234"/>
                <a:gd name="T43" fmla="*/ 190 h 234"/>
                <a:gd name="T44" fmla="*/ 34 w 234"/>
                <a:gd name="T45" fmla="*/ 200 h 234"/>
                <a:gd name="T46" fmla="*/ 44 w 234"/>
                <a:gd name="T47" fmla="*/ 208 h 234"/>
                <a:gd name="T48" fmla="*/ 53 w 234"/>
                <a:gd name="T49" fmla="*/ 215 h 234"/>
                <a:gd name="T50" fmla="*/ 64 w 234"/>
                <a:gd name="T51" fmla="*/ 222 h 234"/>
                <a:gd name="T52" fmla="*/ 75 w 234"/>
                <a:gd name="T53" fmla="*/ 227 h 234"/>
                <a:gd name="T54" fmla="*/ 86 w 234"/>
                <a:gd name="T55" fmla="*/ 230 h 234"/>
                <a:gd name="T56" fmla="*/ 99 w 234"/>
                <a:gd name="T57" fmla="*/ 233 h 234"/>
                <a:gd name="T58" fmla="*/ 112 w 234"/>
                <a:gd name="T59" fmla="*/ 234 h 234"/>
                <a:gd name="T60" fmla="*/ 124 w 234"/>
                <a:gd name="T61" fmla="*/ 234 h 234"/>
                <a:gd name="T62" fmla="*/ 135 w 234"/>
                <a:gd name="T63" fmla="*/ 233 h 234"/>
                <a:gd name="T64" fmla="*/ 148 w 234"/>
                <a:gd name="T65" fmla="*/ 230 h 234"/>
                <a:gd name="T66" fmla="*/ 159 w 234"/>
                <a:gd name="T67" fmla="*/ 227 h 234"/>
                <a:gd name="T68" fmla="*/ 170 w 234"/>
                <a:gd name="T69" fmla="*/ 222 h 234"/>
                <a:gd name="T70" fmla="*/ 182 w 234"/>
                <a:gd name="T71" fmla="*/ 215 h 234"/>
                <a:gd name="T72" fmla="*/ 191 w 234"/>
                <a:gd name="T73" fmla="*/ 208 h 234"/>
                <a:gd name="T74" fmla="*/ 201 w 234"/>
                <a:gd name="T75" fmla="*/ 200 h 234"/>
                <a:gd name="T76" fmla="*/ 208 w 234"/>
                <a:gd name="T77" fmla="*/ 190 h 234"/>
                <a:gd name="T78" fmla="*/ 216 w 234"/>
                <a:gd name="T79" fmla="*/ 181 h 234"/>
                <a:gd name="T80" fmla="*/ 222 w 234"/>
                <a:gd name="T81" fmla="*/ 170 h 234"/>
                <a:gd name="T82" fmla="*/ 227 w 234"/>
                <a:gd name="T83" fmla="*/ 159 h 234"/>
                <a:gd name="T84" fmla="*/ 231 w 234"/>
                <a:gd name="T85" fmla="*/ 148 h 234"/>
                <a:gd name="T86" fmla="*/ 233 w 234"/>
                <a:gd name="T87" fmla="*/ 136 h 234"/>
                <a:gd name="T88" fmla="*/ 234 w 234"/>
                <a:gd name="T89" fmla="*/ 123 h 234"/>
                <a:gd name="T90" fmla="*/ 234 w 234"/>
                <a:gd name="T91" fmla="*/ 114 h 234"/>
                <a:gd name="T92" fmla="*/ 233 w 234"/>
                <a:gd name="T93" fmla="*/ 101 h 234"/>
                <a:gd name="T94" fmla="*/ 231 w 234"/>
                <a:gd name="T95" fmla="*/ 89 h 234"/>
                <a:gd name="T96" fmla="*/ 228 w 234"/>
                <a:gd name="T97" fmla="*/ 77 h 234"/>
                <a:gd name="T98" fmla="*/ 223 w 234"/>
                <a:gd name="T99" fmla="*/ 66 h 234"/>
                <a:gd name="T100" fmla="*/ 217 w 234"/>
                <a:gd name="T101" fmla="*/ 55 h 234"/>
                <a:gd name="T102" fmla="*/ 209 w 234"/>
                <a:gd name="T103" fmla="*/ 45 h 234"/>
                <a:gd name="T104" fmla="*/ 202 w 234"/>
                <a:gd name="T105" fmla="*/ 35 h 234"/>
                <a:gd name="T106" fmla="*/ 193 w 234"/>
                <a:gd name="T107" fmla="*/ 27 h 234"/>
                <a:gd name="T108" fmla="*/ 183 w 234"/>
                <a:gd name="T109" fmla="*/ 20 h 234"/>
                <a:gd name="T110" fmla="*/ 173 w 234"/>
                <a:gd name="T111" fmla="*/ 14 h 234"/>
                <a:gd name="T112" fmla="*/ 162 w 234"/>
                <a:gd name="T113" fmla="*/ 8 h 234"/>
                <a:gd name="T114" fmla="*/ 149 w 234"/>
                <a:gd name="T115" fmla="*/ 4 h 234"/>
                <a:gd name="T116" fmla="*/ 138 w 234"/>
                <a:gd name="T117" fmla="*/ 1 h 234"/>
                <a:gd name="T118" fmla="*/ 125 w 234"/>
                <a:gd name="T119" fmla="*/ 0 h 2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34" h="234">
                  <a:moveTo>
                    <a:pt x="118" y="0"/>
                  </a:moveTo>
                  <a:lnTo>
                    <a:pt x="118" y="0"/>
                  </a:lnTo>
                  <a:lnTo>
                    <a:pt x="115" y="0"/>
                  </a:lnTo>
                  <a:lnTo>
                    <a:pt x="113" y="0"/>
                  </a:lnTo>
                  <a:lnTo>
                    <a:pt x="112" y="0"/>
                  </a:lnTo>
                  <a:lnTo>
                    <a:pt x="109" y="0"/>
                  </a:lnTo>
                  <a:lnTo>
                    <a:pt x="107" y="0"/>
                  </a:lnTo>
                  <a:lnTo>
                    <a:pt x="105" y="0"/>
                  </a:lnTo>
                  <a:lnTo>
                    <a:pt x="103" y="1"/>
                  </a:lnTo>
                  <a:lnTo>
                    <a:pt x="102" y="1"/>
                  </a:lnTo>
                  <a:lnTo>
                    <a:pt x="99" y="1"/>
                  </a:lnTo>
                  <a:lnTo>
                    <a:pt x="97" y="1"/>
                  </a:lnTo>
                  <a:lnTo>
                    <a:pt x="95" y="1"/>
                  </a:lnTo>
                  <a:lnTo>
                    <a:pt x="93" y="3"/>
                  </a:lnTo>
                  <a:lnTo>
                    <a:pt x="92" y="3"/>
                  </a:lnTo>
                  <a:lnTo>
                    <a:pt x="89" y="4"/>
                  </a:lnTo>
                  <a:lnTo>
                    <a:pt x="86" y="4"/>
                  </a:lnTo>
                  <a:lnTo>
                    <a:pt x="85" y="4"/>
                  </a:lnTo>
                  <a:lnTo>
                    <a:pt x="83" y="5"/>
                  </a:lnTo>
                  <a:lnTo>
                    <a:pt x="81" y="5"/>
                  </a:lnTo>
                  <a:lnTo>
                    <a:pt x="79" y="7"/>
                  </a:lnTo>
                  <a:lnTo>
                    <a:pt x="76" y="7"/>
                  </a:lnTo>
                  <a:lnTo>
                    <a:pt x="75" y="8"/>
                  </a:lnTo>
                  <a:lnTo>
                    <a:pt x="73" y="8"/>
                  </a:lnTo>
                  <a:lnTo>
                    <a:pt x="71" y="9"/>
                  </a:lnTo>
                  <a:lnTo>
                    <a:pt x="70" y="9"/>
                  </a:lnTo>
                  <a:lnTo>
                    <a:pt x="68" y="11"/>
                  </a:lnTo>
                  <a:lnTo>
                    <a:pt x="65" y="12"/>
                  </a:lnTo>
                  <a:lnTo>
                    <a:pt x="64" y="12"/>
                  </a:lnTo>
                  <a:lnTo>
                    <a:pt x="63" y="14"/>
                  </a:lnTo>
                  <a:lnTo>
                    <a:pt x="60" y="15"/>
                  </a:lnTo>
                  <a:lnTo>
                    <a:pt x="59" y="16"/>
                  </a:lnTo>
                  <a:lnTo>
                    <a:pt x="56" y="16"/>
                  </a:lnTo>
                  <a:lnTo>
                    <a:pt x="55" y="18"/>
                  </a:lnTo>
                  <a:lnTo>
                    <a:pt x="53" y="19"/>
                  </a:lnTo>
                  <a:lnTo>
                    <a:pt x="51" y="20"/>
                  </a:lnTo>
                  <a:lnTo>
                    <a:pt x="50" y="20"/>
                  </a:lnTo>
                  <a:lnTo>
                    <a:pt x="49" y="22"/>
                  </a:lnTo>
                  <a:lnTo>
                    <a:pt x="46" y="23"/>
                  </a:lnTo>
                  <a:lnTo>
                    <a:pt x="45" y="25"/>
                  </a:lnTo>
                  <a:lnTo>
                    <a:pt x="44" y="26"/>
                  </a:lnTo>
                  <a:lnTo>
                    <a:pt x="41" y="27"/>
                  </a:lnTo>
                  <a:lnTo>
                    <a:pt x="40" y="29"/>
                  </a:lnTo>
                  <a:lnTo>
                    <a:pt x="39" y="30"/>
                  </a:lnTo>
                  <a:lnTo>
                    <a:pt x="38" y="31"/>
                  </a:lnTo>
                  <a:lnTo>
                    <a:pt x="35" y="33"/>
                  </a:lnTo>
                  <a:lnTo>
                    <a:pt x="34" y="34"/>
                  </a:lnTo>
                  <a:lnTo>
                    <a:pt x="33" y="35"/>
                  </a:lnTo>
                  <a:lnTo>
                    <a:pt x="31" y="37"/>
                  </a:lnTo>
                  <a:lnTo>
                    <a:pt x="30" y="38"/>
                  </a:lnTo>
                  <a:lnTo>
                    <a:pt x="29" y="40"/>
                  </a:lnTo>
                  <a:lnTo>
                    <a:pt x="28" y="42"/>
                  </a:lnTo>
                  <a:lnTo>
                    <a:pt x="26" y="44"/>
                  </a:lnTo>
                  <a:lnTo>
                    <a:pt x="25" y="45"/>
                  </a:lnTo>
                  <a:lnTo>
                    <a:pt x="24" y="46"/>
                  </a:lnTo>
                  <a:lnTo>
                    <a:pt x="23" y="48"/>
                  </a:lnTo>
                  <a:lnTo>
                    <a:pt x="21" y="51"/>
                  </a:lnTo>
                  <a:lnTo>
                    <a:pt x="20" y="52"/>
                  </a:lnTo>
                  <a:lnTo>
                    <a:pt x="19" y="53"/>
                  </a:lnTo>
                  <a:lnTo>
                    <a:pt x="18" y="55"/>
                  </a:lnTo>
                  <a:lnTo>
                    <a:pt x="16" y="56"/>
                  </a:lnTo>
                  <a:lnTo>
                    <a:pt x="15" y="59"/>
                  </a:lnTo>
                  <a:lnTo>
                    <a:pt x="14" y="60"/>
                  </a:lnTo>
                  <a:lnTo>
                    <a:pt x="14" y="63"/>
                  </a:lnTo>
                  <a:lnTo>
                    <a:pt x="13" y="64"/>
                  </a:lnTo>
                  <a:lnTo>
                    <a:pt x="11" y="66"/>
                  </a:lnTo>
                  <a:lnTo>
                    <a:pt x="11" y="67"/>
                  </a:lnTo>
                  <a:lnTo>
                    <a:pt x="10" y="70"/>
                  </a:lnTo>
                  <a:lnTo>
                    <a:pt x="9" y="71"/>
                  </a:lnTo>
                  <a:lnTo>
                    <a:pt x="9" y="72"/>
                  </a:lnTo>
                  <a:lnTo>
                    <a:pt x="8" y="75"/>
                  </a:lnTo>
                  <a:lnTo>
                    <a:pt x="8" y="77"/>
                  </a:lnTo>
                  <a:lnTo>
                    <a:pt x="6" y="79"/>
                  </a:lnTo>
                  <a:lnTo>
                    <a:pt x="6" y="81"/>
                  </a:lnTo>
                  <a:lnTo>
                    <a:pt x="5" y="83"/>
                  </a:lnTo>
                  <a:lnTo>
                    <a:pt x="4" y="85"/>
                  </a:lnTo>
                  <a:lnTo>
                    <a:pt x="4" y="88"/>
                  </a:lnTo>
                  <a:lnTo>
                    <a:pt x="4" y="89"/>
                  </a:lnTo>
                  <a:lnTo>
                    <a:pt x="3" y="90"/>
                  </a:lnTo>
                  <a:lnTo>
                    <a:pt x="3" y="93"/>
                  </a:lnTo>
                  <a:lnTo>
                    <a:pt x="1" y="94"/>
                  </a:lnTo>
                  <a:lnTo>
                    <a:pt x="1" y="97"/>
                  </a:lnTo>
                  <a:lnTo>
                    <a:pt x="1" y="99"/>
                  </a:lnTo>
                  <a:lnTo>
                    <a:pt x="1" y="101"/>
                  </a:lnTo>
                  <a:lnTo>
                    <a:pt x="1" y="103"/>
                  </a:lnTo>
                  <a:lnTo>
                    <a:pt x="0" y="105"/>
                  </a:lnTo>
                  <a:lnTo>
                    <a:pt x="0" y="107"/>
                  </a:lnTo>
                  <a:lnTo>
                    <a:pt x="0" y="109"/>
                  </a:lnTo>
                  <a:lnTo>
                    <a:pt x="0" y="111"/>
                  </a:lnTo>
                  <a:lnTo>
                    <a:pt x="0" y="114"/>
                  </a:lnTo>
                  <a:lnTo>
                    <a:pt x="0" y="115"/>
                  </a:lnTo>
                  <a:lnTo>
                    <a:pt x="0" y="116"/>
                  </a:lnTo>
                  <a:lnTo>
                    <a:pt x="0" y="118"/>
                  </a:lnTo>
                  <a:lnTo>
                    <a:pt x="0" y="119"/>
                  </a:lnTo>
                  <a:lnTo>
                    <a:pt x="0" y="122"/>
                  </a:lnTo>
                  <a:lnTo>
                    <a:pt x="0" y="123"/>
                  </a:lnTo>
                  <a:lnTo>
                    <a:pt x="0" y="126"/>
                  </a:lnTo>
                  <a:lnTo>
                    <a:pt x="0" y="127"/>
                  </a:lnTo>
                  <a:lnTo>
                    <a:pt x="0" y="130"/>
                  </a:lnTo>
                  <a:lnTo>
                    <a:pt x="1" y="131"/>
                  </a:lnTo>
                  <a:lnTo>
                    <a:pt x="1" y="134"/>
                  </a:lnTo>
                  <a:lnTo>
                    <a:pt x="1" y="136"/>
                  </a:lnTo>
                  <a:lnTo>
                    <a:pt x="1" y="137"/>
                  </a:lnTo>
                  <a:lnTo>
                    <a:pt x="1" y="140"/>
                  </a:lnTo>
                  <a:lnTo>
                    <a:pt x="3" y="142"/>
                  </a:lnTo>
                  <a:lnTo>
                    <a:pt x="3" y="144"/>
                  </a:lnTo>
                  <a:lnTo>
                    <a:pt x="4" y="145"/>
                  </a:lnTo>
                  <a:lnTo>
                    <a:pt x="4" y="148"/>
                  </a:lnTo>
                  <a:lnTo>
                    <a:pt x="4" y="149"/>
                  </a:lnTo>
                  <a:lnTo>
                    <a:pt x="5" y="152"/>
                  </a:lnTo>
                  <a:lnTo>
                    <a:pt x="6" y="153"/>
                  </a:lnTo>
                  <a:lnTo>
                    <a:pt x="6" y="155"/>
                  </a:lnTo>
                  <a:lnTo>
                    <a:pt x="8" y="157"/>
                  </a:lnTo>
                  <a:lnTo>
                    <a:pt x="8" y="159"/>
                  </a:lnTo>
                  <a:lnTo>
                    <a:pt x="9" y="162"/>
                  </a:lnTo>
                  <a:lnTo>
                    <a:pt x="9" y="163"/>
                  </a:lnTo>
                  <a:lnTo>
                    <a:pt x="10" y="164"/>
                  </a:lnTo>
                  <a:lnTo>
                    <a:pt x="11" y="167"/>
                  </a:lnTo>
                  <a:lnTo>
                    <a:pt x="11" y="168"/>
                  </a:lnTo>
                  <a:lnTo>
                    <a:pt x="13" y="170"/>
                  </a:lnTo>
                  <a:lnTo>
                    <a:pt x="14" y="173"/>
                  </a:lnTo>
                  <a:lnTo>
                    <a:pt x="14" y="174"/>
                  </a:lnTo>
                  <a:lnTo>
                    <a:pt x="15" y="175"/>
                  </a:lnTo>
                  <a:lnTo>
                    <a:pt x="16" y="178"/>
                  </a:lnTo>
                  <a:lnTo>
                    <a:pt x="18" y="179"/>
                  </a:lnTo>
                  <a:lnTo>
                    <a:pt x="19" y="181"/>
                  </a:lnTo>
                  <a:lnTo>
                    <a:pt x="20" y="182"/>
                  </a:lnTo>
                  <a:lnTo>
                    <a:pt x="21" y="185"/>
                  </a:lnTo>
                  <a:lnTo>
                    <a:pt x="23" y="186"/>
                  </a:lnTo>
                  <a:lnTo>
                    <a:pt x="24" y="188"/>
                  </a:lnTo>
                  <a:lnTo>
                    <a:pt x="25" y="189"/>
                  </a:lnTo>
                  <a:lnTo>
                    <a:pt x="26" y="190"/>
                  </a:lnTo>
                  <a:lnTo>
                    <a:pt x="28" y="193"/>
                  </a:lnTo>
                  <a:lnTo>
                    <a:pt x="29" y="194"/>
                  </a:lnTo>
                  <a:lnTo>
                    <a:pt x="30" y="196"/>
                  </a:lnTo>
                  <a:lnTo>
                    <a:pt x="31" y="197"/>
                  </a:lnTo>
                  <a:lnTo>
                    <a:pt x="33" y="199"/>
                  </a:lnTo>
                  <a:lnTo>
                    <a:pt x="34" y="200"/>
                  </a:lnTo>
                  <a:lnTo>
                    <a:pt x="35" y="201"/>
                  </a:lnTo>
                  <a:lnTo>
                    <a:pt x="38" y="203"/>
                  </a:lnTo>
                  <a:lnTo>
                    <a:pt x="39" y="204"/>
                  </a:lnTo>
                  <a:lnTo>
                    <a:pt x="40" y="205"/>
                  </a:lnTo>
                  <a:lnTo>
                    <a:pt x="41" y="207"/>
                  </a:lnTo>
                  <a:lnTo>
                    <a:pt x="44" y="208"/>
                  </a:lnTo>
                  <a:lnTo>
                    <a:pt x="45" y="210"/>
                  </a:lnTo>
                  <a:lnTo>
                    <a:pt x="46" y="211"/>
                  </a:lnTo>
                  <a:lnTo>
                    <a:pt x="49" y="212"/>
                  </a:lnTo>
                  <a:lnTo>
                    <a:pt x="50" y="214"/>
                  </a:lnTo>
                  <a:lnTo>
                    <a:pt x="51" y="215"/>
                  </a:lnTo>
                  <a:lnTo>
                    <a:pt x="53" y="215"/>
                  </a:lnTo>
                  <a:lnTo>
                    <a:pt x="55" y="216"/>
                  </a:lnTo>
                  <a:lnTo>
                    <a:pt x="56" y="218"/>
                  </a:lnTo>
                  <a:lnTo>
                    <a:pt x="59" y="219"/>
                  </a:lnTo>
                  <a:lnTo>
                    <a:pt x="60" y="221"/>
                  </a:lnTo>
                  <a:lnTo>
                    <a:pt x="63" y="221"/>
                  </a:lnTo>
                  <a:lnTo>
                    <a:pt x="64" y="222"/>
                  </a:lnTo>
                  <a:lnTo>
                    <a:pt x="65" y="223"/>
                  </a:lnTo>
                  <a:lnTo>
                    <a:pt x="68" y="223"/>
                  </a:lnTo>
                  <a:lnTo>
                    <a:pt x="70" y="225"/>
                  </a:lnTo>
                  <a:lnTo>
                    <a:pt x="71" y="225"/>
                  </a:lnTo>
                  <a:lnTo>
                    <a:pt x="73" y="226"/>
                  </a:lnTo>
                  <a:lnTo>
                    <a:pt x="75" y="227"/>
                  </a:lnTo>
                  <a:lnTo>
                    <a:pt x="76" y="227"/>
                  </a:lnTo>
                  <a:lnTo>
                    <a:pt x="79" y="229"/>
                  </a:lnTo>
                  <a:lnTo>
                    <a:pt x="81" y="229"/>
                  </a:lnTo>
                  <a:lnTo>
                    <a:pt x="83" y="230"/>
                  </a:lnTo>
                  <a:lnTo>
                    <a:pt x="85" y="230"/>
                  </a:lnTo>
                  <a:lnTo>
                    <a:pt x="86" y="230"/>
                  </a:lnTo>
                  <a:lnTo>
                    <a:pt x="89" y="231"/>
                  </a:lnTo>
                  <a:lnTo>
                    <a:pt x="92" y="231"/>
                  </a:lnTo>
                  <a:lnTo>
                    <a:pt x="93" y="233"/>
                  </a:lnTo>
                  <a:lnTo>
                    <a:pt x="95" y="233"/>
                  </a:lnTo>
                  <a:lnTo>
                    <a:pt x="97" y="233"/>
                  </a:lnTo>
                  <a:lnTo>
                    <a:pt x="99" y="233"/>
                  </a:lnTo>
                  <a:lnTo>
                    <a:pt x="102" y="233"/>
                  </a:lnTo>
                  <a:lnTo>
                    <a:pt x="103" y="233"/>
                  </a:lnTo>
                  <a:lnTo>
                    <a:pt x="105" y="234"/>
                  </a:lnTo>
                  <a:lnTo>
                    <a:pt x="107" y="234"/>
                  </a:lnTo>
                  <a:lnTo>
                    <a:pt x="109" y="234"/>
                  </a:lnTo>
                  <a:lnTo>
                    <a:pt x="112" y="234"/>
                  </a:lnTo>
                  <a:lnTo>
                    <a:pt x="113" y="234"/>
                  </a:lnTo>
                  <a:lnTo>
                    <a:pt x="115" y="234"/>
                  </a:lnTo>
                  <a:lnTo>
                    <a:pt x="118" y="234"/>
                  </a:lnTo>
                  <a:lnTo>
                    <a:pt x="119" y="234"/>
                  </a:lnTo>
                  <a:lnTo>
                    <a:pt x="122" y="234"/>
                  </a:lnTo>
                  <a:lnTo>
                    <a:pt x="124" y="234"/>
                  </a:lnTo>
                  <a:lnTo>
                    <a:pt x="125" y="234"/>
                  </a:lnTo>
                  <a:lnTo>
                    <a:pt x="128" y="234"/>
                  </a:lnTo>
                  <a:lnTo>
                    <a:pt x="129" y="234"/>
                  </a:lnTo>
                  <a:lnTo>
                    <a:pt x="132" y="233"/>
                  </a:lnTo>
                  <a:lnTo>
                    <a:pt x="134" y="233"/>
                  </a:lnTo>
                  <a:lnTo>
                    <a:pt x="135" y="233"/>
                  </a:lnTo>
                  <a:lnTo>
                    <a:pt x="138" y="233"/>
                  </a:lnTo>
                  <a:lnTo>
                    <a:pt x="139" y="233"/>
                  </a:lnTo>
                  <a:lnTo>
                    <a:pt x="142" y="233"/>
                  </a:lnTo>
                  <a:lnTo>
                    <a:pt x="144" y="231"/>
                  </a:lnTo>
                  <a:lnTo>
                    <a:pt x="145" y="231"/>
                  </a:lnTo>
                  <a:lnTo>
                    <a:pt x="148" y="230"/>
                  </a:lnTo>
                  <a:lnTo>
                    <a:pt x="149" y="230"/>
                  </a:lnTo>
                  <a:lnTo>
                    <a:pt x="152" y="230"/>
                  </a:lnTo>
                  <a:lnTo>
                    <a:pt x="154" y="229"/>
                  </a:lnTo>
                  <a:lnTo>
                    <a:pt x="155" y="229"/>
                  </a:lnTo>
                  <a:lnTo>
                    <a:pt x="158" y="227"/>
                  </a:lnTo>
                  <a:lnTo>
                    <a:pt x="159" y="227"/>
                  </a:lnTo>
                  <a:lnTo>
                    <a:pt x="162" y="226"/>
                  </a:lnTo>
                  <a:lnTo>
                    <a:pt x="163" y="225"/>
                  </a:lnTo>
                  <a:lnTo>
                    <a:pt x="165" y="225"/>
                  </a:lnTo>
                  <a:lnTo>
                    <a:pt x="167" y="223"/>
                  </a:lnTo>
                  <a:lnTo>
                    <a:pt x="169" y="223"/>
                  </a:lnTo>
                  <a:lnTo>
                    <a:pt x="170" y="222"/>
                  </a:lnTo>
                  <a:lnTo>
                    <a:pt x="173" y="221"/>
                  </a:lnTo>
                  <a:lnTo>
                    <a:pt x="174" y="221"/>
                  </a:lnTo>
                  <a:lnTo>
                    <a:pt x="175" y="219"/>
                  </a:lnTo>
                  <a:lnTo>
                    <a:pt x="178" y="218"/>
                  </a:lnTo>
                  <a:lnTo>
                    <a:pt x="179" y="216"/>
                  </a:lnTo>
                  <a:lnTo>
                    <a:pt x="182" y="215"/>
                  </a:lnTo>
                  <a:lnTo>
                    <a:pt x="183" y="215"/>
                  </a:lnTo>
                  <a:lnTo>
                    <a:pt x="184" y="214"/>
                  </a:lnTo>
                  <a:lnTo>
                    <a:pt x="187" y="212"/>
                  </a:lnTo>
                  <a:lnTo>
                    <a:pt x="188" y="211"/>
                  </a:lnTo>
                  <a:lnTo>
                    <a:pt x="189" y="210"/>
                  </a:lnTo>
                  <a:lnTo>
                    <a:pt x="191" y="208"/>
                  </a:lnTo>
                  <a:lnTo>
                    <a:pt x="193" y="207"/>
                  </a:lnTo>
                  <a:lnTo>
                    <a:pt x="194" y="205"/>
                  </a:lnTo>
                  <a:lnTo>
                    <a:pt x="196" y="204"/>
                  </a:lnTo>
                  <a:lnTo>
                    <a:pt x="198" y="203"/>
                  </a:lnTo>
                  <a:lnTo>
                    <a:pt x="199" y="201"/>
                  </a:lnTo>
                  <a:lnTo>
                    <a:pt x="201" y="200"/>
                  </a:lnTo>
                  <a:lnTo>
                    <a:pt x="202" y="199"/>
                  </a:lnTo>
                  <a:lnTo>
                    <a:pt x="203" y="197"/>
                  </a:lnTo>
                  <a:lnTo>
                    <a:pt x="204" y="196"/>
                  </a:lnTo>
                  <a:lnTo>
                    <a:pt x="206" y="194"/>
                  </a:lnTo>
                  <a:lnTo>
                    <a:pt x="207" y="193"/>
                  </a:lnTo>
                  <a:lnTo>
                    <a:pt x="208" y="190"/>
                  </a:lnTo>
                  <a:lnTo>
                    <a:pt x="209" y="189"/>
                  </a:lnTo>
                  <a:lnTo>
                    <a:pt x="211" y="188"/>
                  </a:lnTo>
                  <a:lnTo>
                    <a:pt x="212" y="186"/>
                  </a:lnTo>
                  <a:lnTo>
                    <a:pt x="213" y="185"/>
                  </a:lnTo>
                  <a:lnTo>
                    <a:pt x="214" y="182"/>
                  </a:lnTo>
                  <a:lnTo>
                    <a:pt x="216" y="181"/>
                  </a:lnTo>
                  <a:lnTo>
                    <a:pt x="217" y="179"/>
                  </a:lnTo>
                  <a:lnTo>
                    <a:pt x="218" y="178"/>
                  </a:lnTo>
                  <a:lnTo>
                    <a:pt x="219" y="177"/>
                  </a:lnTo>
                  <a:lnTo>
                    <a:pt x="221" y="174"/>
                  </a:lnTo>
                  <a:lnTo>
                    <a:pt x="221" y="173"/>
                  </a:lnTo>
                  <a:lnTo>
                    <a:pt x="222" y="170"/>
                  </a:lnTo>
                  <a:lnTo>
                    <a:pt x="223" y="168"/>
                  </a:lnTo>
                  <a:lnTo>
                    <a:pt x="223" y="167"/>
                  </a:lnTo>
                  <a:lnTo>
                    <a:pt x="224" y="164"/>
                  </a:lnTo>
                  <a:lnTo>
                    <a:pt x="226" y="163"/>
                  </a:lnTo>
                  <a:lnTo>
                    <a:pt x="227" y="162"/>
                  </a:lnTo>
                  <a:lnTo>
                    <a:pt x="227" y="159"/>
                  </a:lnTo>
                  <a:lnTo>
                    <a:pt x="228" y="157"/>
                  </a:lnTo>
                  <a:lnTo>
                    <a:pt x="228" y="155"/>
                  </a:lnTo>
                  <a:lnTo>
                    <a:pt x="229" y="153"/>
                  </a:lnTo>
                  <a:lnTo>
                    <a:pt x="229" y="152"/>
                  </a:lnTo>
                  <a:lnTo>
                    <a:pt x="231" y="149"/>
                  </a:lnTo>
                  <a:lnTo>
                    <a:pt x="231" y="148"/>
                  </a:lnTo>
                  <a:lnTo>
                    <a:pt x="231" y="145"/>
                  </a:lnTo>
                  <a:lnTo>
                    <a:pt x="232" y="144"/>
                  </a:lnTo>
                  <a:lnTo>
                    <a:pt x="232" y="142"/>
                  </a:lnTo>
                  <a:lnTo>
                    <a:pt x="233" y="140"/>
                  </a:lnTo>
                  <a:lnTo>
                    <a:pt x="233" y="137"/>
                  </a:lnTo>
                  <a:lnTo>
                    <a:pt x="233" y="136"/>
                  </a:lnTo>
                  <a:lnTo>
                    <a:pt x="233" y="134"/>
                  </a:lnTo>
                  <a:lnTo>
                    <a:pt x="233" y="131"/>
                  </a:lnTo>
                  <a:lnTo>
                    <a:pt x="234" y="130"/>
                  </a:lnTo>
                  <a:lnTo>
                    <a:pt x="234" y="127"/>
                  </a:lnTo>
                  <a:lnTo>
                    <a:pt x="234" y="126"/>
                  </a:lnTo>
                  <a:lnTo>
                    <a:pt x="234" y="123"/>
                  </a:lnTo>
                  <a:lnTo>
                    <a:pt x="234" y="122"/>
                  </a:lnTo>
                  <a:lnTo>
                    <a:pt x="234" y="119"/>
                  </a:lnTo>
                  <a:lnTo>
                    <a:pt x="234" y="118"/>
                  </a:lnTo>
                  <a:lnTo>
                    <a:pt x="234" y="118"/>
                  </a:lnTo>
                  <a:lnTo>
                    <a:pt x="234" y="115"/>
                  </a:lnTo>
                  <a:lnTo>
                    <a:pt x="234" y="114"/>
                  </a:lnTo>
                  <a:lnTo>
                    <a:pt x="234" y="111"/>
                  </a:lnTo>
                  <a:lnTo>
                    <a:pt x="234" y="109"/>
                  </a:lnTo>
                  <a:lnTo>
                    <a:pt x="234" y="107"/>
                  </a:lnTo>
                  <a:lnTo>
                    <a:pt x="234" y="105"/>
                  </a:lnTo>
                  <a:lnTo>
                    <a:pt x="233" y="103"/>
                  </a:lnTo>
                  <a:lnTo>
                    <a:pt x="233" y="101"/>
                  </a:lnTo>
                  <a:lnTo>
                    <a:pt x="233" y="99"/>
                  </a:lnTo>
                  <a:lnTo>
                    <a:pt x="233" y="97"/>
                  </a:lnTo>
                  <a:lnTo>
                    <a:pt x="233" y="94"/>
                  </a:lnTo>
                  <a:lnTo>
                    <a:pt x="232" y="93"/>
                  </a:lnTo>
                  <a:lnTo>
                    <a:pt x="232" y="90"/>
                  </a:lnTo>
                  <a:lnTo>
                    <a:pt x="231" y="89"/>
                  </a:lnTo>
                  <a:lnTo>
                    <a:pt x="231" y="88"/>
                  </a:lnTo>
                  <a:lnTo>
                    <a:pt x="231" y="85"/>
                  </a:lnTo>
                  <a:lnTo>
                    <a:pt x="229" y="83"/>
                  </a:lnTo>
                  <a:lnTo>
                    <a:pt x="229" y="81"/>
                  </a:lnTo>
                  <a:lnTo>
                    <a:pt x="228" y="79"/>
                  </a:lnTo>
                  <a:lnTo>
                    <a:pt x="228" y="77"/>
                  </a:lnTo>
                  <a:lnTo>
                    <a:pt x="227" y="75"/>
                  </a:lnTo>
                  <a:lnTo>
                    <a:pt x="227" y="72"/>
                  </a:lnTo>
                  <a:lnTo>
                    <a:pt x="226" y="71"/>
                  </a:lnTo>
                  <a:lnTo>
                    <a:pt x="224" y="70"/>
                  </a:lnTo>
                  <a:lnTo>
                    <a:pt x="223" y="67"/>
                  </a:lnTo>
                  <a:lnTo>
                    <a:pt x="223" y="66"/>
                  </a:lnTo>
                  <a:lnTo>
                    <a:pt x="222" y="64"/>
                  </a:lnTo>
                  <a:lnTo>
                    <a:pt x="221" y="63"/>
                  </a:lnTo>
                  <a:lnTo>
                    <a:pt x="221" y="60"/>
                  </a:lnTo>
                  <a:lnTo>
                    <a:pt x="219" y="59"/>
                  </a:lnTo>
                  <a:lnTo>
                    <a:pt x="218" y="56"/>
                  </a:lnTo>
                  <a:lnTo>
                    <a:pt x="217" y="55"/>
                  </a:lnTo>
                  <a:lnTo>
                    <a:pt x="216" y="53"/>
                  </a:lnTo>
                  <a:lnTo>
                    <a:pt x="214" y="52"/>
                  </a:lnTo>
                  <a:lnTo>
                    <a:pt x="213" y="51"/>
                  </a:lnTo>
                  <a:lnTo>
                    <a:pt x="212" y="48"/>
                  </a:lnTo>
                  <a:lnTo>
                    <a:pt x="211" y="46"/>
                  </a:lnTo>
                  <a:lnTo>
                    <a:pt x="209" y="45"/>
                  </a:lnTo>
                  <a:lnTo>
                    <a:pt x="208" y="44"/>
                  </a:lnTo>
                  <a:lnTo>
                    <a:pt x="207" y="42"/>
                  </a:lnTo>
                  <a:lnTo>
                    <a:pt x="206" y="40"/>
                  </a:lnTo>
                  <a:lnTo>
                    <a:pt x="204" y="38"/>
                  </a:lnTo>
                  <a:lnTo>
                    <a:pt x="203" y="37"/>
                  </a:lnTo>
                  <a:lnTo>
                    <a:pt x="202" y="35"/>
                  </a:lnTo>
                  <a:lnTo>
                    <a:pt x="201" y="34"/>
                  </a:lnTo>
                  <a:lnTo>
                    <a:pt x="199" y="33"/>
                  </a:lnTo>
                  <a:lnTo>
                    <a:pt x="198" y="31"/>
                  </a:lnTo>
                  <a:lnTo>
                    <a:pt x="196" y="30"/>
                  </a:lnTo>
                  <a:lnTo>
                    <a:pt x="194" y="29"/>
                  </a:lnTo>
                  <a:lnTo>
                    <a:pt x="193" y="27"/>
                  </a:lnTo>
                  <a:lnTo>
                    <a:pt x="191" y="26"/>
                  </a:lnTo>
                  <a:lnTo>
                    <a:pt x="189" y="25"/>
                  </a:lnTo>
                  <a:lnTo>
                    <a:pt x="188" y="23"/>
                  </a:lnTo>
                  <a:lnTo>
                    <a:pt x="187" y="22"/>
                  </a:lnTo>
                  <a:lnTo>
                    <a:pt x="184" y="20"/>
                  </a:lnTo>
                  <a:lnTo>
                    <a:pt x="183" y="20"/>
                  </a:lnTo>
                  <a:lnTo>
                    <a:pt x="182" y="19"/>
                  </a:lnTo>
                  <a:lnTo>
                    <a:pt x="179" y="18"/>
                  </a:lnTo>
                  <a:lnTo>
                    <a:pt x="178" y="16"/>
                  </a:lnTo>
                  <a:lnTo>
                    <a:pt x="177" y="16"/>
                  </a:lnTo>
                  <a:lnTo>
                    <a:pt x="174" y="15"/>
                  </a:lnTo>
                  <a:lnTo>
                    <a:pt x="173" y="14"/>
                  </a:lnTo>
                  <a:lnTo>
                    <a:pt x="170" y="12"/>
                  </a:lnTo>
                  <a:lnTo>
                    <a:pt x="169" y="12"/>
                  </a:lnTo>
                  <a:lnTo>
                    <a:pt x="167" y="11"/>
                  </a:lnTo>
                  <a:lnTo>
                    <a:pt x="165" y="9"/>
                  </a:lnTo>
                  <a:lnTo>
                    <a:pt x="163" y="9"/>
                  </a:lnTo>
                  <a:lnTo>
                    <a:pt x="162" y="8"/>
                  </a:lnTo>
                  <a:lnTo>
                    <a:pt x="159" y="8"/>
                  </a:lnTo>
                  <a:lnTo>
                    <a:pt x="158" y="7"/>
                  </a:lnTo>
                  <a:lnTo>
                    <a:pt x="155" y="7"/>
                  </a:lnTo>
                  <a:lnTo>
                    <a:pt x="154" y="5"/>
                  </a:lnTo>
                  <a:lnTo>
                    <a:pt x="152" y="5"/>
                  </a:lnTo>
                  <a:lnTo>
                    <a:pt x="149" y="4"/>
                  </a:lnTo>
                  <a:lnTo>
                    <a:pt x="148" y="4"/>
                  </a:lnTo>
                  <a:lnTo>
                    <a:pt x="145" y="4"/>
                  </a:lnTo>
                  <a:lnTo>
                    <a:pt x="144" y="3"/>
                  </a:lnTo>
                  <a:lnTo>
                    <a:pt x="142" y="3"/>
                  </a:lnTo>
                  <a:lnTo>
                    <a:pt x="139" y="1"/>
                  </a:lnTo>
                  <a:lnTo>
                    <a:pt x="138" y="1"/>
                  </a:lnTo>
                  <a:lnTo>
                    <a:pt x="135" y="1"/>
                  </a:lnTo>
                  <a:lnTo>
                    <a:pt x="134" y="1"/>
                  </a:lnTo>
                  <a:lnTo>
                    <a:pt x="132" y="1"/>
                  </a:lnTo>
                  <a:lnTo>
                    <a:pt x="129" y="0"/>
                  </a:lnTo>
                  <a:lnTo>
                    <a:pt x="128" y="0"/>
                  </a:lnTo>
                  <a:lnTo>
                    <a:pt x="125" y="0"/>
                  </a:lnTo>
                  <a:lnTo>
                    <a:pt x="124" y="0"/>
                  </a:lnTo>
                  <a:lnTo>
                    <a:pt x="122" y="0"/>
                  </a:lnTo>
                  <a:lnTo>
                    <a:pt x="119" y="0"/>
                  </a:lnTo>
                  <a:lnTo>
                    <a:pt x="11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uk-UA"/>
            </a:p>
          </p:txBody>
        </p:sp>
        <p:sp>
          <p:nvSpPr>
            <p:cNvPr id="95260" name="Freeform 28"/>
            <p:cNvSpPr>
              <a:spLocks/>
            </p:cNvSpPr>
            <p:nvPr/>
          </p:nvSpPr>
          <p:spPr bwMode="auto">
            <a:xfrm>
              <a:off x="1202" y="2993"/>
              <a:ext cx="234" cy="234"/>
            </a:xfrm>
            <a:custGeom>
              <a:avLst/>
              <a:gdLst>
                <a:gd name="T0" fmla="*/ 109 w 234"/>
                <a:gd name="T1" fmla="*/ 0 h 234"/>
                <a:gd name="T2" fmla="*/ 97 w 234"/>
                <a:gd name="T3" fmla="*/ 1 h 234"/>
                <a:gd name="T4" fmla="*/ 85 w 234"/>
                <a:gd name="T5" fmla="*/ 4 h 234"/>
                <a:gd name="T6" fmla="*/ 73 w 234"/>
                <a:gd name="T7" fmla="*/ 8 h 234"/>
                <a:gd name="T8" fmla="*/ 63 w 234"/>
                <a:gd name="T9" fmla="*/ 14 h 234"/>
                <a:gd name="T10" fmla="*/ 51 w 234"/>
                <a:gd name="T11" fmla="*/ 20 h 234"/>
                <a:gd name="T12" fmla="*/ 41 w 234"/>
                <a:gd name="T13" fmla="*/ 27 h 234"/>
                <a:gd name="T14" fmla="*/ 33 w 234"/>
                <a:gd name="T15" fmla="*/ 35 h 234"/>
                <a:gd name="T16" fmla="*/ 25 w 234"/>
                <a:gd name="T17" fmla="*/ 45 h 234"/>
                <a:gd name="T18" fmla="*/ 18 w 234"/>
                <a:gd name="T19" fmla="*/ 55 h 234"/>
                <a:gd name="T20" fmla="*/ 11 w 234"/>
                <a:gd name="T21" fmla="*/ 66 h 234"/>
                <a:gd name="T22" fmla="*/ 8 w 234"/>
                <a:gd name="T23" fmla="*/ 77 h 234"/>
                <a:gd name="T24" fmla="*/ 4 w 234"/>
                <a:gd name="T25" fmla="*/ 89 h 234"/>
                <a:gd name="T26" fmla="*/ 1 w 234"/>
                <a:gd name="T27" fmla="*/ 101 h 234"/>
                <a:gd name="T28" fmla="*/ 0 w 234"/>
                <a:gd name="T29" fmla="*/ 114 h 234"/>
                <a:gd name="T30" fmla="*/ 0 w 234"/>
                <a:gd name="T31" fmla="*/ 123 h 234"/>
                <a:gd name="T32" fmla="*/ 1 w 234"/>
                <a:gd name="T33" fmla="*/ 136 h 234"/>
                <a:gd name="T34" fmla="*/ 4 w 234"/>
                <a:gd name="T35" fmla="*/ 148 h 234"/>
                <a:gd name="T36" fmla="*/ 8 w 234"/>
                <a:gd name="T37" fmla="*/ 159 h 234"/>
                <a:gd name="T38" fmla="*/ 13 w 234"/>
                <a:gd name="T39" fmla="*/ 170 h 234"/>
                <a:gd name="T40" fmla="*/ 19 w 234"/>
                <a:gd name="T41" fmla="*/ 181 h 234"/>
                <a:gd name="T42" fmla="*/ 26 w 234"/>
                <a:gd name="T43" fmla="*/ 190 h 234"/>
                <a:gd name="T44" fmla="*/ 34 w 234"/>
                <a:gd name="T45" fmla="*/ 200 h 234"/>
                <a:gd name="T46" fmla="*/ 44 w 234"/>
                <a:gd name="T47" fmla="*/ 208 h 234"/>
                <a:gd name="T48" fmla="*/ 53 w 234"/>
                <a:gd name="T49" fmla="*/ 215 h 234"/>
                <a:gd name="T50" fmla="*/ 64 w 234"/>
                <a:gd name="T51" fmla="*/ 222 h 234"/>
                <a:gd name="T52" fmla="*/ 75 w 234"/>
                <a:gd name="T53" fmla="*/ 227 h 234"/>
                <a:gd name="T54" fmla="*/ 86 w 234"/>
                <a:gd name="T55" fmla="*/ 230 h 234"/>
                <a:gd name="T56" fmla="*/ 99 w 234"/>
                <a:gd name="T57" fmla="*/ 233 h 234"/>
                <a:gd name="T58" fmla="*/ 112 w 234"/>
                <a:gd name="T59" fmla="*/ 234 h 234"/>
                <a:gd name="T60" fmla="*/ 124 w 234"/>
                <a:gd name="T61" fmla="*/ 234 h 234"/>
                <a:gd name="T62" fmla="*/ 135 w 234"/>
                <a:gd name="T63" fmla="*/ 233 h 234"/>
                <a:gd name="T64" fmla="*/ 148 w 234"/>
                <a:gd name="T65" fmla="*/ 230 h 234"/>
                <a:gd name="T66" fmla="*/ 159 w 234"/>
                <a:gd name="T67" fmla="*/ 227 h 234"/>
                <a:gd name="T68" fmla="*/ 170 w 234"/>
                <a:gd name="T69" fmla="*/ 222 h 234"/>
                <a:gd name="T70" fmla="*/ 182 w 234"/>
                <a:gd name="T71" fmla="*/ 215 h 234"/>
                <a:gd name="T72" fmla="*/ 191 w 234"/>
                <a:gd name="T73" fmla="*/ 208 h 234"/>
                <a:gd name="T74" fmla="*/ 201 w 234"/>
                <a:gd name="T75" fmla="*/ 200 h 234"/>
                <a:gd name="T76" fmla="*/ 208 w 234"/>
                <a:gd name="T77" fmla="*/ 190 h 234"/>
                <a:gd name="T78" fmla="*/ 216 w 234"/>
                <a:gd name="T79" fmla="*/ 181 h 234"/>
                <a:gd name="T80" fmla="*/ 222 w 234"/>
                <a:gd name="T81" fmla="*/ 170 h 234"/>
                <a:gd name="T82" fmla="*/ 227 w 234"/>
                <a:gd name="T83" fmla="*/ 159 h 234"/>
                <a:gd name="T84" fmla="*/ 231 w 234"/>
                <a:gd name="T85" fmla="*/ 148 h 234"/>
                <a:gd name="T86" fmla="*/ 233 w 234"/>
                <a:gd name="T87" fmla="*/ 136 h 234"/>
                <a:gd name="T88" fmla="*/ 234 w 234"/>
                <a:gd name="T89" fmla="*/ 123 h 234"/>
                <a:gd name="T90" fmla="*/ 234 w 234"/>
                <a:gd name="T91" fmla="*/ 114 h 234"/>
                <a:gd name="T92" fmla="*/ 233 w 234"/>
                <a:gd name="T93" fmla="*/ 101 h 234"/>
                <a:gd name="T94" fmla="*/ 231 w 234"/>
                <a:gd name="T95" fmla="*/ 89 h 234"/>
                <a:gd name="T96" fmla="*/ 228 w 234"/>
                <a:gd name="T97" fmla="*/ 77 h 234"/>
                <a:gd name="T98" fmla="*/ 223 w 234"/>
                <a:gd name="T99" fmla="*/ 66 h 234"/>
                <a:gd name="T100" fmla="*/ 217 w 234"/>
                <a:gd name="T101" fmla="*/ 55 h 234"/>
                <a:gd name="T102" fmla="*/ 209 w 234"/>
                <a:gd name="T103" fmla="*/ 45 h 234"/>
                <a:gd name="T104" fmla="*/ 202 w 234"/>
                <a:gd name="T105" fmla="*/ 35 h 234"/>
                <a:gd name="T106" fmla="*/ 193 w 234"/>
                <a:gd name="T107" fmla="*/ 27 h 234"/>
                <a:gd name="T108" fmla="*/ 183 w 234"/>
                <a:gd name="T109" fmla="*/ 20 h 234"/>
                <a:gd name="T110" fmla="*/ 173 w 234"/>
                <a:gd name="T111" fmla="*/ 14 h 234"/>
                <a:gd name="T112" fmla="*/ 162 w 234"/>
                <a:gd name="T113" fmla="*/ 8 h 234"/>
                <a:gd name="T114" fmla="*/ 149 w 234"/>
                <a:gd name="T115" fmla="*/ 4 h 234"/>
                <a:gd name="T116" fmla="*/ 138 w 234"/>
                <a:gd name="T117" fmla="*/ 1 h 234"/>
                <a:gd name="T118" fmla="*/ 125 w 234"/>
                <a:gd name="T119" fmla="*/ 0 h 2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34" h="234">
                  <a:moveTo>
                    <a:pt x="118" y="0"/>
                  </a:moveTo>
                  <a:lnTo>
                    <a:pt x="118" y="0"/>
                  </a:lnTo>
                  <a:lnTo>
                    <a:pt x="115" y="0"/>
                  </a:lnTo>
                  <a:lnTo>
                    <a:pt x="113" y="0"/>
                  </a:lnTo>
                  <a:lnTo>
                    <a:pt x="112" y="0"/>
                  </a:lnTo>
                  <a:lnTo>
                    <a:pt x="109" y="0"/>
                  </a:lnTo>
                  <a:lnTo>
                    <a:pt x="107" y="0"/>
                  </a:lnTo>
                  <a:lnTo>
                    <a:pt x="105" y="0"/>
                  </a:lnTo>
                  <a:lnTo>
                    <a:pt x="103" y="1"/>
                  </a:lnTo>
                  <a:lnTo>
                    <a:pt x="102" y="1"/>
                  </a:lnTo>
                  <a:lnTo>
                    <a:pt x="99" y="1"/>
                  </a:lnTo>
                  <a:lnTo>
                    <a:pt x="97" y="1"/>
                  </a:lnTo>
                  <a:lnTo>
                    <a:pt x="95" y="1"/>
                  </a:lnTo>
                  <a:lnTo>
                    <a:pt x="93" y="3"/>
                  </a:lnTo>
                  <a:lnTo>
                    <a:pt x="92" y="3"/>
                  </a:lnTo>
                  <a:lnTo>
                    <a:pt x="89" y="4"/>
                  </a:lnTo>
                  <a:lnTo>
                    <a:pt x="86" y="4"/>
                  </a:lnTo>
                  <a:lnTo>
                    <a:pt x="85" y="4"/>
                  </a:lnTo>
                  <a:lnTo>
                    <a:pt x="83" y="5"/>
                  </a:lnTo>
                  <a:lnTo>
                    <a:pt x="81" y="5"/>
                  </a:lnTo>
                  <a:lnTo>
                    <a:pt x="79" y="7"/>
                  </a:lnTo>
                  <a:lnTo>
                    <a:pt x="76" y="7"/>
                  </a:lnTo>
                  <a:lnTo>
                    <a:pt x="75" y="8"/>
                  </a:lnTo>
                  <a:lnTo>
                    <a:pt x="73" y="8"/>
                  </a:lnTo>
                  <a:lnTo>
                    <a:pt x="71" y="9"/>
                  </a:lnTo>
                  <a:lnTo>
                    <a:pt x="70" y="9"/>
                  </a:lnTo>
                  <a:lnTo>
                    <a:pt x="68" y="11"/>
                  </a:lnTo>
                  <a:lnTo>
                    <a:pt x="65" y="12"/>
                  </a:lnTo>
                  <a:lnTo>
                    <a:pt x="64" y="12"/>
                  </a:lnTo>
                  <a:lnTo>
                    <a:pt x="63" y="14"/>
                  </a:lnTo>
                  <a:lnTo>
                    <a:pt x="60" y="15"/>
                  </a:lnTo>
                  <a:lnTo>
                    <a:pt x="59" y="16"/>
                  </a:lnTo>
                  <a:lnTo>
                    <a:pt x="56" y="16"/>
                  </a:lnTo>
                  <a:lnTo>
                    <a:pt x="55" y="18"/>
                  </a:lnTo>
                  <a:lnTo>
                    <a:pt x="53" y="19"/>
                  </a:lnTo>
                  <a:lnTo>
                    <a:pt x="51" y="20"/>
                  </a:lnTo>
                  <a:lnTo>
                    <a:pt x="50" y="20"/>
                  </a:lnTo>
                  <a:lnTo>
                    <a:pt x="49" y="22"/>
                  </a:lnTo>
                  <a:lnTo>
                    <a:pt x="46" y="23"/>
                  </a:lnTo>
                  <a:lnTo>
                    <a:pt x="45" y="25"/>
                  </a:lnTo>
                  <a:lnTo>
                    <a:pt x="44" y="26"/>
                  </a:lnTo>
                  <a:lnTo>
                    <a:pt x="41" y="27"/>
                  </a:lnTo>
                  <a:lnTo>
                    <a:pt x="40" y="29"/>
                  </a:lnTo>
                  <a:lnTo>
                    <a:pt x="39" y="30"/>
                  </a:lnTo>
                  <a:lnTo>
                    <a:pt x="38" y="31"/>
                  </a:lnTo>
                  <a:lnTo>
                    <a:pt x="35" y="33"/>
                  </a:lnTo>
                  <a:lnTo>
                    <a:pt x="34" y="34"/>
                  </a:lnTo>
                  <a:lnTo>
                    <a:pt x="33" y="35"/>
                  </a:lnTo>
                  <a:lnTo>
                    <a:pt x="31" y="37"/>
                  </a:lnTo>
                  <a:lnTo>
                    <a:pt x="30" y="38"/>
                  </a:lnTo>
                  <a:lnTo>
                    <a:pt x="29" y="40"/>
                  </a:lnTo>
                  <a:lnTo>
                    <a:pt x="28" y="42"/>
                  </a:lnTo>
                  <a:lnTo>
                    <a:pt x="26" y="44"/>
                  </a:lnTo>
                  <a:lnTo>
                    <a:pt x="25" y="45"/>
                  </a:lnTo>
                  <a:lnTo>
                    <a:pt x="24" y="46"/>
                  </a:lnTo>
                  <a:lnTo>
                    <a:pt x="23" y="48"/>
                  </a:lnTo>
                  <a:lnTo>
                    <a:pt x="21" y="51"/>
                  </a:lnTo>
                  <a:lnTo>
                    <a:pt x="20" y="52"/>
                  </a:lnTo>
                  <a:lnTo>
                    <a:pt x="19" y="53"/>
                  </a:lnTo>
                  <a:lnTo>
                    <a:pt x="18" y="55"/>
                  </a:lnTo>
                  <a:lnTo>
                    <a:pt x="16" y="56"/>
                  </a:lnTo>
                  <a:lnTo>
                    <a:pt x="15" y="59"/>
                  </a:lnTo>
                  <a:lnTo>
                    <a:pt x="14" y="60"/>
                  </a:lnTo>
                  <a:lnTo>
                    <a:pt x="14" y="63"/>
                  </a:lnTo>
                  <a:lnTo>
                    <a:pt x="13" y="64"/>
                  </a:lnTo>
                  <a:lnTo>
                    <a:pt x="11" y="66"/>
                  </a:lnTo>
                  <a:lnTo>
                    <a:pt x="11" y="67"/>
                  </a:lnTo>
                  <a:lnTo>
                    <a:pt x="10" y="70"/>
                  </a:lnTo>
                  <a:lnTo>
                    <a:pt x="9" y="71"/>
                  </a:lnTo>
                  <a:lnTo>
                    <a:pt x="9" y="72"/>
                  </a:lnTo>
                  <a:lnTo>
                    <a:pt x="8" y="75"/>
                  </a:lnTo>
                  <a:lnTo>
                    <a:pt x="8" y="77"/>
                  </a:lnTo>
                  <a:lnTo>
                    <a:pt x="6" y="79"/>
                  </a:lnTo>
                  <a:lnTo>
                    <a:pt x="6" y="81"/>
                  </a:lnTo>
                  <a:lnTo>
                    <a:pt x="5" y="83"/>
                  </a:lnTo>
                  <a:lnTo>
                    <a:pt x="4" y="85"/>
                  </a:lnTo>
                  <a:lnTo>
                    <a:pt x="4" y="88"/>
                  </a:lnTo>
                  <a:lnTo>
                    <a:pt x="4" y="89"/>
                  </a:lnTo>
                  <a:lnTo>
                    <a:pt x="3" y="90"/>
                  </a:lnTo>
                  <a:lnTo>
                    <a:pt x="3" y="93"/>
                  </a:lnTo>
                  <a:lnTo>
                    <a:pt x="1" y="94"/>
                  </a:lnTo>
                  <a:lnTo>
                    <a:pt x="1" y="97"/>
                  </a:lnTo>
                  <a:lnTo>
                    <a:pt x="1" y="99"/>
                  </a:lnTo>
                  <a:lnTo>
                    <a:pt x="1" y="101"/>
                  </a:lnTo>
                  <a:lnTo>
                    <a:pt x="1" y="103"/>
                  </a:lnTo>
                  <a:lnTo>
                    <a:pt x="0" y="105"/>
                  </a:lnTo>
                  <a:lnTo>
                    <a:pt x="0" y="107"/>
                  </a:lnTo>
                  <a:lnTo>
                    <a:pt x="0" y="109"/>
                  </a:lnTo>
                  <a:lnTo>
                    <a:pt x="0" y="111"/>
                  </a:lnTo>
                  <a:lnTo>
                    <a:pt x="0" y="114"/>
                  </a:lnTo>
                  <a:lnTo>
                    <a:pt x="0" y="115"/>
                  </a:lnTo>
                  <a:lnTo>
                    <a:pt x="0" y="116"/>
                  </a:lnTo>
                  <a:lnTo>
                    <a:pt x="0" y="118"/>
                  </a:lnTo>
                  <a:lnTo>
                    <a:pt x="0" y="119"/>
                  </a:lnTo>
                  <a:lnTo>
                    <a:pt x="0" y="122"/>
                  </a:lnTo>
                  <a:lnTo>
                    <a:pt x="0" y="123"/>
                  </a:lnTo>
                  <a:lnTo>
                    <a:pt x="0" y="126"/>
                  </a:lnTo>
                  <a:lnTo>
                    <a:pt x="0" y="127"/>
                  </a:lnTo>
                  <a:lnTo>
                    <a:pt x="0" y="130"/>
                  </a:lnTo>
                  <a:lnTo>
                    <a:pt x="1" y="131"/>
                  </a:lnTo>
                  <a:lnTo>
                    <a:pt x="1" y="134"/>
                  </a:lnTo>
                  <a:lnTo>
                    <a:pt x="1" y="136"/>
                  </a:lnTo>
                  <a:lnTo>
                    <a:pt x="1" y="137"/>
                  </a:lnTo>
                  <a:lnTo>
                    <a:pt x="1" y="140"/>
                  </a:lnTo>
                  <a:lnTo>
                    <a:pt x="3" y="142"/>
                  </a:lnTo>
                  <a:lnTo>
                    <a:pt x="3" y="144"/>
                  </a:lnTo>
                  <a:lnTo>
                    <a:pt x="4" y="145"/>
                  </a:lnTo>
                  <a:lnTo>
                    <a:pt x="4" y="148"/>
                  </a:lnTo>
                  <a:lnTo>
                    <a:pt x="4" y="149"/>
                  </a:lnTo>
                  <a:lnTo>
                    <a:pt x="5" y="152"/>
                  </a:lnTo>
                  <a:lnTo>
                    <a:pt x="6" y="153"/>
                  </a:lnTo>
                  <a:lnTo>
                    <a:pt x="6" y="155"/>
                  </a:lnTo>
                  <a:lnTo>
                    <a:pt x="8" y="157"/>
                  </a:lnTo>
                  <a:lnTo>
                    <a:pt x="8" y="159"/>
                  </a:lnTo>
                  <a:lnTo>
                    <a:pt x="9" y="162"/>
                  </a:lnTo>
                  <a:lnTo>
                    <a:pt x="9" y="163"/>
                  </a:lnTo>
                  <a:lnTo>
                    <a:pt x="10" y="164"/>
                  </a:lnTo>
                  <a:lnTo>
                    <a:pt x="11" y="167"/>
                  </a:lnTo>
                  <a:lnTo>
                    <a:pt x="11" y="168"/>
                  </a:lnTo>
                  <a:lnTo>
                    <a:pt x="13" y="170"/>
                  </a:lnTo>
                  <a:lnTo>
                    <a:pt x="14" y="173"/>
                  </a:lnTo>
                  <a:lnTo>
                    <a:pt x="14" y="174"/>
                  </a:lnTo>
                  <a:lnTo>
                    <a:pt x="15" y="175"/>
                  </a:lnTo>
                  <a:lnTo>
                    <a:pt x="16" y="178"/>
                  </a:lnTo>
                  <a:lnTo>
                    <a:pt x="18" y="179"/>
                  </a:lnTo>
                  <a:lnTo>
                    <a:pt x="19" y="181"/>
                  </a:lnTo>
                  <a:lnTo>
                    <a:pt x="20" y="182"/>
                  </a:lnTo>
                  <a:lnTo>
                    <a:pt x="21" y="185"/>
                  </a:lnTo>
                  <a:lnTo>
                    <a:pt x="23" y="186"/>
                  </a:lnTo>
                  <a:lnTo>
                    <a:pt x="24" y="188"/>
                  </a:lnTo>
                  <a:lnTo>
                    <a:pt x="25" y="189"/>
                  </a:lnTo>
                  <a:lnTo>
                    <a:pt x="26" y="190"/>
                  </a:lnTo>
                  <a:lnTo>
                    <a:pt x="28" y="193"/>
                  </a:lnTo>
                  <a:lnTo>
                    <a:pt x="29" y="194"/>
                  </a:lnTo>
                  <a:lnTo>
                    <a:pt x="30" y="196"/>
                  </a:lnTo>
                  <a:lnTo>
                    <a:pt x="31" y="197"/>
                  </a:lnTo>
                  <a:lnTo>
                    <a:pt x="33" y="199"/>
                  </a:lnTo>
                  <a:lnTo>
                    <a:pt x="34" y="200"/>
                  </a:lnTo>
                  <a:lnTo>
                    <a:pt x="35" y="201"/>
                  </a:lnTo>
                  <a:lnTo>
                    <a:pt x="38" y="203"/>
                  </a:lnTo>
                  <a:lnTo>
                    <a:pt x="39" y="204"/>
                  </a:lnTo>
                  <a:lnTo>
                    <a:pt x="40" y="205"/>
                  </a:lnTo>
                  <a:lnTo>
                    <a:pt x="41" y="207"/>
                  </a:lnTo>
                  <a:lnTo>
                    <a:pt x="44" y="208"/>
                  </a:lnTo>
                  <a:lnTo>
                    <a:pt x="45" y="210"/>
                  </a:lnTo>
                  <a:lnTo>
                    <a:pt x="46" y="211"/>
                  </a:lnTo>
                  <a:lnTo>
                    <a:pt x="49" y="212"/>
                  </a:lnTo>
                  <a:lnTo>
                    <a:pt x="50" y="214"/>
                  </a:lnTo>
                  <a:lnTo>
                    <a:pt x="51" y="215"/>
                  </a:lnTo>
                  <a:lnTo>
                    <a:pt x="53" y="215"/>
                  </a:lnTo>
                  <a:lnTo>
                    <a:pt x="55" y="216"/>
                  </a:lnTo>
                  <a:lnTo>
                    <a:pt x="56" y="218"/>
                  </a:lnTo>
                  <a:lnTo>
                    <a:pt x="59" y="219"/>
                  </a:lnTo>
                  <a:lnTo>
                    <a:pt x="60" y="221"/>
                  </a:lnTo>
                  <a:lnTo>
                    <a:pt x="63" y="221"/>
                  </a:lnTo>
                  <a:lnTo>
                    <a:pt x="64" y="222"/>
                  </a:lnTo>
                  <a:lnTo>
                    <a:pt x="65" y="223"/>
                  </a:lnTo>
                  <a:lnTo>
                    <a:pt x="68" y="223"/>
                  </a:lnTo>
                  <a:lnTo>
                    <a:pt x="70" y="225"/>
                  </a:lnTo>
                  <a:lnTo>
                    <a:pt x="71" y="225"/>
                  </a:lnTo>
                  <a:lnTo>
                    <a:pt x="73" y="226"/>
                  </a:lnTo>
                  <a:lnTo>
                    <a:pt x="75" y="227"/>
                  </a:lnTo>
                  <a:lnTo>
                    <a:pt x="76" y="227"/>
                  </a:lnTo>
                  <a:lnTo>
                    <a:pt x="79" y="229"/>
                  </a:lnTo>
                  <a:lnTo>
                    <a:pt x="81" y="229"/>
                  </a:lnTo>
                  <a:lnTo>
                    <a:pt x="83" y="230"/>
                  </a:lnTo>
                  <a:lnTo>
                    <a:pt x="85" y="230"/>
                  </a:lnTo>
                  <a:lnTo>
                    <a:pt x="86" y="230"/>
                  </a:lnTo>
                  <a:lnTo>
                    <a:pt x="89" y="231"/>
                  </a:lnTo>
                  <a:lnTo>
                    <a:pt x="92" y="231"/>
                  </a:lnTo>
                  <a:lnTo>
                    <a:pt x="93" y="233"/>
                  </a:lnTo>
                  <a:lnTo>
                    <a:pt x="95" y="233"/>
                  </a:lnTo>
                  <a:lnTo>
                    <a:pt x="97" y="233"/>
                  </a:lnTo>
                  <a:lnTo>
                    <a:pt x="99" y="233"/>
                  </a:lnTo>
                  <a:lnTo>
                    <a:pt x="102" y="233"/>
                  </a:lnTo>
                  <a:lnTo>
                    <a:pt x="103" y="233"/>
                  </a:lnTo>
                  <a:lnTo>
                    <a:pt x="105" y="234"/>
                  </a:lnTo>
                  <a:lnTo>
                    <a:pt x="107" y="234"/>
                  </a:lnTo>
                  <a:lnTo>
                    <a:pt x="109" y="234"/>
                  </a:lnTo>
                  <a:lnTo>
                    <a:pt x="112" y="234"/>
                  </a:lnTo>
                  <a:lnTo>
                    <a:pt x="113" y="234"/>
                  </a:lnTo>
                  <a:lnTo>
                    <a:pt x="115" y="234"/>
                  </a:lnTo>
                  <a:lnTo>
                    <a:pt x="118" y="234"/>
                  </a:lnTo>
                  <a:lnTo>
                    <a:pt x="119" y="234"/>
                  </a:lnTo>
                  <a:lnTo>
                    <a:pt x="122" y="234"/>
                  </a:lnTo>
                  <a:lnTo>
                    <a:pt x="124" y="234"/>
                  </a:lnTo>
                  <a:lnTo>
                    <a:pt x="125" y="234"/>
                  </a:lnTo>
                  <a:lnTo>
                    <a:pt x="128" y="234"/>
                  </a:lnTo>
                  <a:lnTo>
                    <a:pt x="129" y="234"/>
                  </a:lnTo>
                  <a:lnTo>
                    <a:pt x="132" y="233"/>
                  </a:lnTo>
                  <a:lnTo>
                    <a:pt x="134" y="233"/>
                  </a:lnTo>
                  <a:lnTo>
                    <a:pt x="135" y="233"/>
                  </a:lnTo>
                  <a:lnTo>
                    <a:pt x="138" y="233"/>
                  </a:lnTo>
                  <a:lnTo>
                    <a:pt x="139" y="233"/>
                  </a:lnTo>
                  <a:lnTo>
                    <a:pt x="142" y="233"/>
                  </a:lnTo>
                  <a:lnTo>
                    <a:pt x="144" y="231"/>
                  </a:lnTo>
                  <a:lnTo>
                    <a:pt x="145" y="231"/>
                  </a:lnTo>
                  <a:lnTo>
                    <a:pt x="148" y="230"/>
                  </a:lnTo>
                  <a:lnTo>
                    <a:pt x="149" y="230"/>
                  </a:lnTo>
                  <a:lnTo>
                    <a:pt x="152" y="230"/>
                  </a:lnTo>
                  <a:lnTo>
                    <a:pt x="154" y="229"/>
                  </a:lnTo>
                  <a:lnTo>
                    <a:pt x="155" y="229"/>
                  </a:lnTo>
                  <a:lnTo>
                    <a:pt x="158" y="227"/>
                  </a:lnTo>
                  <a:lnTo>
                    <a:pt x="159" y="227"/>
                  </a:lnTo>
                  <a:lnTo>
                    <a:pt x="162" y="226"/>
                  </a:lnTo>
                  <a:lnTo>
                    <a:pt x="163" y="225"/>
                  </a:lnTo>
                  <a:lnTo>
                    <a:pt x="165" y="225"/>
                  </a:lnTo>
                  <a:lnTo>
                    <a:pt x="167" y="223"/>
                  </a:lnTo>
                  <a:lnTo>
                    <a:pt x="169" y="223"/>
                  </a:lnTo>
                  <a:lnTo>
                    <a:pt x="170" y="222"/>
                  </a:lnTo>
                  <a:lnTo>
                    <a:pt x="173" y="221"/>
                  </a:lnTo>
                  <a:lnTo>
                    <a:pt x="174" y="221"/>
                  </a:lnTo>
                  <a:lnTo>
                    <a:pt x="175" y="219"/>
                  </a:lnTo>
                  <a:lnTo>
                    <a:pt x="178" y="218"/>
                  </a:lnTo>
                  <a:lnTo>
                    <a:pt x="179" y="216"/>
                  </a:lnTo>
                  <a:lnTo>
                    <a:pt x="182" y="215"/>
                  </a:lnTo>
                  <a:lnTo>
                    <a:pt x="183" y="215"/>
                  </a:lnTo>
                  <a:lnTo>
                    <a:pt x="184" y="214"/>
                  </a:lnTo>
                  <a:lnTo>
                    <a:pt x="187" y="212"/>
                  </a:lnTo>
                  <a:lnTo>
                    <a:pt x="188" y="211"/>
                  </a:lnTo>
                  <a:lnTo>
                    <a:pt x="189" y="210"/>
                  </a:lnTo>
                  <a:lnTo>
                    <a:pt x="191" y="208"/>
                  </a:lnTo>
                  <a:lnTo>
                    <a:pt x="193" y="207"/>
                  </a:lnTo>
                  <a:lnTo>
                    <a:pt x="194" y="205"/>
                  </a:lnTo>
                  <a:lnTo>
                    <a:pt x="196" y="204"/>
                  </a:lnTo>
                  <a:lnTo>
                    <a:pt x="198" y="203"/>
                  </a:lnTo>
                  <a:lnTo>
                    <a:pt x="199" y="201"/>
                  </a:lnTo>
                  <a:lnTo>
                    <a:pt x="201" y="200"/>
                  </a:lnTo>
                  <a:lnTo>
                    <a:pt x="202" y="199"/>
                  </a:lnTo>
                  <a:lnTo>
                    <a:pt x="203" y="197"/>
                  </a:lnTo>
                  <a:lnTo>
                    <a:pt x="204" y="196"/>
                  </a:lnTo>
                  <a:lnTo>
                    <a:pt x="206" y="194"/>
                  </a:lnTo>
                  <a:lnTo>
                    <a:pt x="207" y="193"/>
                  </a:lnTo>
                  <a:lnTo>
                    <a:pt x="208" y="190"/>
                  </a:lnTo>
                  <a:lnTo>
                    <a:pt x="209" y="189"/>
                  </a:lnTo>
                  <a:lnTo>
                    <a:pt x="211" y="188"/>
                  </a:lnTo>
                  <a:lnTo>
                    <a:pt x="212" y="186"/>
                  </a:lnTo>
                  <a:lnTo>
                    <a:pt x="213" y="185"/>
                  </a:lnTo>
                  <a:lnTo>
                    <a:pt x="214" y="182"/>
                  </a:lnTo>
                  <a:lnTo>
                    <a:pt x="216" y="181"/>
                  </a:lnTo>
                  <a:lnTo>
                    <a:pt x="217" y="179"/>
                  </a:lnTo>
                  <a:lnTo>
                    <a:pt x="218" y="178"/>
                  </a:lnTo>
                  <a:lnTo>
                    <a:pt x="219" y="177"/>
                  </a:lnTo>
                  <a:lnTo>
                    <a:pt x="221" y="174"/>
                  </a:lnTo>
                  <a:lnTo>
                    <a:pt x="221" y="173"/>
                  </a:lnTo>
                  <a:lnTo>
                    <a:pt x="222" y="170"/>
                  </a:lnTo>
                  <a:lnTo>
                    <a:pt x="223" y="168"/>
                  </a:lnTo>
                  <a:lnTo>
                    <a:pt x="223" y="167"/>
                  </a:lnTo>
                  <a:lnTo>
                    <a:pt x="224" y="164"/>
                  </a:lnTo>
                  <a:lnTo>
                    <a:pt x="226" y="163"/>
                  </a:lnTo>
                  <a:lnTo>
                    <a:pt x="227" y="162"/>
                  </a:lnTo>
                  <a:lnTo>
                    <a:pt x="227" y="159"/>
                  </a:lnTo>
                  <a:lnTo>
                    <a:pt x="228" y="157"/>
                  </a:lnTo>
                  <a:lnTo>
                    <a:pt x="228" y="155"/>
                  </a:lnTo>
                  <a:lnTo>
                    <a:pt x="229" y="153"/>
                  </a:lnTo>
                  <a:lnTo>
                    <a:pt x="229" y="152"/>
                  </a:lnTo>
                  <a:lnTo>
                    <a:pt x="231" y="149"/>
                  </a:lnTo>
                  <a:lnTo>
                    <a:pt x="231" y="148"/>
                  </a:lnTo>
                  <a:lnTo>
                    <a:pt x="231" y="145"/>
                  </a:lnTo>
                  <a:lnTo>
                    <a:pt x="232" y="144"/>
                  </a:lnTo>
                  <a:lnTo>
                    <a:pt x="232" y="142"/>
                  </a:lnTo>
                  <a:lnTo>
                    <a:pt x="233" y="140"/>
                  </a:lnTo>
                  <a:lnTo>
                    <a:pt x="233" y="137"/>
                  </a:lnTo>
                  <a:lnTo>
                    <a:pt x="233" y="136"/>
                  </a:lnTo>
                  <a:lnTo>
                    <a:pt x="233" y="134"/>
                  </a:lnTo>
                  <a:lnTo>
                    <a:pt x="233" y="131"/>
                  </a:lnTo>
                  <a:lnTo>
                    <a:pt x="234" y="130"/>
                  </a:lnTo>
                  <a:lnTo>
                    <a:pt x="234" y="127"/>
                  </a:lnTo>
                  <a:lnTo>
                    <a:pt x="234" y="126"/>
                  </a:lnTo>
                  <a:lnTo>
                    <a:pt x="234" y="123"/>
                  </a:lnTo>
                  <a:lnTo>
                    <a:pt x="234" y="122"/>
                  </a:lnTo>
                  <a:lnTo>
                    <a:pt x="234" y="119"/>
                  </a:lnTo>
                  <a:lnTo>
                    <a:pt x="234" y="118"/>
                  </a:lnTo>
                  <a:lnTo>
                    <a:pt x="234" y="118"/>
                  </a:lnTo>
                  <a:lnTo>
                    <a:pt x="234" y="115"/>
                  </a:lnTo>
                  <a:lnTo>
                    <a:pt x="234" y="114"/>
                  </a:lnTo>
                  <a:lnTo>
                    <a:pt x="234" y="111"/>
                  </a:lnTo>
                  <a:lnTo>
                    <a:pt x="234" y="109"/>
                  </a:lnTo>
                  <a:lnTo>
                    <a:pt x="234" y="107"/>
                  </a:lnTo>
                  <a:lnTo>
                    <a:pt x="234" y="105"/>
                  </a:lnTo>
                  <a:lnTo>
                    <a:pt x="233" y="103"/>
                  </a:lnTo>
                  <a:lnTo>
                    <a:pt x="233" y="101"/>
                  </a:lnTo>
                  <a:lnTo>
                    <a:pt x="233" y="99"/>
                  </a:lnTo>
                  <a:lnTo>
                    <a:pt x="233" y="97"/>
                  </a:lnTo>
                  <a:lnTo>
                    <a:pt x="233" y="94"/>
                  </a:lnTo>
                  <a:lnTo>
                    <a:pt x="232" y="93"/>
                  </a:lnTo>
                  <a:lnTo>
                    <a:pt x="232" y="90"/>
                  </a:lnTo>
                  <a:lnTo>
                    <a:pt x="231" y="89"/>
                  </a:lnTo>
                  <a:lnTo>
                    <a:pt x="231" y="88"/>
                  </a:lnTo>
                  <a:lnTo>
                    <a:pt x="231" y="85"/>
                  </a:lnTo>
                  <a:lnTo>
                    <a:pt x="229" y="83"/>
                  </a:lnTo>
                  <a:lnTo>
                    <a:pt x="229" y="81"/>
                  </a:lnTo>
                  <a:lnTo>
                    <a:pt x="228" y="79"/>
                  </a:lnTo>
                  <a:lnTo>
                    <a:pt x="228" y="77"/>
                  </a:lnTo>
                  <a:lnTo>
                    <a:pt x="227" y="75"/>
                  </a:lnTo>
                  <a:lnTo>
                    <a:pt x="227" y="72"/>
                  </a:lnTo>
                  <a:lnTo>
                    <a:pt x="226" y="71"/>
                  </a:lnTo>
                  <a:lnTo>
                    <a:pt x="224" y="70"/>
                  </a:lnTo>
                  <a:lnTo>
                    <a:pt x="223" y="67"/>
                  </a:lnTo>
                  <a:lnTo>
                    <a:pt x="223" y="66"/>
                  </a:lnTo>
                  <a:lnTo>
                    <a:pt x="222" y="64"/>
                  </a:lnTo>
                  <a:lnTo>
                    <a:pt x="221" y="63"/>
                  </a:lnTo>
                  <a:lnTo>
                    <a:pt x="221" y="60"/>
                  </a:lnTo>
                  <a:lnTo>
                    <a:pt x="219" y="59"/>
                  </a:lnTo>
                  <a:lnTo>
                    <a:pt x="218" y="56"/>
                  </a:lnTo>
                  <a:lnTo>
                    <a:pt x="217" y="55"/>
                  </a:lnTo>
                  <a:lnTo>
                    <a:pt x="216" y="53"/>
                  </a:lnTo>
                  <a:lnTo>
                    <a:pt x="214" y="52"/>
                  </a:lnTo>
                  <a:lnTo>
                    <a:pt x="213" y="51"/>
                  </a:lnTo>
                  <a:lnTo>
                    <a:pt x="212" y="48"/>
                  </a:lnTo>
                  <a:lnTo>
                    <a:pt x="211" y="46"/>
                  </a:lnTo>
                  <a:lnTo>
                    <a:pt x="209" y="45"/>
                  </a:lnTo>
                  <a:lnTo>
                    <a:pt x="208" y="44"/>
                  </a:lnTo>
                  <a:lnTo>
                    <a:pt x="207" y="42"/>
                  </a:lnTo>
                  <a:lnTo>
                    <a:pt x="206" y="40"/>
                  </a:lnTo>
                  <a:lnTo>
                    <a:pt x="204" y="38"/>
                  </a:lnTo>
                  <a:lnTo>
                    <a:pt x="203" y="37"/>
                  </a:lnTo>
                  <a:lnTo>
                    <a:pt x="202" y="35"/>
                  </a:lnTo>
                  <a:lnTo>
                    <a:pt x="201" y="34"/>
                  </a:lnTo>
                  <a:lnTo>
                    <a:pt x="199" y="33"/>
                  </a:lnTo>
                  <a:lnTo>
                    <a:pt x="198" y="31"/>
                  </a:lnTo>
                  <a:lnTo>
                    <a:pt x="196" y="30"/>
                  </a:lnTo>
                  <a:lnTo>
                    <a:pt x="194" y="29"/>
                  </a:lnTo>
                  <a:lnTo>
                    <a:pt x="193" y="27"/>
                  </a:lnTo>
                  <a:lnTo>
                    <a:pt x="191" y="26"/>
                  </a:lnTo>
                  <a:lnTo>
                    <a:pt x="189" y="25"/>
                  </a:lnTo>
                  <a:lnTo>
                    <a:pt x="188" y="23"/>
                  </a:lnTo>
                  <a:lnTo>
                    <a:pt x="187" y="22"/>
                  </a:lnTo>
                  <a:lnTo>
                    <a:pt x="184" y="20"/>
                  </a:lnTo>
                  <a:lnTo>
                    <a:pt x="183" y="20"/>
                  </a:lnTo>
                  <a:lnTo>
                    <a:pt x="182" y="19"/>
                  </a:lnTo>
                  <a:lnTo>
                    <a:pt x="179" y="18"/>
                  </a:lnTo>
                  <a:lnTo>
                    <a:pt x="178" y="16"/>
                  </a:lnTo>
                  <a:lnTo>
                    <a:pt x="177" y="16"/>
                  </a:lnTo>
                  <a:lnTo>
                    <a:pt x="174" y="15"/>
                  </a:lnTo>
                  <a:lnTo>
                    <a:pt x="173" y="14"/>
                  </a:lnTo>
                  <a:lnTo>
                    <a:pt x="170" y="12"/>
                  </a:lnTo>
                  <a:lnTo>
                    <a:pt x="169" y="12"/>
                  </a:lnTo>
                  <a:lnTo>
                    <a:pt x="167" y="11"/>
                  </a:lnTo>
                  <a:lnTo>
                    <a:pt x="165" y="9"/>
                  </a:lnTo>
                  <a:lnTo>
                    <a:pt x="163" y="9"/>
                  </a:lnTo>
                  <a:lnTo>
                    <a:pt x="162" y="8"/>
                  </a:lnTo>
                  <a:lnTo>
                    <a:pt x="159" y="8"/>
                  </a:lnTo>
                  <a:lnTo>
                    <a:pt x="158" y="7"/>
                  </a:lnTo>
                  <a:lnTo>
                    <a:pt x="155" y="7"/>
                  </a:lnTo>
                  <a:lnTo>
                    <a:pt x="154" y="5"/>
                  </a:lnTo>
                  <a:lnTo>
                    <a:pt x="152" y="5"/>
                  </a:lnTo>
                  <a:lnTo>
                    <a:pt x="149" y="4"/>
                  </a:lnTo>
                  <a:lnTo>
                    <a:pt x="148" y="4"/>
                  </a:lnTo>
                  <a:lnTo>
                    <a:pt x="145" y="4"/>
                  </a:lnTo>
                  <a:lnTo>
                    <a:pt x="144" y="3"/>
                  </a:lnTo>
                  <a:lnTo>
                    <a:pt x="142" y="3"/>
                  </a:lnTo>
                  <a:lnTo>
                    <a:pt x="139" y="1"/>
                  </a:lnTo>
                  <a:lnTo>
                    <a:pt x="138" y="1"/>
                  </a:lnTo>
                  <a:lnTo>
                    <a:pt x="135" y="1"/>
                  </a:lnTo>
                  <a:lnTo>
                    <a:pt x="134" y="1"/>
                  </a:lnTo>
                  <a:lnTo>
                    <a:pt x="132" y="1"/>
                  </a:lnTo>
                  <a:lnTo>
                    <a:pt x="129" y="0"/>
                  </a:lnTo>
                  <a:lnTo>
                    <a:pt x="128" y="0"/>
                  </a:lnTo>
                  <a:lnTo>
                    <a:pt x="125" y="0"/>
                  </a:lnTo>
                  <a:lnTo>
                    <a:pt x="124" y="0"/>
                  </a:lnTo>
                  <a:lnTo>
                    <a:pt x="122" y="0"/>
                  </a:lnTo>
                  <a:lnTo>
                    <a:pt x="119" y="0"/>
                  </a:lnTo>
                  <a:lnTo>
                    <a:pt x="118" y="0"/>
                  </a:lnTo>
                </a:path>
              </a:pathLst>
            </a:cu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uk-UA"/>
            </a:p>
          </p:txBody>
        </p:sp>
        <p:sp>
          <p:nvSpPr>
            <p:cNvPr id="95261" name="Freeform 29"/>
            <p:cNvSpPr>
              <a:spLocks/>
            </p:cNvSpPr>
            <p:nvPr/>
          </p:nvSpPr>
          <p:spPr bwMode="auto">
            <a:xfrm>
              <a:off x="1183" y="3359"/>
              <a:ext cx="677" cy="164"/>
            </a:xfrm>
            <a:custGeom>
              <a:avLst/>
              <a:gdLst>
                <a:gd name="T0" fmla="*/ 508 w 677"/>
                <a:gd name="T1" fmla="*/ 0 h 164"/>
                <a:gd name="T2" fmla="*/ 508 w 677"/>
                <a:gd name="T3" fmla="*/ 41 h 164"/>
                <a:gd name="T4" fmla="*/ 0 w 677"/>
                <a:gd name="T5" fmla="*/ 41 h 164"/>
                <a:gd name="T6" fmla="*/ 0 w 677"/>
                <a:gd name="T7" fmla="*/ 123 h 164"/>
                <a:gd name="T8" fmla="*/ 508 w 677"/>
                <a:gd name="T9" fmla="*/ 123 h 164"/>
                <a:gd name="T10" fmla="*/ 508 w 677"/>
                <a:gd name="T11" fmla="*/ 164 h 164"/>
                <a:gd name="T12" fmla="*/ 677 w 677"/>
                <a:gd name="T13" fmla="*/ 82 h 164"/>
                <a:gd name="T14" fmla="*/ 508 w 677"/>
                <a:gd name="T15" fmla="*/ 0 h 1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677" h="164">
                  <a:moveTo>
                    <a:pt x="508" y="0"/>
                  </a:moveTo>
                  <a:lnTo>
                    <a:pt x="508" y="41"/>
                  </a:lnTo>
                  <a:lnTo>
                    <a:pt x="0" y="41"/>
                  </a:lnTo>
                  <a:lnTo>
                    <a:pt x="0" y="123"/>
                  </a:lnTo>
                  <a:lnTo>
                    <a:pt x="508" y="123"/>
                  </a:lnTo>
                  <a:lnTo>
                    <a:pt x="508" y="164"/>
                  </a:lnTo>
                  <a:lnTo>
                    <a:pt x="677" y="82"/>
                  </a:lnTo>
                  <a:lnTo>
                    <a:pt x="508" y="0"/>
                  </a:lnTo>
                  <a:close/>
                </a:path>
              </a:pathLst>
            </a:custGeom>
            <a:solidFill>
              <a:srgbClr val="FFFFFF"/>
            </a:solidFill>
            <a:ln w="1270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uk-UA"/>
            </a:p>
          </p:txBody>
        </p:sp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uk-UA"/>
              <a:t>Example*</a:t>
            </a:r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uk-UA"/>
              <a:t>Chapter 3, Slide </a:t>
            </a:r>
            <a:fld id="{4FB8A1EB-9376-4F7A-B173-941D2611C4B3}" type="slidenum">
              <a:rPr lang="en-US" altLang="uk-UA"/>
              <a:pPr/>
              <a:t>12</a:t>
            </a:fld>
            <a:endParaRPr lang="en-US" altLang="uk-UA"/>
          </a:p>
          <a:p>
            <a:endParaRPr lang="en-US" altLang="uk-UA"/>
          </a:p>
        </p:txBody>
      </p:sp>
      <p:sp>
        <p:nvSpPr>
          <p:cNvPr id="96259" name="Rectangle 3"/>
          <p:cNvSpPr>
            <a:spLocks noGrp="1" noChangeArrowheads="1"/>
          </p:cNvSpPr>
          <p:nvPr>
            <p:ph type="subTitle" idx="4294967295"/>
          </p:nvPr>
        </p:nvSpPr>
        <p:spPr>
          <a:xfrm>
            <a:off x="0" y="2506663"/>
            <a:ext cx="8153400" cy="1752600"/>
          </a:xfrm>
        </p:spPr>
        <p:txBody>
          <a:bodyPr/>
          <a:lstStyle/>
          <a:p>
            <a:pPr marL="0" indent="0" algn="ctr">
              <a:buFontTx/>
              <a:buNone/>
            </a:pPr>
            <a:r>
              <a:rPr lang="en-US" altLang="uk-UA" sz="3600" b="1">
                <a:solidFill>
                  <a:srgbClr val="990098"/>
                </a:solidFill>
              </a:rPr>
              <a:t>Process mapping at a San Diego distribution center (DC)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uk-UA"/>
              <a:t>Facts of the Case I</a:t>
            </a:r>
          </a:p>
        </p:txBody>
      </p:sp>
      <p:sp>
        <p:nvSpPr>
          <p:cNvPr id="97283" name="Rectangle 3"/>
          <p:cNvSpPr>
            <a:spLocks noGrp="1" noChangeArrowheads="1"/>
          </p:cNvSpPr>
          <p:nvPr>
            <p:ph idx="1"/>
          </p:nvPr>
        </p:nvSpPr>
        <p:spPr>
          <a:xfrm>
            <a:off x="693738" y="1676400"/>
            <a:ext cx="7872412" cy="4114800"/>
          </a:xfrm>
        </p:spPr>
        <p:txBody>
          <a:bodyPr>
            <a:normAutofit lnSpcReduction="10000"/>
          </a:bodyPr>
          <a:lstStyle/>
          <a:p>
            <a:pPr marL="609600" indent="-609600">
              <a:buFontTx/>
              <a:buNone/>
            </a:pPr>
            <a:r>
              <a:rPr lang="en-US" altLang="uk-UA" u="sng"/>
              <a:t>Process</a:t>
            </a:r>
          </a:p>
          <a:p>
            <a:pPr marL="609600" indent="-609600">
              <a:buFontTx/>
              <a:buAutoNum type="arabicParenR"/>
            </a:pPr>
            <a:r>
              <a:rPr lang="en-US" altLang="uk-UA" sz="2400" b="1">
                <a:latin typeface="Arial Narrow" panose="020B0606020202030204" pitchFamily="34" charset="0"/>
              </a:rPr>
              <a:t>Dealer faxes order to DC.  One out of 25 orders lost because of paper jams.</a:t>
            </a:r>
          </a:p>
          <a:p>
            <a:pPr marL="609600" indent="-609600">
              <a:buFontTx/>
              <a:buAutoNum type="arabicParenR"/>
            </a:pPr>
            <a:r>
              <a:rPr lang="en-US" altLang="uk-UA" sz="2400" b="1">
                <a:latin typeface="Arial Narrow" panose="020B0606020202030204" pitchFamily="34" charset="0"/>
              </a:rPr>
              <a:t>Fax sits in “In Box” around 2 hours (up to 4) until internal mail picks it up.</a:t>
            </a:r>
          </a:p>
          <a:p>
            <a:pPr marL="609600" indent="-609600">
              <a:buFontTx/>
              <a:buAutoNum type="arabicParenR"/>
            </a:pPr>
            <a:r>
              <a:rPr lang="en-US" altLang="uk-UA" sz="2400" b="1">
                <a:latin typeface="Arial Narrow" panose="020B0606020202030204" pitchFamily="34" charset="0"/>
              </a:rPr>
              <a:t>Internal mail takes about one hour (up to 1.5 hours) to deliver to the picking area.  One out of 100 faxes are delivered to the wrong place.</a:t>
            </a:r>
          </a:p>
          <a:p>
            <a:pPr marL="609600" indent="-609600">
              <a:buFontTx/>
              <a:buAutoNum type="arabicParenR"/>
            </a:pPr>
            <a:r>
              <a:rPr lang="en-US" altLang="uk-UA" sz="2400" b="1">
                <a:latin typeface="Arial Narrow" panose="020B0606020202030204" pitchFamily="34" charset="0"/>
              </a:rPr>
              <a:t>Order sits in clerk’s in-box until it is processed (0 to 2 hours).  Processing time takes 5 minutes.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uk-UA"/>
              <a:t>Chapter 3, Slide </a:t>
            </a:r>
            <a:fld id="{33E43D52-7C84-4B41-BB33-E6EC17EF950E}" type="slidenum">
              <a:rPr lang="en-US" altLang="uk-UA"/>
              <a:pPr/>
              <a:t>13</a:t>
            </a:fld>
            <a:endParaRPr lang="en-US" altLang="uk-UA"/>
          </a:p>
          <a:p>
            <a:endParaRPr lang="en-US" altLang="uk-UA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uk-UA"/>
              <a:t>Facts of the Case II</a:t>
            </a:r>
          </a:p>
        </p:txBody>
      </p:sp>
      <p:sp>
        <p:nvSpPr>
          <p:cNvPr id="99331" name="Rectangle 3"/>
          <p:cNvSpPr>
            <a:spLocks noGrp="1" noChangeArrowheads="1"/>
          </p:cNvSpPr>
          <p:nvPr>
            <p:ph idx="1"/>
          </p:nvPr>
        </p:nvSpPr>
        <p:spPr>
          <a:xfrm>
            <a:off x="914400" y="1676400"/>
            <a:ext cx="7689850" cy="4114800"/>
          </a:xfrm>
        </p:spPr>
        <p:txBody>
          <a:bodyPr/>
          <a:lstStyle/>
          <a:p>
            <a:pPr marL="609600" indent="-609600">
              <a:buFontTx/>
              <a:buAutoNum type="arabicParenR" startAt="5"/>
            </a:pPr>
            <a:r>
              <a:rPr lang="en-US" altLang="uk-UA" sz="2400" b="1">
                <a:latin typeface="Arial Narrow" panose="020B0606020202030204" pitchFamily="34" charset="0"/>
              </a:rPr>
              <a:t>If item is in stock, worker picks and packs order (average = 20 minutes, but up to 45 minutes).</a:t>
            </a:r>
          </a:p>
          <a:p>
            <a:pPr marL="609600" indent="-609600">
              <a:buFontTx/>
              <a:buAutoNum type="arabicParenR" startAt="5"/>
            </a:pPr>
            <a:r>
              <a:rPr lang="en-US" altLang="uk-UA" sz="2400" b="1">
                <a:latin typeface="Arial Narrow" panose="020B0606020202030204" pitchFamily="34" charset="0"/>
              </a:rPr>
              <a:t>Inspector takes 2 minutes to check order.  Still, one out of 200 orders are completed incorrectly.</a:t>
            </a:r>
          </a:p>
          <a:p>
            <a:pPr marL="609600" indent="-609600">
              <a:buFontTx/>
              <a:buAutoNum type="arabicParenR" startAt="5"/>
            </a:pPr>
            <a:r>
              <a:rPr lang="en-US" altLang="uk-UA" sz="2400" b="1">
                <a:latin typeface="Arial Narrow" panose="020B0606020202030204" pitchFamily="34" charset="0"/>
              </a:rPr>
              <a:t>Transport firm delivers order (1 to 3 hours).</a:t>
            </a:r>
          </a:p>
          <a:p>
            <a:pPr marL="609600" indent="-609600"/>
            <a:endParaRPr lang="en-US" altLang="uk-UA" sz="2400" b="1">
              <a:latin typeface="Arial Narrow" panose="020B0606020202030204" pitchFamily="34" charset="0"/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uk-UA"/>
              <a:t>Chapter 3, Slide </a:t>
            </a:r>
            <a:fld id="{2CC4AA77-4DCB-43F5-8085-F83C74FD58A0}" type="slidenum">
              <a:rPr lang="en-US" altLang="uk-UA"/>
              <a:pPr/>
              <a:t>14</a:t>
            </a:fld>
            <a:endParaRPr lang="en-US" altLang="uk-UA"/>
          </a:p>
          <a:p>
            <a:endParaRPr lang="en-US" altLang="uk-UA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uk-UA"/>
              <a:t>Let’s Map the Process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uk-UA"/>
              <a:t>Chapter 3, Slide </a:t>
            </a:r>
            <a:fld id="{8D40E89B-23F2-45F5-B45D-2E5451E1C6C8}" type="slidenum">
              <a:rPr lang="en-US" altLang="uk-UA"/>
              <a:pPr/>
              <a:t>15</a:t>
            </a:fld>
            <a:endParaRPr lang="en-US" altLang="uk-UA"/>
          </a:p>
          <a:p>
            <a:endParaRPr lang="en-US" altLang="uk-UA"/>
          </a:p>
        </p:txBody>
      </p:sp>
      <p:sp>
        <p:nvSpPr>
          <p:cNvPr id="101379" name="Rectangle 3"/>
          <p:cNvSpPr>
            <a:spLocks noGrp="1" noChangeArrowheads="1"/>
          </p:cNvSpPr>
          <p:nvPr>
            <p:ph type="subTitle" idx="4294967295"/>
          </p:nvPr>
        </p:nvSpPr>
        <p:spPr>
          <a:xfrm>
            <a:off x="1752600" y="1930400"/>
            <a:ext cx="7391400" cy="4302125"/>
          </a:xfrm>
        </p:spPr>
        <p:txBody>
          <a:bodyPr/>
          <a:lstStyle/>
          <a:p>
            <a:pPr marL="0" indent="0" algn="ctr">
              <a:buFontTx/>
              <a:buNone/>
            </a:pPr>
            <a:r>
              <a:rPr lang="en-US" altLang="uk-UA" b="1">
                <a:solidFill>
                  <a:srgbClr val="990098"/>
                </a:solidFill>
              </a:rPr>
              <a:t>(No looking in chapter!)</a:t>
            </a:r>
          </a:p>
          <a:p>
            <a:pPr marL="0" indent="0" algn="ctr">
              <a:buFontTx/>
              <a:buNone/>
            </a:pPr>
            <a:endParaRPr lang="en-US" altLang="uk-UA" sz="2800" b="1">
              <a:solidFill>
                <a:srgbClr val="990098"/>
              </a:solidFill>
            </a:endParaRPr>
          </a:p>
          <a:p>
            <a:pPr marL="0" indent="0" algn="ctr">
              <a:buFont typeface="Wingdings" panose="05000000000000000000" pitchFamily="2" charset="2"/>
              <a:buChar char="§"/>
            </a:pPr>
            <a:r>
              <a:rPr lang="en-US" altLang="uk-UA" sz="2800"/>
              <a:t> What is the focal point of the mapping effort?</a:t>
            </a:r>
          </a:p>
          <a:p>
            <a:pPr marL="0" indent="0" algn="ctr">
              <a:buFont typeface="Wingdings" panose="05000000000000000000" pitchFamily="2" charset="2"/>
              <a:buChar char="§"/>
            </a:pPr>
            <a:r>
              <a:rPr lang="en-US" altLang="uk-UA" sz="2800"/>
              <a:t>  What are the boundaries of the process map?</a:t>
            </a:r>
          </a:p>
          <a:p>
            <a:pPr marL="0" indent="0" algn="ctr">
              <a:buFont typeface="Wingdings" panose="05000000000000000000" pitchFamily="2" charset="2"/>
              <a:buChar char="§"/>
            </a:pPr>
            <a:r>
              <a:rPr lang="en-US" altLang="uk-UA" sz="2800"/>
              <a:t>  What detail is missing from this simple example?</a:t>
            </a:r>
          </a:p>
          <a:p>
            <a:pPr marL="0" indent="0" algn="ctr">
              <a:buFont typeface="Wingdings" panose="05000000000000000000" pitchFamily="2" charset="2"/>
              <a:buChar char="§"/>
            </a:pPr>
            <a:endParaRPr lang="en-US" altLang="uk-UA" sz="280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uk-UA" u="sng"/>
              <a:t>One</a:t>
            </a:r>
            <a:r>
              <a:rPr lang="en-US" altLang="uk-UA"/>
              <a:t> Possible Solution</a:t>
            </a:r>
          </a:p>
        </p:txBody>
      </p:sp>
      <p:graphicFrame>
        <p:nvGraphicFramePr>
          <p:cNvPr id="102403" name="Object 3"/>
          <p:cNvGraphicFramePr>
            <a:graphicFrameLocks noGrp="1" noChangeAspect="1"/>
          </p:cNvGraphicFramePr>
          <p:nvPr>
            <p:ph idx="1"/>
          </p:nvPr>
        </p:nvGraphicFramePr>
        <p:xfrm>
          <a:off x="1055688" y="2489200"/>
          <a:ext cx="5962650" cy="3530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406" name="Visio" r:id="rId3" imgW="6319520" imgH="3741047" progId="Visio.Drawing.6">
                  <p:embed/>
                </p:oleObj>
              </mc:Choice>
              <mc:Fallback>
                <p:oleObj name="Visio" r:id="rId3" imgW="6319520" imgH="3741047" progId="Visio.Drawing.6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55688" y="2489200"/>
                        <a:ext cx="5962650" cy="3530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uk-UA"/>
              <a:t>Chapter 3, Slide </a:t>
            </a:r>
            <a:fld id="{2C1B8D0A-37A9-4E48-B5D9-528C9FCC97E4}" type="slidenum">
              <a:rPr lang="en-US" altLang="uk-UA"/>
              <a:pPr/>
              <a:t>16</a:t>
            </a:fld>
            <a:endParaRPr lang="en-US" altLang="uk-UA"/>
          </a:p>
          <a:p>
            <a:endParaRPr lang="en-US" altLang="uk-UA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uk-UA" sz="4000"/>
              <a:t>Improving Business Processes: Guidelines</a:t>
            </a:r>
          </a:p>
        </p:txBody>
      </p:sp>
      <p:sp>
        <p:nvSpPr>
          <p:cNvPr id="103427" name="Rectangle 3"/>
          <p:cNvSpPr>
            <a:spLocks noGrp="1" noChangeArrowheads="1"/>
          </p:cNvSpPr>
          <p:nvPr>
            <p:ph idx="1"/>
          </p:nvPr>
        </p:nvSpPr>
        <p:spPr>
          <a:xfrm>
            <a:off x="846138" y="1700213"/>
            <a:ext cx="7772400" cy="4471987"/>
          </a:xfrm>
        </p:spPr>
        <p:txBody>
          <a:bodyPr>
            <a:normAutofit fontScale="92500"/>
          </a:bodyPr>
          <a:lstStyle/>
          <a:p>
            <a:pPr>
              <a:lnSpc>
                <a:spcPct val="80000"/>
              </a:lnSpc>
            </a:pPr>
            <a:r>
              <a:rPr lang="en-US" altLang="uk-UA" sz="2800" b="1">
                <a:solidFill>
                  <a:srgbClr val="990096"/>
                </a:solidFill>
              </a:rPr>
              <a:t>Attack each delay</a:t>
            </a:r>
          </a:p>
          <a:p>
            <a:pPr lvl="1">
              <a:lnSpc>
                <a:spcPct val="80000"/>
              </a:lnSpc>
            </a:pPr>
            <a:r>
              <a:rPr lang="en-US" altLang="uk-UA" sz="2400"/>
              <a:t>What causes it?</a:t>
            </a:r>
          </a:p>
          <a:p>
            <a:pPr lvl="1">
              <a:lnSpc>
                <a:spcPct val="80000"/>
              </a:lnSpc>
            </a:pPr>
            <a:r>
              <a:rPr lang="en-US" altLang="uk-UA" sz="2400"/>
              <a:t>How long is it?</a:t>
            </a:r>
          </a:p>
          <a:p>
            <a:pPr lvl="1">
              <a:lnSpc>
                <a:spcPct val="80000"/>
              </a:lnSpc>
            </a:pPr>
            <a:r>
              <a:rPr lang="en-US" altLang="uk-UA" sz="2400"/>
              <a:t>How could we reduce its impact?		</a:t>
            </a:r>
          </a:p>
          <a:p>
            <a:pPr>
              <a:lnSpc>
                <a:spcPct val="80000"/>
              </a:lnSpc>
            </a:pPr>
            <a:r>
              <a:rPr lang="en-US" altLang="uk-UA" sz="2800" b="1">
                <a:solidFill>
                  <a:srgbClr val="990096"/>
                </a:solidFill>
              </a:rPr>
              <a:t>Examine each decision point</a:t>
            </a:r>
          </a:p>
          <a:p>
            <a:pPr lvl="1">
              <a:lnSpc>
                <a:spcPct val="80000"/>
              </a:lnSpc>
            </a:pPr>
            <a:r>
              <a:rPr lang="en-US" altLang="uk-UA" sz="2400"/>
              <a:t>Is this a real decision or just a checking activity?</a:t>
            </a:r>
          </a:p>
          <a:p>
            <a:pPr lvl="1">
              <a:lnSpc>
                <a:spcPct val="80000"/>
              </a:lnSpc>
            </a:pPr>
            <a:r>
              <a:rPr lang="en-US" altLang="uk-UA" sz="2400"/>
              <a:t>If the latter, can we automate or eliminate it?</a:t>
            </a:r>
          </a:p>
          <a:p>
            <a:pPr>
              <a:lnSpc>
                <a:spcPct val="80000"/>
              </a:lnSpc>
            </a:pPr>
            <a:r>
              <a:rPr lang="en-US" altLang="uk-UA" sz="2800" b="1">
                <a:solidFill>
                  <a:srgbClr val="990096"/>
                </a:solidFill>
              </a:rPr>
              <a:t>Dematerialize documentation.</a:t>
            </a:r>
            <a:r>
              <a:rPr lang="en-US" altLang="uk-UA" sz="2800"/>
              <a:t> </a:t>
            </a:r>
          </a:p>
          <a:p>
            <a:pPr lvl="1">
              <a:lnSpc>
                <a:spcPct val="80000"/>
              </a:lnSpc>
            </a:pPr>
            <a:r>
              <a:rPr lang="en-US" altLang="uk-UA" sz="2400"/>
              <a:t>Can we do it electronically?</a:t>
            </a:r>
          </a:p>
          <a:p>
            <a:pPr lvl="1">
              <a:lnSpc>
                <a:spcPct val="80000"/>
              </a:lnSpc>
            </a:pPr>
            <a:r>
              <a:rPr lang="en-US" altLang="uk-UA" sz="2400"/>
              <a:t>Eliminate multiple copies?</a:t>
            </a:r>
          </a:p>
          <a:p>
            <a:pPr lvl="1">
              <a:lnSpc>
                <a:spcPct val="80000"/>
              </a:lnSpc>
            </a:pPr>
            <a:r>
              <a:rPr lang="en-US" altLang="uk-UA" sz="2400"/>
              <a:t>Share a common database? 		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uk-UA"/>
              <a:t>Chapter 3, Slide </a:t>
            </a:r>
            <a:fld id="{74DC3318-86BB-445B-A6EE-4205E3702720}" type="slidenum">
              <a:rPr lang="en-US" altLang="uk-UA"/>
              <a:pPr/>
              <a:t>17</a:t>
            </a:fld>
            <a:endParaRPr lang="en-US" altLang="uk-UA"/>
          </a:p>
          <a:p>
            <a:endParaRPr lang="en-US" altLang="uk-UA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533400"/>
            <a:ext cx="7772400" cy="1143000"/>
          </a:xfrm>
        </p:spPr>
        <p:txBody>
          <a:bodyPr/>
          <a:lstStyle/>
          <a:p>
            <a:r>
              <a:rPr lang="en-US" altLang="uk-UA" sz="4000"/>
              <a:t>More Guidelines</a:t>
            </a:r>
          </a:p>
        </p:txBody>
      </p:sp>
      <p:sp>
        <p:nvSpPr>
          <p:cNvPr id="105475" name="Rectangle 3"/>
          <p:cNvSpPr>
            <a:spLocks noGrp="1" noChangeArrowheads="1"/>
          </p:cNvSpPr>
          <p:nvPr>
            <p:ph idx="1"/>
          </p:nvPr>
        </p:nvSpPr>
        <p:spPr>
          <a:xfrm>
            <a:off x="539750" y="1662113"/>
            <a:ext cx="8229600" cy="4525962"/>
          </a:xfrm>
        </p:spPr>
        <p:txBody>
          <a:bodyPr/>
          <a:lstStyle/>
          <a:p>
            <a:r>
              <a:rPr lang="en-US" altLang="uk-UA" sz="2800" b="1">
                <a:solidFill>
                  <a:srgbClr val="990096"/>
                </a:solidFill>
              </a:rPr>
              <a:t>Look for loops</a:t>
            </a:r>
          </a:p>
          <a:p>
            <a:pPr lvl="1"/>
            <a:r>
              <a:rPr lang="en-US" altLang="uk-UA" sz="2400"/>
              <a:t>Why is this loop here?</a:t>
            </a:r>
          </a:p>
          <a:p>
            <a:pPr lvl="1"/>
            <a:r>
              <a:rPr lang="en-US" altLang="uk-UA" sz="2400"/>
              <a:t>Would we need to loop if we didn’t have any failures in quality, planning, etc?</a:t>
            </a:r>
          </a:p>
          <a:p>
            <a:r>
              <a:rPr lang="en-US" altLang="uk-UA" sz="2800" b="1">
                <a:solidFill>
                  <a:srgbClr val="990096"/>
                </a:solidFill>
              </a:rPr>
              <a:t>Process steps</a:t>
            </a:r>
          </a:p>
          <a:p>
            <a:pPr lvl="1"/>
            <a:r>
              <a:rPr lang="en-US" altLang="uk-UA" sz="2400"/>
              <a:t>What is the value of this activity, relative to its cost?</a:t>
            </a:r>
          </a:p>
          <a:p>
            <a:pPr lvl="1"/>
            <a:r>
              <a:rPr lang="en-US" altLang="uk-UA" sz="2400"/>
              <a:t>Is this a </a:t>
            </a:r>
            <a:r>
              <a:rPr lang="en-US" altLang="uk-UA" sz="2400" u="sng"/>
              <a:t>necessar</a:t>
            </a:r>
            <a:r>
              <a:rPr lang="en-US" altLang="uk-UA" sz="2400"/>
              <a:t>y activity (support or developmental?), or something else?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uk-UA"/>
              <a:t>Chapter 3, Slide </a:t>
            </a:r>
            <a:fld id="{26A70BFC-EB19-475F-8655-806CBCC97E57}" type="slidenum">
              <a:rPr lang="en-US" altLang="uk-UA"/>
              <a:pPr/>
              <a:t>18</a:t>
            </a:fld>
            <a:endParaRPr lang="en-US" altLang="uk-UA"/>
          </a:p>
          <a:p>
            <a:endParaRPr lang="en-US" altLang="uk-UA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381000"/>
            <a:ext cx="7772400" cy="1143000"/>
          </a:xfrm>
        </p:spPr>
        <p:txBody>
          <a:bodyPr/>
          <a:lstStyle/>
          <a:p>
            <a:r>
              <a:rPr lang="en-US" altLang="uk-UA"/>
              <a:t/>
            </a:r>
            <a:br>
              <a:rPr lang="en-US" altLang="uk-UA"/>
            </a:br>
            <a:r>
              <a:rPr lang="en-US" altLang="uk-UA"/>
              <a:t>Taking It Further ...</a:t>
            </a:r>
            <a:br>
              <a:rPr lang="en-US" altLang="uk-UA"/>
            </a:br>
            <a:endParaRPr lang="en-US" altLang="uk-UA"/>
          </a:p>
        </p:txBody>
      </p:sp>
      <p:sp>
        <p:nvSpPr>
          <p:cNvPr id="107523" name="Rectangle 3"/>
          <p:cNvSpPr>
            <a:spLocks noGrp="1" noChangeArrowheads="1"/>
          </p:cNvSpPr>
          <p:nvPr>
            <p:ph idx="1"/>
          </p:nvPr>
        </p:nvSpPr>
        <p:spPr>
          <a:xfrm>
            <a:off x="1192213" y="1600200"/>
            <a:ext cx="7570787" cy="4114800"/>
          </a:xfrm>
        </p:spPr>
        <p:txBody>
          <a:bodyPr/>
          <a:lstStyle/>
          <a:p>
            <a:r>
              <a:rPr lang="en-US" altLang="uk-UA" sz="2800" u="sng"/>
              <a:t>All</a:t>
            </a:r>
            <a:r>
              <a:rPr lang="en-US" altLang="uk-UA" sz="2800"/>
              <a:t> activities add costs and time				</a:t>
            </a:r>
          </a:p>
          <a:p>
            <a:r>
              <a:rPr lang="en-US" altLang="uk-UA" sz="2800"/>
              <a:t>Not all value-added activities provide </a:t>
            </a:r>
            <a:r>
              <a:rPr lang="en-US" altLang="uk-UA" sz="2800" i="1">
                <a:solidFill>
                  <a:srgbClr val="990096"/>
                </a:solidFill>
              </a:rPr>
              <a:t>“net”</a:t>
            </a:r>
            <a:r>
              <a:rPr lang="en-US" altLang="uk-UA" sz="2800"/>
              <a:t> value</a:t>
            </a:r>
          </a:p>
          <a:p>
            <a:pPr lvl="1"/>
            <a:r>
              <a:rPr lang="en-US" altLang="uk-UA" sz="2400"/>
              <a:t>“Underperformers”						</a:t>
            </a:r>
          </a:p>
          <a:p>
            <a:r>
              <a:rPr lang="en-US" altLang="uk-UA" sz="2800"/>
              <a:t>Not all support and developmental activities are </a:t>
            </a:r>
            <a:r>
              <a:rPr lang="en-US" altLang="uk-UA" sz="2800" u="sng"/>
              <a:t>necessary</a:t>
            </a:r>
            <a:endParaRPr lang="en-US" altLang="uk-UA" sz="2800"/>
          </a:p>
          <a:p>
            <a:pPr lvl="1"/>
            <a:r>
              <a:rPr lang="en-US" altLang="uk-UA" sz="2400"/>
              <a:t>Necessary versus </a:t>
            </a:r>
            <a:r>
              <a:rPr lang="en-US" altLang="uk-UA" sz="2400" i="1">
                <a:solidFill>
                  <a:srgbClr val="990096"/>
                </a:solidFill>
              </a:rPr>
              <a:t>“symptomatic”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uk-UA"/>
              <a:t>Chapter 3, Slide </a:t>
            </a:r>
            <a:fld id="{F5E2CB99-337B-4C3E-A2AE-83C3BF889759}" type="slidenum">
              <a:rPr lang="en-US" altLang="uk-UA"/>
              <a:pPr/>
              <a:t>19</a:t>
            </a:fld>
            <a:endParaRPr lang="en-US" altLang="uk-UA"/>
          </a:p>
          <a:p>
            <a:endParaRPr lang="en-US" altLang="uk-UA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uk-UA"/>
              <a:t>Chapter Objectives</a:t>
            </a:r>
          </a:p>
        </p:txBody>
      </p:sp>
      <p:sp>
        <p:nvSpPr>
          <p:cNvPr id="71683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600200"/>
            <a:ext cx="8229600" cy="4800600"/>
          </a:xfrm>
        </p:spPr>
        <p:txBody>
          <a:bodyPr>
            <a:normAutofit lnSpcReduction="10000"/>
          </a:bodyPr>
          <a:lstStyle/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uk-UA" sz="2800" b="1"/>
              <a:t>Be able to: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Char char="q"/>
            </a:pPr>
            <a:r>
              <a:rPr lang="en-US" altLang="uk-UA" sz="2000" b="1"/>
              <a:t>Explain what a business process is and how the business perspective differs from a traditional functional perspective. 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Char char="q"/>
            </a:pPr>
            <a:r>
              <a:rPr lang="en-US" altLang="uk-UA" sz="2000" b="1"/>
              <a:t>Create process maps for a business process and use these to understand and diagnose a process. 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Char char="q"/>
            </a:pPr>
            <a:r>
              <a:rPr lang="en-US" altLang="uk-UA" sz="2000" b="1"/>
              <a:t>Calculate and interpret some common measures of process performance. 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Char char="q"/>
            </a:pPr>
            <a:r>
              <a:rPr lang="en-US" altLang="uk-UA" sz="2000" b="1"/>
              <a:t>Discuss the importance of benchmarking and distinguish between competitive benchmarking and process benchmarking. 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Char char="q"/>
            </a:pPr>
            <a:r>
              <a:rPr lang="en-US" altLang="uk-UA" sz="2000" b="1"/>
              <a:t>Describe the Six Sigma methodology, including the steps of the DMAIC process. 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Char char="q"/>
            </a:pPr>
            <a:r>
              <a:rPr lang="en-US" altLang="uk-UA" sz="2000" b="1"/>
              <a:t>Use and interpret some common continuous improvement tools. 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Char char="q"/>
            </a:pPr>
            <a:r>
              <a:rPr lang="en-US" altLang="uk-UA" sz="2000" b="1"/>
              <a:t>Explain what the Supply-Chain Operations Reference (SCOR) model is and why it is important to businesses.</a:t>
            </a:r>
            <a:r>
              <a:rPr lang="en-US" altLang="uk-UA" sz="2000"/>
              <a:t> 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uk-UA"/>
              <a:t>Symptomatic Activities ... </a:t>
            </a:r>
          </a:p>
        </p:txBody>
      </p:sp>
      <p:sp>
        <p:nvSpPr>
          <p:cNvPr id="109571" name="Rectangle 3"/>
          <p:cNvSpPr>
            <a:spLocks noGrp="1" noChangeArrowheads="1"/>
          </p:cNvSpPr>
          <p:nvPr>
            <p:ph idx="1"/>
          </p:nvPr>
        </p:nvSpPr>
        <p:spPr>
          <a:xfrm>
            <a:off x="1308100" y="1778000"/>
            <a:ext cx="7378700" cy="4525963"/>
          </a:xfrm>
        </p:spPr>
        <p:txBody>
          <a:bodyPr/>
          <a:lstStyle/>
          <a:p>
            <a:pPr>
              <a:spcBef>
                <a:spcPct val="50000"/>
              </a:spcBef>
            </a:pPr>
            <a:r>
              <a:rPr lang="en-US" altLang="uk-UA"/>
              <a:t>Inspecting or reworking goods</a:t>
            </a:r>
          </a:p>
          <a:p>
            <a:pPr>
              <a:spcBef>
                <a:spcPct val="50000"/>
              </a:spcBef>
            </a:pPr>
            <a:r>
              <a:rPr lang="en-US" altLang="uk-UA"/>
              <a:t>Expediting shipments or “fighting fires”		</a:t>
            </a:r>
          </a:p>
          <a:p>
            <a:pPr>
              <a:spcBef>
                <a:spcPct val="50000"/>
              </a:spcBef>
            </a:pPr>
            <a:r>
              <a:rPr lang="en-US" altLang="uk-UA"/>
              <a:t>Overproducing, holding excessive inventories</a:t>
            </a:r>
          </a:p>
          <a:p>
            <a:pPr>
              <a:spcBef>
                <a:spcPct val="50000"/>
              </a:spcBef>
            </a:pPr>
            <a:r>
              <a:rPr lang="en-US" altLang="uk-UA"/>
              <a:t>Standard backorder process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uk-UA"/>
              <a:t>Chapter 3, Slide </a:t>
            </a:r>
            <a:fld id="{B71392F2-3180-44FA-AB33-05A9F66B3C3C}" type="slidenum">
              <a:rPr lang="en-US" altLang="uk-UA"/>
              <a:pPr/>
              <a:t>20</a:t>
            </a:fld>
            <a:endParaRPr lang="en-US" altLang="uk-UA"/>
          </a:p>
          <a:p>
            <a:endParaRPr lang="en-US" altLang="uk-UA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uk-UA"/>
              <a:t>…and Typical Causes</a:t>
            </a:r>
          </a:p>
        </p:txBody>
      </p:sp>
      <p:sp>
        <p:nvSpPr>
          <p:cNvPr id="110595" name="Rectangle 3"/>
          <p:cNvSpPr>
            <a:spLocks noGrp="1" noChangeArrowheads="1"/>
          </p:cNvSpPr>
          <p:nvPr>
            <p:ph idx="1"/>
          </p:nvPr>
        </p:nvSpPr>
        <p:spPr>
          <a:xfrm>
            <a:off x="962025" y="1585913"/>
            <a:ext cx="7656513" cy="4530725"/>
          </a:xfrm>
        </p:spPr>
        <p:txBody>
          <a:bodyPr/>
          <a:lstStyle/>
          <a:p>
            <a:pPr>
              <a:spcBef>
                <a:spcPct val="50000"/>
              </a:spcBef>
            </a:pPr>
            <a:r>
              <a:rPr lang="en-US" altLang="uk-UA"/>
              <a:t>Poor quality					</a:t>
            </a:r>
          </a:p>
          <a:p>
            <a:pPr>
              <a:spcBef>
                <a:spcPct val="50000"/>
              </a:spcBef>
            </a:pPr>
            <a:r>
              <a:rPr lang="en-US" altLang="uk-UA"/>
              <a:t>“Flying blind,” poor planning	</a:t>
            </a:r>
          </a:p>
          <a:p>
            <a:pPr>
              <a:spcBef>
                <a:spcPct val="50000"/>
              </a:spcBef>
            </a:pPr>
            <a:r>
              <a:rPr lang="en-US" altLang="uk-UA"/>
              <a:t>Poor controls, training, etc.	</a:t>
            </a:r>
          </a:p>
          <a:p>
            <a:pPr>
              <a:spcBef>
                <a:spcPct val="50000"/>
              </a:spcBef>
            </a:pPr>
            <a:r>
              <a:rPr lang="en-US" altLang="uk-UA"/>
              <a:t>Excessive demand variability	</a:t>
            </a:r>
          </a:p>
          <a:p>
            <a:pPr>
              <a:spcBef>
                <a:spcPct val="50000"/>
              </a:spcBef>
            </a:pPr>
            <a:r>
              <a:rPr lang="en-US" altLang="uk-UA"/>
              <a:t>Mismatches between an organization’s capabilities and market requirements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uk-UA"/>
              <a:t>Chapter 3, Slide </a:t>
            </a:r>
            <a:fld id="{5F699B02-A4E1-47ED-8D17-699799BBC492}" type="slidenum">
              <a:rPr lang="en-US" altLang="uk-UA"/>
              <a:pPr/>
              <a:t>21</a:t>
            </a:fld>
            <a:endParaRPr lang="en-US" altLang="uk-UA"/>
          </a:p>
          <a:p>
            <a:endParaRPr lang="en-US" altLang="uk-UA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uk-UA"/>
              <a:t>Process Improvement</a:t>
            </a:r>
          </a:p>
        </p:txBody>
      </p:sp>
      <p:graphicFrame>
        <p:nvGraphicFramePr>
          <p:cNvPr id="111619" name="Group 3"/>
          <p:cNvGraphicFramePr>
            <a:graphicFrameLocks noGrp="1"/>
          </p:cNvGraphicFramePr>
          <p:nvPr>
            <p:ph type="tbl" idx="1"/>
          </p:nvPr>
        </p:nvGraphicFramePr>
        <p:xfrm>
          <a:off x="461963" y="1624013"/>
          <a:ext cx="8229600" cy="4379595"/>
        </p:xfrm>
        <a:graphic>
          <a:graphicData uri="http://schemas.openxmlformats.org/drawingml/2006/table">
            <a:tbl>
              <a:tblPr/>
              <a:tblGrid>
                <a:gridCol w="2151062"/>
                <a:gridCol w="922338"/>
                <a:gridCol w="1036637"/>
                <a:gridCol w="1958975"/>
                <a:gridCol w="2160588"/>
              </a:tblGrid>
              <a:tr h="42227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k-UA" altLang="uk-UA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uk-UA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Value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w="38100" cap="flat" cmpd="sng" algn="ctr">
                      <a:solidFill>
                        <a:srgbClr val="99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uk-UA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Cost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w="38100" cap="flat" cmpd="sng" algn="ctr">
                      <a:solidFill>
                        <a:srgbClr val="99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uk-UA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Description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w="38100" cap="flat" cmpd="sng" algn="ctr">
                      <a:solidFill>
                        <a:srgbClr val="99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uk-UA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Action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w="38100" cap="flat" cmpd="sng" algn="ctr">
                      <a:solidFill>
                        <a:srgbClr val="99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0487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uk-UA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Net Value-Added Activity</a:t>
                      </a:r>
                    </a:p>
                  </a:txBody>
                  <a:tcPr horzOverflow="overflow">
                    <a:lnL cap="flat">
                      <a:noFill/>
                    </a:lnL>
                    <a:lnR w="38100" cap="flat" cmpd="sng" algn="ctr">
                      <a:solidFill>
                        <a:srgbClr val="99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uk-UA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++</a:t>
                      </a:r>
                    </a:p>
                  </a:txBody>
                  <a:tcPr horzOverflow="overflow">
                    <a:lnL w="38100" cap="flat" cmpd="sng" algn="ctr">
                      <a:solidFill>
                        <a:srgbClr val="99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99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FFF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uk-UA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+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99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99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FFF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uk-UA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Adds net value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99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99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FFF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uk-UA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Find ways to increase value and lower costs further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99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99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99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FFFF"/>
                    </a:solidFill>
                  </a:tcPr>
                </a:tc>
              </a:tr>
              <a:tr h="90646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uk-UA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Underperformer</a:t>
                      </a:r>
                    </a:p>
                  </a:txBody>
                  <a:tcPr horzOverflow="overflow">
                    <a:lnL cap="flat">
                      <a:noFill/>
                    </a:lnL>
                    <a:lnR w="38100" cap="flat" cmpd="sng" algn="ctr">
                      <a:solidFill>
                        <a:srgbClr val="99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uk-UA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+</a:t>
                      </a:r>
                    </a:p>
                  </a:txBody>
                  <a:tcPr horzOverflow="overflow">
                    <a:lnL w="38100" cap="flat" cmpd="sng" algn="ctr">
                      <a:solidFill>
                        <a:srgbClr val="99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FFF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uk-UA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++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99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FFF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uk-UA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Potential value-adding activity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99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FFF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uk-UA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Change to value-adding activity or eliminate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99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99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FFFF"/>
                    </a:solidFill>
                  </a:tcPr>
                </a:tc>
              </a:tr>
              <a:tr h="90487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uk-UA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Necessary</a:t>
                      </a:r>
                    </a:p>
                  </a:txBody>
                  <a:tcPr horzOverflow="overflow">
                    <a:lnL cap="flat">
                      <a:noFill/>
                    </a:lnL>
                    <a:lnR w="38100" cap="flat" cmpd="sng" algn="ctr">
                      <a:solidFill>
                        <a:srgbClr val="99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uk-UA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0</a:t>
                      </a:r>
                    </a:p>
                  </a:txBody>
                  <a:tcPr horzOverflow="overflow">
                    <a:lnL w="38100" cap="flat" cmpd="sng" algn="ctr">
                      <a:solidFill>
                        <a:srgbClr val="99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FFF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uk-UA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+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99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FFF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uk-UA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Necessary business activity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99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FFF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uk-UA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Reduce cost of performing activity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99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99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FFFF"/>
                    </a:solidFill>
                  </a:tcPr>
                </a:tc>
              </a:tr>
              <a:tr h="90487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uk-UA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Symptomatic</a:t>
                      </a:r>
                    </a:p>
                  </a:txBody>
                  <a:tcPr horzOverflow="overflow">
                    <a:lnL cap="flat">
                      <a:noFill/>
                    </a:lnL>
                    <a:lnR w="38100" cap="flat" cmpd="sng" algn="ctr">
                      <a:solidFill>
                        <a:srgbClr val="99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uk-UA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0</a:t>
                      </a:r>
                    </a:p>
                  </a:txBody>
                  <a:tcPr horzOverflow="overflow">
                    <a:lnL w="38100" cap="flat" cmpd="sng" algn="ctr">
                      <a:solidFill>
                        <a:srgbClr val="99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99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FFF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uk-UA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++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99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99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FFF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uk-UA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Activity caused by poor business practices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99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99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FFF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uk-UA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Eliminate practices that cause the activity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99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99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99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FFFF"/>
                    </a:solidFill>
                  </a:tcPr>
                </a:tc>
              </a:tr>
            </a:tbl>
          </a:graphicData>
        </a:graphic>
      </p:graphicFrame>
      <p:sp>
        <p:nvSpPr>
          <p:cNvPr id="51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uk-UA"/>
              <a:t>© 2008 Pearson Prentice Hall --- Introduction to Operations and Supply Chain Management, 2/e --- Bozarth and Handfield, ISBN: 0131791036</a:t>
            </a:r>
          </a:p>
        </p:txBody>
      </p:sp>
      <p:sp>
        <p:nvSpPr>
          <p:cNvPr id="52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uk-UA"/>
              <a:t>Chapter 3, Slide </a:t>
            </a:r>
            <a:fld id="{E1A3002D-24D9-496E-BA18-428EFE2B18E0}" type="slidenum">
              <a:rPr lang="en-US" altLang="uk-UA"/>
              <a:pPr/>
              <a:t>22</a:t>
            </a:fld>
            <a:endParaRPr lang="en-US" altLang="uk-UA"/>
          </a:p>
          <a:p>
            <a:endParaRPr lang="en-US" altLang="uk-UA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uk-UA"/>
              <a:t>Swim Lane Process Map*</a:t>
            </a:r>
          </a:p>
        </p:txBody>
      </p:sp>
      <p:graphicFrame>
        <p:nvGraphicFramePr>
          <p:cNvPr id="141317" name="Object 5"/>
          <p:cNvGraphicFramePr>
            <a:graphicFrameLocks noGrp="1" noChangeAspect="1"/>
          </p:cNvGraphicFramePr>
          <p:nvPr>
            <p:ph idx="1"/>
          </p:nvPr>
        </p:nvGraphicFramePr>
        <p:xfrm>
          <a:off x="685800" y="1600200"/>
          <a:ext cx="7770813" cy="426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1322" name="Visio" r:id="rId3" imgW="7249634" imgH="3980823" progId="Visio.Drawing.6">
                  <p:embed/>
                </p:oleObj>
              </mc:Choice>
              <mc:Fallback>
                <p:oleObj name="Visio" r:id="rId3" imgW="7249634" imgH="3980823" progId="Visio.Drawing.6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5800" y="1600200"/>
                        <a:ext cx="7770813" cy="426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uk-UA"/>
              <a:t>Chapter 3, Slide </a:t>
            </a:r>
            <a:fld id="{5F01F894-5735-4A83-B30B-5B29A2037A1D}" type="slidenum">
              <a:rPr lang="en-US" altLang="uk-UA"/>
              <a:pPr/>
              <a:t>23</a:t>
            </a:fld>
            <a:endParaRPr lang="en-US" altLang="uk-UA"/>
          </a:p>
          <a:p>
            <a:endParaRPr lang="en-US" altLang="uk-UA"/>
          </a:p>
        </p:txBody>
      </p:sp>
      <p:sp>
        <p:nvSpPr>
          <p:cNvPr id="141319" name="Text Box 7"/>
          <p:cNvSpPr txBox="1">
            <a:spLocks noChangeArrowheads="1"/>
          </p:cNvSpPr>
          <p:nvPr/>
        </p:nvSpPr>
        <p:spPr bwMode="auto">
          <a:xfrm>
            <a:off x="685800" y="5791200"/>
            <a:ext cx="78486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uk-UA" sz="1600">
                <a:latin typeface="Arial Narrow" panose="020B0606020202030204" pitchFamily="34" charset="0"/>
              </a:rPr>
              <a:t>* Adapted from map by John Grout, Campbell School of Business, Berry College, Mount Berry, Georgia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uk-UA"/>
              <a:t>Swim Lane Process Map</a:t>
            </a:r>
          </a:p>
        </p:txBody>
      </p:sp>
      <p:sp>
        <p:nvSpPr>
          <p:cNvPr id="146437" name="Rectangle 5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altLang="uk-UA"/>
              <a:t>Shows functional relationships versus time</a:t>
            </a:r>
          </a:p>
          <a:p>
            <a:pPr>
              <a:lnSpc>
                <a:spcPct val="90000"/>
              </a:lnSpc>
            </a:pPr>
            <a:r>
              <a:rPr lang="en-US" altLang="uk-UA"/>
              <a:t>Can help in measuring loading on various functional areas</a:t>
            </a:r>
          </a:p>
          <a:p>
            <a:pPr>
              <a:lnSpc>
                <a:spcPct val="90000"/>
              </a:lnSpc>
            </a:pPr>
            <a:r>
              <a:rPr lang="en-US" altLang="uk-UA"/>
              <a:t>Illustrates cross-function communication processes</a:t>
            </a:r>
          </a:p>
          <a:p>
            <a:pPr>
              <a:lnSpc>
                <a:spcPct val="90000"/>
              </a:lnSpc>
            </a:pPr>
            <a:r>
              <a:rPr lang="en-US" altLang="uk-UA"/>
              <a:t>Other names: cross-functional flowchart, Rummler-Brache diagram.</a:t>
            </a:r>
          </a:p>
          <a:p>
            <a:pPr>
              <a:lnSpc>
                <a:spcPct val="90000"/>
              </a:lnSpc>
            </a:pPr>
            <a:r>
              <a:rPr lang="en-US" altLang="uk-UA"/>
              <a:t>Useful for mapping MIS support for processes 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uk-UA"/>
              <a:t>Chapter 3, Slide </a:t>
            </a:r>
            <a:fld id="{610E8464-A94A-40E1-87E6-80685C838424}" type="slidenum">
              <a:rPr lang="en-US" altLang="uk-UA"/>
              <a:pPr/>
              <a:t>24</a:t>
            </a:fld>
            <a:endParaRPr lang="en-US" altLang="uk-UA"/>
          </a:p>
          <a:p>
            <a:endParaRPr lang="en-US" altLang="uk-UA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 anchor="b"/>
          <a:lstStyle/>
          <a:p>
            <a:r>
              <a:rPr lang="en-US" altLang="uk-UA"/>
              <a:t>Process Measures</a:t>
            </a:r>
          </a:p>
        </p:txBody>
      </p:sp>
      <p:sp>
        <p:nvSpPr>
          <p:cNvPr id="112643" name="Rectangle 3"/>
          <p:cNvSpPr>
            <a:spLocks noGrp="1" noChangeArrowheads="1"/>
          </p:cNvSpPr>
          <p:nvPr>
            <p:ph idx="1"/>
          </p:nvPr>
        </p:nvSpPr>
        <p:spPr>
          <a:xfrm>
            <a:off x="1384300" y="1393825"/>
            <a:ext cx="7302500" cy="4525963"/>
          </a:xfrm>
        </p:spPr>
        <p:txBody>
          <a:bodyPr/>
          <a:lstStyle/>
          <a:p>
            <a:pPr>
              <a:buClr>
                <a:srgbClr val="990000"/>
              </a:buClr>
              <a:buSzPct val="120000"/>
              <a:buFont typeface="Wingdings" panose="05000000000000000000" pitchFamily="2" charset="2"/>
              <a:buNone/>
            </a:pPr>
            <a:endParaRPr lang="en-US" altLang="uk-UA" dirty="0"/>
          </a:p>
          <a:p>
            <a:pPr>
              <a:buClr>
                <a:srgbClr val="990098"/>
              </a:buClr>
              <a:buSzPct val="120000"/>
              <a:buFont typeface="Wingdings" panose="05000000000000000000" pitchFamily="2" charset="2"/>
              <a:buChar char="ü"/>
            </a:pPr>
            <a:endParaRPr lang="en-US" altLang="uk-UA" dirty="0" smtClean="0"/>
          </a:p>
          <a:p>
            <a:pPr>
              <a:buClr>
                <a:srgbClr val="990098"/>
              </a:buClr>
              <a:buSzPct val="120000"/>
              <a:buFont typeface="Wingdings" panose="05000000000000000000" pitchFamily="2" charset="2"/>
              <a:buChar char="ü"/>
            </a:pPr>
            <a:r>
              <a:rPr lang="en-US" altLang="uk-UA" dirty="0" smtClean="0"/>
              <a:t>Productivity</a:t>
            </a:r>
            <a:r>
              <a:rPr lang="en-US" altLang="uk-UA" dirty="0"/>
              <a:t/>
            </a:r>
            <a:br>
              <a:rPr lang="en-US" altLang="uk-UA" dirty="0"/>
            </a:br>
            <a:endParaRPr lang="en-US" altLang="uk-UA" dirty="0"/>
          </a:p>
          <a:p>
            <a:pPr>
              <a:buClr>
                <a:srgbClr val="990098"/>
              </a:buClr>
              <a:buSzPct val="120000"/>
              <a:buFont typeface="Wingdings" panose="05000000000000000000" pitchFamily="2" charset="2"/>
              <a:buChar char="ü"/>
            </a:pPr>
            <a:r>
              <a:rPr lang="en-US" altLang="uk-UA" dirty="0"/>
              <a:t>Efficiency</a:t>
            </a:r>
            <a:br>
              <a:rPr lang="en-US" altLang="uk-UA" dirty="0"/>
            </a:br>
            <a:endParaRPr lang="en-US" altLang="uk-UA" dirty="0"/>
          </a:p>
          <a:p>
            <a:pPr>
              <a:buClr>
                <a:srgbClr val="990098"/>
              </a:buClr>
              <a:buSzPct val="120000"/>
              <a:buFont typeface="Wingdings" panose="05000000000000000000" pitchFamily="2" charset="2"/>
              <a:buChar char="ü"/>
            </a:pPr>
            <a:r>
              <a:rPr lang="en-US" altLang="uk-UA" dirty="0"/>
              <a:t>Cycle Time</a:t>
            </a:r>
            <a:br>
              <a:rPr lang="en-US" altLang="uk-UA" dirty="0"/>
            </a:br>
            <a:endParaRPr lang="en-US" altLang="uk-UA" dirty="0"/>
          </a:p>
          <a:p>
            <a:pPr>
              <a:buClr>
                <a:srgbClr val="990098"/>
              </a:buClr>
              <a:buSzPct val="120000"/>
              <a:buFont typeface="Wingdings" panose="05000000000000000000" pitchFamily="2" charset="2"/>
              <a:buChar char="ü"/>
            </a:pPr>
            <a:r>
              <a:rPr lang="en-US" altLang="uk-UA" dirty="0"/>
              <a:t>Benchmarking</a:t>
            </a: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uk-UA" dirty="0"/>
              <a:t>© </a:t>
            </a:r>
            <a:r>
              <a:rPr lang="en-US" altLang="uk-UA" dirty="0" smtClean="0"/>
              <a:t>2014 </a:t>
            </a:r>
            <a:r>
              <a:rPr lang="en-US" altLang="uk-UA" dirty="0"/>
              <a:t>Pearson Prentice Hall --- Introduction to Operations and Supply Chain Management, 2/e --- </a:t>
            </a:r>
            <a:r>
              <a:rPr lang="en-US" altLang="uk-UA" dirty="0" err="1"/>
              <a:t>Bozarth</a:t>
            </a:r>
            <a:r>
              <a:rPr lang="en-US" altLang="uk-UA" dirty="0"/>
              <a:t> and Handfield, ISBN: 0131791036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uk-UA"/>
              <a:t>Chapter 3, Slide </a:t>
            </a:r>
            <a:fld id="{87ACFC97-E071-4E56-A995-0722542F394C}" type="slidenum">
              <a:rPr lang="en-US" altLang="uk-UA"/>
              <a:pPr/>
              <a:t>25</a:t>
            </a:fld>
            <a:endParaRPr lang="en-US" altLang="uk-UA"/>
          </a:p>
          <a:p>
            <a:endParaRPr lang="en-US" altLang="uk-UA"/>
          </a:p>
        </p:txBody>
      </p:sp>
    </p:spTree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2"/>
          <p:cNvSpPr>
            <a:spLocks noGrp="1" noChangeArrowheads="1"/>
          </p:cNvSpPr>
          <p:nvPr>
            <p:ph type="title"/>
          </p:nvPr>
        </p:nvSpPr>
        <p:spPr>
          <a:xfrm>
            <a:off x="859156" y="890335"/>
            <a:ext cx="6343672" cy="709865"/>
          </a:xfrm>
        </p:spPr>
        <p:txBody>
          <a:bodyPr/>
          <a:lstStyle/>
          <a:p>
            <a:r>
              <a:rPr lang="en-US" altLang="uk-UA"/>
              <a:t>Business Processes</a:t>
            </a:r>
          </a:p>
        </p:txBody>
      </p:sp>
      <p:sp>
        <p:nvSpPr>
          <p:cNvPr id="86019" name="Rectangle 3"/>
          <p:cNvSpPr>
            <a:spLocks noGrp="1" noChangeArrowheads="1"/>
          </p:cNvSpPr>
          <p:nvPr>
            <p:ph idx="1"/>
          </p:nvPr>
        </p:nvSpPr>
        <p:spPr>
          <a:xfrm>
            <a:off x="846138" y="1600200"/>
            <a:ext cx="7840662" cy="4525963"/>
          </a:xfrm>
        </p:spPr>
        <p:txBody>
          <a:bodyPr/>
          <a:lstStyle/>
          <a:p>
            <a:r>
              <a:rPr lang="en-US" altLang="uk-UA" sz="3600"/>
              <a:t>Business processes defined</a:t>
            </a:r>
          </a:p>
          <a:p>
            <a:r>
              <a:rPr lang="en-US" altLang="uk-UA" sz="3600"/>
              <a:t>Mapping business processes</a:t>
            </a:r>
          </a:p>
          <a:p>
            <a:r>
              <a:rPr lang="en-US" altLang="uk-UA" sz="3600"/>
              <a:t>Managing and improving business processes</a:t>
            </a:r>
          </a:p>
          <a:p>
            <a:pPr lvl="1"/>
            <a:r>
              <a:rPr lang="en-US" altLang="uk-UA" sz="3200">
                <a:solidFill>
                  <a:srgbClr val="990096"/>
                </a:solidFill>
              </a:rPr>
              <a:t>Measuring process performance</a:t>
            </a:r>
          </a:p>
          <a:p>
            <a:r>
              <a:rPr lang="en-US" altLang="uk-UA" sz="3600"/>
              <a:t>The SCOR Model</a:t>
            </a: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uk-UA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uk-UA" sz="4000"/>
              <a:t>Business Processes Defined</a:t>
            </a:r>
          </a:p>
        </p:txBody>
      </p:sp>
      <p:sp>
        <p:nvSpPr>
          <p:cNvPr id="87043" name="Rectangle 3"/>
          <p:cNvSpPr>
            <a:spLocks noGrp="1" noChangeArrowheads="1"/>
          </p:cNvSpPr>
          <p:nvPr>
            <p:ph idx="1"/>
          </p:nvPr>
        </p:nvSpPr>
        <p:spPr>
          <a:xfrm>
            <a:off x="1038225" y="1600200"/>
            <a:ext cx="7648575" cy="4525963"/>
          </a:xfrm>
        </p:spPr>
        <p:txBody>
          <a:bodyPr/>
          <a:lstStyle/>
          <a:p>
            <a:pPr>
              <a:lnSpc>
                <a:spcPct val="90000"/>
              </a:lnSpc>
              <a:buFontTx/>
              <a:buNone/>
            </a:pPr>
            <a:r>
              <a:rPr lang="en-US" altLang="uk-UA"/>
              <a:t>Logically related sets of tasks or activities geared toward some business outcome</a:t>
            </a:r>
          </a:p>
          <a:p>
            <a:pPr lvl="1">
              <a:lnSpc>
                <a:spcPct val="90000"/>
              </a:lnSpc>
              <a:buFont typeface="Wingdings" panose="05000000000000000000" pitchFamily="2" charset="2"/>
              <a:buChar char="§"/>
            </a:pPr>
            <a:r>
              <a:rPr lang="en-US" altLang="uk-UA" sz="3200"/>
              <a:t>Primary </a:t>
            </a:r>
          </a:p>
          <a:p>
            <a:pPr lvl="1">
              <a:lnSpc>
                <a:spcPct val="90000"/>
              </a:lnSpc>
              <a:buFont typeface="Wingdings" panose="05000000000000000000" pitchFamily="2" charset="2"/>
              <a:buChar char="§"/>
            </a:pPr>
            <a:r>
              <a:rPr lang="en-US" altLang="uk-UA" sz="3200"/>
              <a:t>Support</a:t>
            </a:r>
          </a:p>
          <a:p>
            <a:pPr lvl="1">
              <a:lnSpc>
                <a:spcPct val="90000"/>
              </a:lnSpc>
              <a:buFont typeface="Wingdings" panose="05000000000000000000" pitchFamily="2" charset="2"/>
              <a:buChar char="§"/>
            </a:pPr>
            <a:r>
              <a:rPr lang="en-US" altLang="uk-UA" sz="3200"/>
              <a:t>Development</a:t>
            </a:r>
          </a:p>
          <a:p>
            <a:pPr>
              <a:lnSpc>
                <a:spcPct val="90000"/>
              </a:lnSpc>
            </a:pPr>
            <a:endParaRPr lang="en-US" altLang="uk-UA" sz="2800"/>
          </a:p>
          <a:p>
            <a:pPr>
              <a:lnSpc>
                <a:spcPct val="90000"/>
              </a:lnSpc>
              <a:buFontTx/>
              <a:buNone/>
            </a:pPr>
            <a:r>
              <a:rPr lang="en-US" altLang="uk-UA" sz="2800" i="1">
                <a:solidFill>
                  <a:srgbClr val="990098"/>
                </a:solidFill>
              </a:rPr>
              <a:t>What is the distinction? Examples of each? Are the dividing lines always clear?</a:t>
            </a:r>
            <a:endParaRPr lang="en-US" altLang="uk-UA" i="1">
              <a:solidFill>
                <a:srgbClr val="990098"/>
              </a:solidFill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uk-UA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uk-UA" sz="4000"/>
              <a:t>Versus the “functional” Perspective</a:t>
            </a:r>
          </a:p>
        </p:txBody>
      </p:sp>
      <p:sp>
        <p:nvSpPr>
          <p:cNvPr id="89091" name="Text Box 3"/>
          <p:cNvSpPr txBox="1">
            <a:spLocks noChangeArrowheads="1"/>
          </p:cNvSpPr>
          <p:nvPr/>
        </p:nvSpPr>
        <p:spPr bwMode="auto">
          <a:xfrm>
            <a:off x="577850" y="5656263"/>
            <a:ext cx="80327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/>
            <a:r>
              <a:rPr lang="en-US" altLang="uk-UA" sz="2400" b="1" i="1">
                <a:solidFill>
                  <a:srgbClr val="990096"/>
                </a:solidFill>
                <a:latin typeface="Times New Roman" panose="02020603050405020304" pitchFamily="18" charset="0"/>
              </a:rPr>
              <a:t>What are some of the challenges in managing such processes?</a:t>
            </a:r>
          </a:p>
        </p:txBody>
      </p:sp>
      <p:grpSp>
        <p:nvGrpSpPr>
          <p:cNvPr id="89092" name="Group 4"/>
          <p:cNvGrpSpPr>
            <a:grpSpLocks/>
          </p:cNvGrpSpPr>
          <p:nvPr/>
        </p:nvGrpSpPr>
        <p:grpSpPr bwMode="auto">
          <a:xfrm>
            <a:off x="457200" y="1828800"/>
            <a:ext cx="8223250" cy="3751263"/>
            <a:chOff x="340" y="1152"/>
            <a:chExt cx="5180" cy="2363"/>
          </a:xfrm>
        </p:grpSpPr>
        <p:sp>
          <p:nvSpPr>
            <p:cNvPr id="89093" name="Rectangle 5"/>
            <p:cNvSpPr>
              <a:spLocks noChangeArrowheads="1"/>
            </p:cNvSpPr>
            <p:nvPr/>
          </p:nvSpPr>
          <p:spPr bwMode="auto">
            <a:xfrm>
              <a:off x="340" y="1152"/>
              <a:ext cx="5180" cy="2363"/>
            </a:xfrm>
            <a:prstGeom prst="rect">
              <a:avLst/>
            </a:prstGeom>
            <a:solidFill>
              <a:srgbClr val="66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uk-UA"/>
            </a:p>
          </p:txBody>
        </p:sp>
        <p:sp>
          <p:nvSpPr>
            <p:cNvPr id="89094" name="Line 6"/>
            <p:cNvSpPr>
              <a:spLocks noChangeShapeType="1"/>
            </p:cNvSpPr>
            <p:nvPr/>
          </p:nvSpPr>
          <p:spPr bwMode="auto">
            <a:xfrm>
              <a:off x="1090" y="1337"/>
              <a:ext cx="0" cy="2157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uk-UA"/>
            </a:p>
          </p:txBody>
        </p:sp>
        <p:sp>
          <p:nvSpPr>
            <p:cNvPr id="89095" name="Line 7"/>
            <p:cNvSpPr>
              <a:spLocks noChangeShapeType="1"/>
            </p:cNvSpPr>
            <p:nvPr/>
          </p:nvSpPr>
          <p:spPr bwMode="auto">
            <a:xfrm>
              <a:off x="4598" y="1337"/>
              <a:ext cx="0" cy="2157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uk-UA"/>
            </a:p>
          </p:txBody>
        </p:sp>
        <p:sp>
          <p:nvSpPr>
            <p:cNvPr id="89096" name="Line 8"/>
            <p:cNvSpPr>
              <a:spLocks noChangeShapeType="1"/>
            </p:cNvSpPr>
            <p:nvPr/>
          </p:nvSpPr>
          <p:spPr bwMode="auto">
            <a:xfrm>
              <a:off x="1791" y="1337"/>
              <a:ext cx="0" cy="2157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uk-UA"/>
            </a:p>
          </p:txBody>
        </p:sp>
        <p:sp>
          <p:nvSpPr>
            <p:cNvPr id="89097" name="Line 9"/>
            <p:cNvSpPr>
              <a:spLocks noChangeShapeType="1"/>
            </p:cNvSpPr>
            <p:nvPr/>
          </p:nvSpPr>
          <p:spPr bwMode="auto">
            <a:xfrm>
              <a:off x="2493" y="1337"/>
              <a:ext cx="0" cy="2157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uk-UA"/>
            </a:p>
          </p:txBody>
        </p:sp>
        <p:sp>
          <p:nvSpPr>
            <p:cNvPr id="89098" name="Line 10"/>
            <p:cNvSpPr>
              <a:spLocks noChangeShapeType="1"/>
            </p:cNvSpPr>
            <p:nvPr/>
          </p:nvSpPr>
          <p:spPr bwMode="auto">
            <a:xfrm>
              <a:off x="3194" y="1337"/>
              <a:ext cx="0" cy="2157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uk-UA"/>
            </a:p>
          </p:txBody>
        </p:sp>
        <p:sp>
          <p:nvSpPr>
            <p:cNvPr id="89099" name="Line 11"/>
            <p:cNvSpPr>
              <a:spLocks noChangeShapeType="1"/>
            </p:cNvSpPr>
            <p:nvPr/>
          </p:nvSpPr>
          <p:spPr bwMode="auto">
            <a:xfrm>
              <a:off x="3896" y="1337"/>
              <a:ext cx="0" cy="2157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uk-UA"/>
            </a:p>
          </p:txBody>
        </p:sp>
        <p:sp>
          <p:nvSpPr>
            <p:cNvPr id="89100" name="Text Box 12"/>
            <p:cNvSpPr txBox="1">
              <a:spLocks noChangeArrowheads="1"/>
            </p:cNvSpPr>
            <p:nvPr/>
          </p:nvSpPr>
          <p:spPr bwMode="auto">
            <a:xfrm>
              <a:off x="1538" y="1845"/>
              <a:ext cx="2718" cy="231"/>
            </a:xfrm>
            <a:prstGeom prst="rect">
              <a:avLst/>
            </a:prstGeom>
            <a:solidFill>
              <a:srgbClr val="66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pPr algn="ctr" eaLnBrk="1" hangingPunct="1"/>
              <a:r>
                <a:rPr lang="en-US" altLang="uk-UA" b="1">
                  <a:solidFill>
                    <a:srgbClr val="000000"/>
                  </a:solidFill>
                  <a:latin typeface="Arial Narrow" panose="020B0606020202030204" pitchFamily="34" charset="0"/>
                </a:rPr>
                <a:t>Developing new products/services (Chapter 6)</a:t>
              </a:r>
            </a:p>
          </p:txBody>
        </p:sp>
        <p:sp>
          <p:nvSpPr>
            <p:cNvPr id="89101" name="Text Box 13"/>
            <p:cNvSpPr txBox="1">
              <a:spLocks noChangeArrowheads="1"/>
            </p:cNvSpPr>
            <p:nvPr/>
          </p:nvSpPr>
          <p:spPr bwMode="auto">
            <a:xfrm>
              <a:off x="791" y="2281"/>
              <a:ext cx="1995" cy="231"/>
            </a:xfrm>
            <a:prstGeom prst="rect">
              <a:avLst/>
            </a:prstGeom>
            <a:solidFill>
              <a:srgbClr val="66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pPr algn="ctr" eaLnBrk="1" hangingPunct="1"/>
              <a:r>
                <a:rPr lang="en-US" altLang="uk-UA" b="1">
                  <a:solidFill>
                    <a:srgbClr val="000000"/>
                  </a:solidFill>
                  <a:latin typeface="Arial Narrow" panose="020B0606020202030204" pitchFamily="34" charset="0"/>
                </a:rPr>
                <a:t>Evaluating suppliers (Chapter 10)</a:t>
              </a:r>
            </a:p>
          </p:txBody>
        </p:sp>
        <p:sp>
          <p:nvSpPr>
            <p:cNvPr id="89102" name="Line 14"/>
            <p:cNvSpPr>
              <a:spLocks noChangeShapeType="1"/>
            </p:cNvSpPr>
            <p:nvPr/>
          </p:nvSpPr>
          <p:spPr bwMode="auto">
            <a:xfrm>
              <a:off x="485" y="1845"/>
              <a:ext cx="4739" cy="13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uk-UA"/>
            </a:p>
          </p:txBody>
        </p:sp>
        <p:sp>
          <p:nvSpPr>
            <p:cNvPr id="89103" name="Line 15"/>
            <p:cNvSpPr>
              <a:spLocks noChangeShapeType="1"/>
            </p:cNvSpPr>
            <p:nvPr/>
          </p:nvSpPr>
          <p:spPr bwMode="auto">
            <a:xfrm>
              <a:off x="485" y="2257"/>
              <a:ext cx="2496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uk-UA"/>
            </a:p>
          </p:txBody>
        </p:sp>
        <p:sp>
          <p:nvSpPr>
            <p:cNvPr id="89104" name="Text Box 16"/>
            <p:cNvSpPr txBox="1">
              <a:spLocks noChangeArrowheads="1"/>
            </p:cNvSpPr>
            <p:nvPr/>
          </p:nvSpPr>
          <p:spPr bwMode="auto">
            <a:xfrm>
              <a:off x="1791" y="2813"/>
              <a:ext cx="2945" cy="277"/>
            </a:xfrm>
            <a:prstGeom prst="rect">
              <a:avLst/>
            </a:prstGeom>
            <a:solidFill>
              <a:srgbClr val="66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/>
              <a:r>
                <a:rPr lang="en-US" altLang="uk-UA" b="1">
                  <a:latin typeface="Arial Narrow" panose="020B0606020202030204" pitchFamily="34" charset="0"/>
                </a:rPr>
                <a:t>Developing sales &amp; operations plans (Chapter 13)</a:t>
              </a:r>
            </a:p>
          </p:txBody>
        </p:sp>
        <p:sp>
          <p:nvSpPr>
            <p:cNvPr id="89105" name="Line 17"/>
            <p:cNvSpPr>
              <a:spLocks noChangeShapeType="1"/>
            </p:cNvSpPr>
            <p:nvPr/>
          </p:nvSpPr>
          <p:spPr bwMode="auto">
            <a:xfrm>
              <a:off x="654" y="2741"/>
              <a:ext cx="4390" cy="14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uk-UA"/>
            </a:p>
          </p:txBody>
        </p:sp>
        <p:sp>
          <p:nvSpPr>
            <p:cNvPr id="89106" name="Text Box 18"/>
            <p:cNvSpPr txBox="1">
              <a:spLocks noChangeArrowheads="1"/>
            </p:cNvSpPr>
            <p:nvPr/>
          </p:nvSpPr>
          <p:spPr bwMode="auto">
            <a:xfrm>
              <a:off x="412" y="1289"/>
              <a:ext cx="4960" cy="231"/>
            </a:xfrm>
            <a:prstGeom prst="rect">
              <a:avLst/>
            </a:prstGeom>
            <a:solidFill>
              <a:srgbClr val="66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eaLnBrk="1" hangingPunct="1"/>
              <a:r>
                <a:rPr lang="en-US" altLang="uk-UA" b="1">
                  <a:solidFill>
                    <a:srgbClr val="000000"/>
                  </a:solidFill>
                  <a:latin typeface="Arial Narrow" panose="020B0606020202030204" pitchFamily="34" charset="0"/>
                </a:rPr>
                <a:t>Suppliers   Purchasing Engineering  Operations     Finance       Marketing  Customers</a:t>
              </a:r>
            </a:p>
          </p:txBody>
        </p: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uk-UA" sz="4000"/>
              <a:t>Mapping Business Processes</a:t>
            </a:r>
          </a:p>
        </p:txBody>
      </p:sp>
      <p:sp>
        <p:nvSpPr>
          <p:cNvPr id="90115" name="Rectangle 3"/>
          <p:cNvSpPr>
            <a:spLocks noGrp="1" noChangeArrowheads="1"/>
          </p:cNvSpPr>
          <p:nvPr>
            <p:ph idx="1"/>
          </p:nvPr>
        </p:nvSpPr>
        <p:spPr>
          <a:xfrm>
            <a:off x="1308100" y="1854200"/>
            <a:ext cx="7378700" cy="4525963"/>
          </a:xfrm>
        </p:spPr>
        <p:txBody>
          <a:bodyPr/>
          <a:lstStyle/>
          <a:p>
            <a:r>
              <a:rPr lang="en-US" altLang="uk-UA" sz="3600"/>
              <a:t>Relationship maps</a:t>
            </a:r>
          </a:p>
          <a:p>
            <a:pPr lvl="1"/>
            <a:r>
              <a:rPr lang="en-US" altLang="uk-UA"/>
              <a:t>What are they?</a:t>
            </a:r>
          </a:p>
          <a:p>
            <a:pPr lvl="1"/>
            <a:r>
              <a:rPr lang="en-US" altLang="uk-UA"/>
              <a:t>What level of detail?</a:t>
            </a:r>
          </a:p>
          <a:p>
            <a:pPr lvl="1"/>
            <a:r>
              <a:rPr lang="en-US" altLang="uk-UA"/>
              <a:t>When are they most valuable?</a:t>
            </a:r>
            <a:endParaRPr lang="en-US" altLang="uk-UA" sz="3200"/>
          </a:p>
          <a:p>
            <a:r>
              <a:rPr lang="en-US" altLang="uk-UA" sz="3600"/>
              <a:t>Detailed process maps</a:t>
            </a:r>
          </a:p>
          <a:p>
            <a:r>
              <a:rPr lang="en-US" altLang="uk-UA" sz="3600"/>
              <a:t>‘Swim Lane’ process maps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uk-UA"/>
              <a:t>Chapter 3, Slide </a:t>
            </a:r>
            <a:fld id="{E0075086-4054-466E-8580-7D9B5D500C70}" type="slidenum">
              <a:rPr lang="en-US" altLang="uk-UA"/>
              <a:pPr/>
              <a:t>6</a:t>
            </a:fld>
            <a:endParaRPr lang="en-US" altLang="uk-UA"/>
          </a:p>
          <a:p>
            <a:endParaRPr lang="en-US" altLang="uk-UA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uk-UA"/>
              <a:t>Example</a:t>
            </a:r>
          </a:p>
        </p:txBody>
      </p:sp>
      <p:sp>
        <p:nvSpPr>
          <p:cNvPr id="91139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>
              <a:buFontTx/>
              <a:buNone/>
            </a:pPr>
            <a:r>
              <a:rPr lang="en-US" altLang="uk-UA" sz="2800"/>
              <a:t>Automotive OEM wanted to understand how the company’s needs were communicated to suppliers</a:t>
            </a:r>
          </a:p>
          <a:p>
            <a:endParaRPr lang="en-US" altLang="uk-UA" sz="2800"/>
          </a:p>
          <a:p>
            <a:pPr>
              <a:lnSpc>
                <a:spcPct val="75000"/>
              </a:lnSpc>
              <a:buFont typeface="Wingdings" panose="05000000000000000000" pitchFamily="2" charset="2"/>
              <a:buChar char="Ø"/>
            </a:pPr>
            <a:r>
              <a:rPr lang="en-US" altLang="uk-UA" sz="2800"/>
              <a:t>First-tier supplier responsible for entire cockpit (all interior pieces)						</a:t>
            </a:r>
          </a:p>
          <a:p>
            <a:pPr>
              <a:lnSpc>
                <a:spcPct val="75000"/>
              </a:lnSpc>
              <a:buFont typeface="Wingdings" panose="05000000000000000000" pitchFamily="2" charset="2"/>
              <a:buChar char="Ø"/>
            </a:pPr>
            <a:r>
              <a:rPr lang="en-US" altLang="uk-UA" sz="2800"/>
              <a:t>Second-tier suppliers provide “families” of parts to first-tier supplier (e.g., plastic trim, gauges and wiring, etc.)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uk-UA"/>
              <a:t>Chapter 3, Slide </a:t>
            </a:r>
            <a:fld id="{C0A2E64C-5754-45BB-996C-9D12F2DF6200}" type="slidenum">
              <a:rPr lang="en-US" altLang="uk-UA"/>
              <a:pPr/>
              <a:t>7</a:t>
            </a:fld>
            <a:endParaRPr lang="en-US" altLang="uk-UA"/>
          </a:p>
          <a:p>
            <a:endParaRPr lang="en-US" altLang="uk-UA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uk-UA"/>
              <a:t>Findings</a:t>
            </a:r>
          </a:p>
        </p:txBody>
      </p:sp>
      <p:sp>
        <p:nvSpPr>
          <p:cNvPr id="92163" name="Rectangle 3"/>
          <p:cNvSpPr>
            <a:spLocks noGrp="1" noChangeArrowheads="1"/>
          </p:cNvSpPr>
          <p:nvPr>
            <p:ph idx="1"/>
          </p:nvPr>
        </p:nvSpPr>
        <p:spPr>
          <a:xfrm>
            <a:off x="1230313" y="1600200"/>
            <a:ext cx="7456487" cy="4525963"/>
          </a:xfrm>
        </p:spPr>
        <p:txBody>
          <a:bodyPr/>
          <a:lstStyle/>
          <a:p>
            <a:pPr marL="609600" indent="-609600">
              <a:buFontTx/>
              <a:buAutoNum type="arabicParenR"/>
            </a:pPr>
            <a:r>
              <a:rPr lang="en-US" altLang="uk-UA" sz="2800"/>
              <a:t>OEM provided first-tier supplier with weekly demand forecast for next 10 weeks</a:t>
            </a:r>
            <a:br>
              <a:rPr lang="en-US" altLang="uk-UA" sz="2800"/>
            </a:br>
            <a:r>
              <a:rPr lang="en-US" altLang="uk-UA" sz="2800"/>
              <a:t>			</a:t>
            </a:r>
          </a:p>
          <a:p>
            <a:pPr marL="609600" indent="-609600">
              <a:buFontTx/>
              <a:buAutoNum type="arabicParenR"/>
            </a:pPr>
            <a:r>
              <a:rPr lang="en-US" altLang="uk-UA" sz="2800"/>
              <a:t>First-tier supplier sent its ‘</a:t>
            </a:r>
            <a:r>
              <a:rPr lang="en-US" altLang="uk-UA" sz="2800">
                <a:solidFill>
                  <a:srgbClr val="990098"/>
                </a:solidFill>
              </a:rPr>
              <a:t>own’</a:t>
            </a:r>
            <a:r>
              <a:rPr lang="en-US" altLang="uk-UA" sz="2800"/>
              <a:t> demand forecasts to 10 second-tier suppliers</a:t>
            </a:r>
          </a:p>
          <a:p>
            <a:pPr marL="609600" indent="-609600">
              <a:buFontTx/>
              <a:buAutoNum type="arabicParenR"/>
            </a:pPr>
            <a:endParaRPr lang="en-US" altLang="uk-UA" sz="2800"/>
          </a:p>
          <a:p>
            <a:pPr marL="609600" indent="-609600">
              <a:buFontTx/>
              <a:buAutoNum type="arabicParenR"/>
            </a:pPr>
            <a:r>
              <a:rPr lang="en-US" altLang="uk-UA" sz="2800"/>
              <a:t>Second-tier suppliers delivered the requirements to first-tier supplier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uk-UA"/>
              <a:t>Chapter 3, Slide </a:t>
            </a:r>
            <a:fld id="{A296F72B-85BC-4890-876B-F654F4013500}" type="slidenum">
              <a:rPr lang="en-US" altLang="uk-UA"/>
              <a:pPr/>
              <a:t>8</a:t>
            </a:fld>
            <a:endParaRPr lang="en-US" altLang="uk-UA"/>
          </a:p>
          <a:p>
            <a:endParaRPr lang="en-US" altLang="uk-UA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uk-UA"/>
              <a:t>Relationship Map</a:t>
            </a:r>
          </a:p>
        </p:txBody>
      </p:sp>
      <p:graphicFrame>
        <p:nvGraphicFramePr>
          <p:cNvPr id="93187" name="Object 3"/>
          <p:cNvGraphicFramePr>
            <a:graphicFrameLocks noGrp="1" noChangeAspect="1"/>
          </p:cNvGraphicFramePr>
          <p:nvPr>
            <p:ph idx="1"/>
          </p:nvPr>
        </p:nvGraphicFramePr>
        <p:xfrm>
          <a:off x="1168400" y="2717800"/>
          <a:ext cx="5735638" cy="30718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190" name="Visio" r:id="rId3" imgW="5735659" imgH="3071300" progId="Visio.Drawing.6">
                  <p:embed/>
                </p:oleObj>
              </mc:Choice>
              <mc:Fallback>
                <p:oleObj name="Visio" r:id="rId3" imgW="5735659" imgH="3071300" progId="Visio.Drawing.6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68400" y="2717800"/>
                        <a:ext cx="5735638" cy="30718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4.jpeg"/></Relationships>
</file>

<file path=ppt/theme/theme1.xml><?xml version="1.0" encoding="utf-8"?>
<a:theme xmlns:a="http://schemas.openxmlformats.org/drawingml/2006/main" name="Bozarth2">
  <a:themeElements>
    <a:clrScheme name="Bozarth2 5">
      <a:dk1>
        <a:srgbClr val="000000"/>
      </a:dk1>
      <a:lt1>
        <a:srgbClr val="FFFFD9"/>
      </a:lt1>
      <a:dk2>
        <a:srgbClr val="000000"/>
      </a:dk2>
      <a:lt2>
        <a:srgbClr val="777777"/>
      </a:lt2>
      <a:accent1>
        <a:srgbClr val="FFFFF7"/>
      </a:accent1>
      <a:accent2>
        <a:srgbClr val="33CCCC"/>
      </a:accent2>
      <a:accent3>
        <a:srgbClr val="FFFFE9"/>
      </a:accent3>
      <a:accent4>
        <a:srgbClr val="000000"/>
      </a:accent4>
      <a:accent5>
        <a:srgbClr val="FFFFFA"/>
      </a:accent5>
      <a:accent6>
        <a:srgbClr val="2DB9B9"/>
      </a:accent6>
      <a:hlink>
        <a:srgbClr val="FF5050"/>
      </a:hlink>
      <a:folHlink>
        <a:srgbClr val="FF9900"/>
      </a:folHlink>
    </a:clrScheme>
    <a:fontScheme name="Bozarth2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uk-UA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uk-UA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defRPr>
        </a:defPPr>
      </a:lstStyle>
    </a:lnDef>
  </a:objectDefaults>
  <a:extraClrSchemeLst>
    <a:extraClrScheme>
      <a:clrScheme name="Bozarth2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ozarth2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ozarth2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ozarth2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ozarth2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ozarth2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ozarth2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ozarth2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ozarth2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ozarth2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ozarth2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ozarth2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ustom Design">
  <a:themeElements>
    <a:clrScheme name="Custom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Custom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uk-UA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uk-UA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defRPr>
        </a:defPPr>
      </a:lstStyle>
    </a:lnDef>
  </a:objectDefaults>
  <a:extraClrSchemeLst>
    <a:extraClrScheme>
      <a:clrScheme name="Custom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Ion Boardroom">
  <a:themeElements>
    <a:clrScheme name="Ion Boardroom">
      <a:dk1>
        <a:sysClr val="windowText" lastClr="000000"/>
      </a:dk1>
      <a:lt1>
        <a:sysClr val="window" lastClr="FFFFFF"/>
      </a:lt1>
      <a:dk2>
        <a:srgbClr val="3B3059"/>
      </a:dk2>
      <a:lt2>
        <a:srgbClr val="EBEBEB"/>
      </a:lt2>
      <a:accent1>
        <a:srgbClr val="B31166"/>
      </a:accent1>
      <a:accent2>
        <a:srgbClr val="E33D6F"/>
      </a:accent2>
      <a:accent3>
        <a:srgbClr val="E45F3C"/>
      </a:accent3>
      <a:accent4>
        <a:srgbClr val="E9943A"/>
      </a:accent4>
      <a:accent5>
        <a:srgbClr val="9B6BF2"/>
      </a:accent5>
      <a:accent6>
        <a:srgbClr val="D53DD0"/>
      </a:accent6>
      <a:hlink>
        <a:srgbClr val="8F8F8F"/>
      </a:hlink>
      <a:folHlink>
        <a:srgbClr val="A5A5A5"/>
      </a:folHlink>
    </a:clrScheme>
    <a:fontScheme name="Ion Boardroom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 Boardroom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B8502691-933B-45FE-8764-BA278511EF27}"/>
    </a:ext>
  </a:extLst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Bozarth2</Template>
  <TotalTime>614</TotalTime>
  <Words>1174</Words>
  <Application>Microsoft Office PowerPoint</Application>
  <PresentationFormat>On-screen Show (4:3)</PresentationFormat>
  <Paragraphs>209</Paragraphs>
  <Slides>25</Slides>
  <Notes>10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3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5" baseType="lpstr">
      <vt:lpstr>Arial</vt:lpstr>
      <vt:lpstr>Tahoma</vt:lpstr>
      <vt:lpstr>Wingdings</vt:lpstr>
      <vt:lpstr>Times New Roman</vt:lpstr>
      <vt:lpstr>Arial Narrow</vt:lpstr>
      <vt:lpstr>Transportation</vt:lpstr>
      <vt:lpstr>Bozarth2</vt:lpstr>
      <vt:lpstr>Custom Design</vt:lpstr>
      <vt:lpstr>Ion Boardroom</vt:lpstr>
      <vt:lpstr>Microsoft Visio Drawing</vt:lpstr>
      <vt:lpstr>PowerPoint Presentation</vt:lpstr>
      <vt:lpstr>Chapter Objectives</vt:lpstr>
      <vt:lpstr>Business Processes</vt:lpstr>
      <vt:lpstr>Business Processes Defined</vt:lpstr>
      <vt:lpstr>Versus the “functional” Perspective</vt:lpstr>
      <vt:lpstr>Mapping Business Processes</vt:lpstr>
      <vt:lpstr>Example</vt:lpstr>
      <vt:lpstr>Findings</vt:lpstr>
      <vt:lpstr>Relationship Map</vt:lpstr>
      <vt:lpstr>Detailed Process Map</vt:lpstr>
      <vt:lpstr>Mapping Symbols</vt:lpstr>
      <vt:lpstr>Example*</vt:lpstr>
      <vt:lpstr>Facts of the Case I</vt:lpstr>
      <vt:lpstr>Facts of the Case II</vt:lpstr>
      <vt:lpstr>Let’s Map the Process</vt:lpstr>
      <vt:lpstr>One Possible Solution</vt:lpstr>
      <vt:lpstr>Improving Business Processes: Guidelines</vt:lpstr>
      <vt:lpstr>More Guidelines</vt:lpstr>
      <vt:lpstr> Taking It Further ... </vt:lpstr>
      <vt:lpstr>Symptomatic Activities ... </vt:lpstr>
      <vt:lpstr>…and Typical Causes</vt:lpstr>
      <vt:lpstr>Process Improvement</vt:lpstr>
      <vt:lpstr>Swim Lane Process Map*</vt:lpstr>
      <vt:lpstr>Swim Lane Process Map</vt:lpstr>
      <vt:lpstr>Process Measures</vt:lpstr>
    </vt:vector>
  </TitlesOfParts>
  <Company>Rhuus Engineering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Business Processes</dc:title>
  <dc:subject>Cgapter 3, Bozarth &amp; Handfield, 2/e</dc:subject>
  <dc:creator>Kenneth A. Shaw</dc:creator>
  <cp:lastModifiedBy>USER</cp:lastModifiedBy>
  <cp:revision>14</cp:revision>
  <dcterms:created xsi:type="dcterms:W3CDTF">2007-11-04T22:51:18Z</dcterms:created>
  <dcterms:modified xsi:type="dcterms:W3CDTF">2018-10-20T15:10:27Z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lient">
    <vt:lpwstr>Prentice-Hall</vt:lpwstr>
  </property>
</Properties>
</file>