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9"/>
  </p:notesMasterIdLst>
  <p:sldIdLst>
    <p:sldId id="256" r:id="rId2"/>
    <p:sldId id="281" r:id="rId3"/>
    <p:sldId id="307" r:id="rId4"/>
    <p:sldId id="306" r:id="rId5"/>
    <p:sldId id="308" r:id="rId6"/>
    <p:sldId id="304" r:id="rId7"/>
    <p:sldId id="293" r:id="rId8"/>
    <p:sldId id="309" r:id="rId9"/>
    <p:sldId id="319" r:id="rId10"/>
    <p:sldId id="312" r:id="rId11"/>
    <p:sldId id="315" r:id="rId12"/>
    <p:sldId id="313" r:id="rId13"/>
    <p:sldId id="316" r:id="rId14"/>
    <p:sldId id="314" r:id="rId15"/>
    <p:sldId id="317" r:id="rId16"/>
    <p:sldId id="283" r:id="rId17"/>
    <p:sldId id="318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333FF"/>
    <a:srgbClr val="020000"/>
    <a:srgbClr val="FF0066"/>
    <a:srgbClr val="FF6600"/>
    <a:srgbClr val="006600"/>
    <a:srgbClr val="FF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694" autoAdjust="0"/>
    <p:restoredTop sz="94681" autoAdjust="0"/>
  </p:normalViewPr>
  <p:slideViewPr>
    <p:cSldViewPr>
      <p:cViewPr>
        <p:scale>
          <a:sx n="70" d="100"/>
          <a:sy n="70" d="100"/>
        </p:scale>
        <p:origin x="-8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CABFA5-214F-49DE-9650-20DCA099E825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D843E51-9A29-4A6E-959A-4DB3E0ABAC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99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26B7A9-89AE-45BA-BD6F-9EC417A6F3D0}" type="slidenum">
              <a:rPr lang="ru-RU" altLang="ru-RU" sz="1200"/>
              <a:pPr/>
              <a:t>11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576FE98-1A94-46CD-A79E-1F133EB85A5A}" type="slidenum">
              <a:rPr lang="ru-RU" altLang="ru-RU" sz="1200"/>
              <a:pPr/>
              <a:t>13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D4212F-7491-4986-A919-26AAEEFE0CEE}" type="slidenum">
              <a:rPr lang="ru-RU" altLang="ru-RU" sz="1200"/>
              <a:pPr/>
              <a:t>15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11C57BA9-F38F-487E-8E9A-3708F3E8F8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93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7931C153-88A6-443B-886F-BDD0B998E6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559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897508AD-4212-4B89-8815-5232AD2639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53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1A7CB3DC-F99B-4292-9355-EAD81EBC93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301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A021C0FB-9B6A-48EF-8F9F-F751C67C6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315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28B0AAFA-AB0D-4331-81BA-30DF201FCF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12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3CF34-FF86-433D-A8D6-FB59FBB8C1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388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80EA4-F4E4-41F4-96B3-830D3CEF1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05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849DFA-FA8B-4078-A297-F8DE8D0A9F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37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55E7D-5B02-4DA3-BDAF-189AD47F4A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1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BDACB14F-D368-472C-B124-AAA236D50C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968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D8793-5403-4EC8-9F6B-496D13B154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96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5D0C2-BCD1-40B4-A825-06E2DC3502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6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291AB-0E3F-4B1D-A111-729BAE47D6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02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C7E88-3026-4426-B5F6-72AC0F5BD5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0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33C38-50A8-4126-8355-DDBE85B514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56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8DA5CDB5-20B9-4D6D-BF47-DA8468059E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11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7AB00E-5B81-4858-93F5-C43D020611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0"/>
            <a:ext cx="4451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692275" y="4221163"/>
            <a:ext cx="6478588" cy="1012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 err="1">
                <a:ln w="12700">
                  <a:solidFill>
                    <a:srgbClr val="233E4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639959" algn="bl" rotWithShape="0">
                    <a:srgbClr val="233E4F"/>
                  </a:outerShdw>
                </a:effectLst>
                <a:latin typeface="Impact" panose="020B0806030902050204" pitchFamily="34" charset="0"/>
              </a:rPr>
              <a:t>Клітини</a:t>
            </a:r>
            <a:r>
              <a:rPr lang="ru-RU" sz="3600" b="1" kern="10" dirty="0">
                <a:ln w="12700">
                  <a:solidFill>
                    <a:srgbClr val="233E4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639959" algn="bl" rotWithShape="0">
                    <a:srgbClr val="233E4F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12700">
                  <a:solidFill>
                    <a:srgbClr val="233E4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639959" algn="bl" rotWithShape="0">
                    <a:srgbClr val="233E4F"/>
                  </a:outerShdw>
                </a:effectLst>
                <a:latin typeface="Impact" panose="020B0806030902050204" pitchFamily="34" charset="0"/>
              </a:rPr>
              <a:t>крові</a:t>
            </a:r>
            <a:endParaRPr lang="ru-RU" sz="3600" b="1" kern="10" dirty="0">
              <a:ln w="12700">
                <a:solidFill>
                  <a:srgbClr val="233E4F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dist="38100" dir="2639959" algn="bl" rotWithShape="0">
                  <a:srgbClr val="233E4F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1"/>
          <p:cNvSpPr txBox="1">
            <a:spLocks noChangeArrowheads="1"/>
          </p:cNvSpPr>
          <p:nvPr/>
        </p:nvSpPr>
        <p:spPr bwMode="auto">
          <a:xfrm>
            <a:off x="6537325" y="2514600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BE" alt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699" name="Text Box 12"/>
          <p:cNvSpPr txBox="1">
            <a:spLocks noChangeArrowheads="1"/>
          </p:cNvSpPr>
          <p:nvPr/>
        </p:nvSpPr>
        <p:spPr bwMode="auto">
          <a:xfrm>
            <a:off x="6705600" y="2659063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BE" alt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r="51213" b="66331"/>
          <a:stretch>
            <a:fillRect/>
          </a:stretch>
        </p:blipFill>
        <p:spPr bwMode="auto">
          <a:xfrm>
            <a:off x="2890838" y="2205038"/>
            <a:ext cx="5784850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1331219" y="329348"/>
            <a:ext cx="7344816" cy="14080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68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Еритроцити</a:t>
            </a:r>
            <a:endParaRPr lang="ru-RU" sz="3600" i="1" kern="1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грец</a:t>
            </a: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еритрос</a:t>
            </a: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 - </a:t>
            </a: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endParaRPr lang="ru-RU" sz="2800" i="1" kern="1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"</a:t>
            </a: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китос</a:t>
            </a: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 – </a:t>
            </a: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клітина</a:t>
            </a: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i="1" kern="1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333375"/>
            <a:ext cx="7272338" cy="6119813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uk-UA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Формені елементи </a:t>
            </a:r>
            <a:r>
              <a:rPr lang="uk-UA" alt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Еритроцити</a:t>
            </a: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червоні кров'яні клітини (червоний колір еритроцитів надає особливий білок гемоглобін);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1 мм3 крові їх до 5 </a:t>
            </a:r>
            <a:r>
              <a:rPr lang="uk-UA" alt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млн.штук</a:t>
            </a:r>
            <a:r>
              <a:rPr lang="uk-UA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протягом однієї секунди гине близько</a:t>
            </a:r>
          </a:p>
          <a:p>
            <a:pPr indent="-71438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 млн. Еритроцитів;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вони постійно утворюються в червоному кістковому мозку;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тривалість їх життя не більше 120 днів;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місце руйнування - печінка,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селезінка.</a:t>
            </a:r>
            <a:endParaRPr lang="ru-RU" alt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9081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ровь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320925"/>
            <a:ext cx="5291137" cy="4249738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17"/>
          <p:cNvSpPr>
            <a:spLocks noChangeArrowheads="1" noChangeShapeType="1" noTextEdit="1"/>
          </p:cNvSpPr>
          <p:nvPr/>
        </p:nvSpPr>
        <p:spPr bwMode="auto">
          <a:xfrm>
            <a:off x="1547664" y="329348"/>
            <a:ext cx="7164884" cy="15874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68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Лейкоцити</a:t>
            </a:r>
            <a:r>
              <a:rPr lang="ru-RU" sz="36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грец</a:t>
            </a: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лейкос</a:t>
            </a: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 - </a:t>
            </a: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білий</a:t>
            </a: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"</a:t>
            </a: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китос</a:t>
            </a: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 - </a:t>
            </a: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клітина</a:t>
            </a:r>
            <a:r>
              <a:rPr lang="ru-RU" sz="28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229225"/>
            <a:ext cx="1979612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333375"/>
            <a:ext cx="7272338" cy="6119813"/>
          </a:xfrm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uk-UA" alt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Формені елементи </a:t>
            </a:r>
            <a:r>
              <a:rPr lang="uk-UA" alt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крові:</a:t>
            </a: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uk-UA" altLang="ru-RU" sz="29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Лейкоцити -</a:t>
            </a:r>
            <a:r>
              <a:rPr lang="uk-UA" alt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безбарвні кров'яні клітини;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uk-UA" alt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мають велике ядро;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uk-UA" alt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1 мм3 їх 4-8 тис. Штук;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uk-UA" alt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тривалість життя від одного до декількох днів;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uk-UA" alt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місце освіти - червоний кістковий мозок, селезінка, лімфатичні вузли;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uk-UA" alt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руйнуються всюди;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uk-UA" alt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знищують бактерії, </a:t>
            </a:r>
            <a:r>
              <a:rPr lang="uk-UA" alt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отруйні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uk-UA" alt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uk-UA" alt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руйнуються клітини.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ровь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6388" y="2781300"/>
            <a:ext cx="4595812" cy="3667125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17"/>
          <p:cNvSpPr>
            <a:spLocks noChangeArrowheads="1" noChangeShapeType="1" noTextEdit="1"/>
          </p:cNvSpPr>
          <p:nvPr/>
        </p:nvSpPr>
        <p:spPr bwMode="auto">
          <a:xfrm>
            <a:off x="1547664" y="620688"/>
            <a:ext cx="7381329" cy="14080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68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28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Тромбоцити</a:t>
            </a:r>
            <a:endParaRPr lang="ru-RU" sz="2800" i="1" kern="1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0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грец</a:t>
            </a:r>
            <a:r>
              <a:rPr lang="ru-RU" sz="20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  <a:r>
              <a:rPr lang="ru-RU" sz="20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тромбос</a:t>
            </a:r>
            <a:r>
              <a:rPr lang="ru-RU" sz="20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 - </a:t>
            </a:r>
            <a:r>
              <a:rPr lang="ru-RU" sz="20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згусток</a:t>
            </a:r>
            <a:r>
              <a:rPr lang="ru-RU" sz="20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defRPr/>
            </a:pPr>
            <a:r>
              <a:rPr lang="ru-RU" sz="20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"</a:t>
            </a:r>
            <a:r>
              <a:rPr lang="ru-RU" sz="20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китос</a:t>
            </a:r>
            <a:r>
              <a:rPr lang="ru-RU" sz="20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"- </a:t>
            </a:r>
            <a:r>
              <a:rPr lang="ru-RU" sz="2000" i="1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клітина</a:t>
            </a:r>
            <a:r>
              <a:rPr lang="ru-RU" sz="2000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333375"/>
            <a:ext cx="7272338" cy="611981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uk-UA" alt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Формені елементи </a:t>
            </a:r>
            <a:r>
              <a:rPr lang="uk-UA" alt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крові:</a:t>
            </a: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uk-UA" altLang="ru-RU" sz="27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Тромбоцити -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кров'яні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пластинки,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без'ядерні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4 мкм,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неправильну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округлу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й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червоному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кістковому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 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мегакаріоцитів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мм3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тис. Штук;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5-8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червоному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кістковому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руйнуються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селезінці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згортанні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61"/>
          <p:cNvPicPr/>
          <p:nvPr/>
        </p:nvPicPr>
        <p:blipFill>
          <a:blip r:embed="rId3"/>
          <a:stretch>
            <a:fillRect/>
          </a:stretch>
        </p:blipFill>
        <p:spPr>
          <a:xfrm>
            <a:off x="6885033" y="5165191"/>
            <a:ext cx="2035396" cy="14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08500"/>
            <a:ext cx="27193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132013" y="1773238"/>
            <a:ext cx="6985000" cy="48244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Споконвіку з кров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</a:t>
            </a:r>
            <a:r>
              <a:rPr lang="uk-UA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язували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велику силу,</a:t>
            </a:r>
          </a:p>
          <a:p>
            <a:pPr marL="0" indent="354013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нею скріплювали священні клятви,  шлюби.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Стародавні греки приносили кров у жертву</a:t>
            </a:r>
          </a:p>
          <a:p>
            <a:pPr marL="0" indent="354013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богам, а їхні лікарі лікували  психічнохворих</a:t>
            </a:r>
          </a:p>
          <a:p>
            <a:pPr marL="0" indent="354013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здорових людей.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Римські імператори приймали ванни з кров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</a:p>
          <a:p>
            <a:pPr marL="0" indent="354013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 тварин, щоби повернути собі </a:t>
            </a:r>
            <a:endPara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молодість.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Україні навесні хворим робили</a:t>
            </a:r>
          </a:p>
          <a:p>
            <a:pPr marL="0" indent="354013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кровопускання, щоб омолодити</a:t>
            </a:r>
          </a:p>
          <a:p>
            <a:pPr marL="0" indent="354013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організм.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7272337" cy="935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accent1"/>
                </a:solidFill>
                <a:latin typeface="Times New Roman"/>
                <a:cs typeface="Times New Roman"/>
              </a:rPr>
              <a:t>«Кров людська не водиця, </a:t>
            </a:r>
          </a:p>
          <a:p>
            <a:pPr algn="ctr"/>
            <a:r>
              <a:rPr lang="ru-RU" sz="3600" b="1" i="1" kern="10">
                <a:solidFill>
                  <a:schemeClr val="accent1"/>
                </a:solidFill>
                <a:latin typeface="Times New Roman"/>
                <a:cs typeface="Times New Roman"/>
              </a:rPr>
              <a:t>і проливати її не годиться»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75"/>
                            </p:stCondLst>
                            <p:childTnLst>
                              <p:par>
                                <p:cTn id="2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4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725"/>
                            </p:stCondLst>
                            <p:childTnLst>
                              <p:par>
                                <p:cTn id="44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4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6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125"/>
                            </p:stCondLst>
                            <p:childTnLst>
                              <p:par>
                                <p:cTn id="7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74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5" dur="indefinite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1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15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615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7150"/>
                            </p:stCondLst>
                            <p:childTnLst>
                              <p:par>
                                <p:cTn id="9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6" dur="indefinite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825"/>
                            </p:stCondLst>
                            <p:childTnLst>
                              <p:par>
                                <p:cTn id="9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9" dur="indefinite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8475"/>
                            </p:stCondLst>
                            <p:childTnLst>
                              <p:par>
                                <p:cTn id="10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2" dur="indefinite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529013"/>
            <a:ext cx="3529012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132013" y="1773238"/>
            <a:ext cx="6985000" cy="48244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Вивчити відповідну тему з підручника.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2132013" y="476250"/>
            <a:ext cx="6688137" cy="935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uk-UA" sz="3600" b="1" i="1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  <a:t>Домашне</a:t>
            </a:r>
            <a:r>
              <a:rPr lang="uk-UA" sz="3600" b="1" i="1" kern="1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uk-UA" sz="3600" b="1" i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  <a:t>завдання</a:t>
            </a:r>
            <a:endParaRPr lang="ru-RU" sz="3600" b="1" i="1" kern="1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115616" y="1484784"/>
            <a:ext cx="7632848" cy="4248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uk-UA" altLang="ru-RU" sz="3600" b="1" dirty="0">
                <a:ln/>
                <a:solidFill>
                  <a:schemeClr val="accent3"/>
                </a:solidFill>
                <a:cs typeface="Times New Roman" panose="02020603050405020304" pitchFamily="18" charset="0"/>
              </a:rPr>
              <a:t>Нелегка сьогодні в нас тема уроку</a:t>
            </a:r>
          </a:p>
          <a:p>
            <a:pPr eaLnBrk="1" hangingPunct="1">
              <a:defRPr/>
            </a:pPr>
            <a:r>
              <a:rPr lang="uk-UA" altLang="ru-RU" sz="3600" b="1" dirty="0">
                <a:ln/>
                <a:solidFill>
                  <a:schemeClr val="accent3"/>
                </a:solidFill>
                <a:cs typeface="Times New Roman" panose="02020603050405020304" pitchFamily="18" charset="0"/>
              </a:rPr>
              <a:t>Людей вона, діти, цікавить нівроку!</a:t>
            </a:r>
          </a:p>
          <a:p>
            <a:pPr eaLnBrk="1" hangingPunct="1">
              <a:defRPr/>
            </a:pPr>
            <a:r>
              <a:rPr lang="uk-UA" altLang="ru-RU" sz="3600" b="1" dirty="0">
                <a:ln/>
                <a:solidFill>
                  <a:schemeClr val="accent3"/>
                </a:solidFill>
                <a:cs typeface="Times New Roman" panose="02020603050405020304" pitchFamily="18" charset="0"/>
              </a:rPr>
              <a:t>Хвилює усіх вона вже століття й віки,</a:t>
            </a:r>
          </a:p>
          <a:p>
            <a:pPr eaLnBrk="1" hangingPunct="1">
              <a:defRPr/>
            </a:pPr>
            <a:r>
              <a:rPr lang="uk-UA" altLang="ru-RU" sz="3600" b="1" dirty="0">
                <a:ln/>
                <a:solidFill>
                  <a:schemeClr val="accent3"/>
                </a:solidFill>
                <a:cs typeface="Times New Roman" panose="02020603050405020304" pitchFamily="18" charset="0"/>
              </a:rPr>
              <a:t>Про кров поговоримо з вами і ми.</a:t>
            </a:r>
          </a:p>
          <a:p>
            <a:pPr algn="ctr">
              <a:defRPr/>
            </a:pPr>
            <a:endParaRPr lang="ru-RU" sz="3600" b="1" kern="10" dirty="0">
              <a:ln/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088" rIns="412620" bIns="0" anchor="ctr">
            <a:spAutoFit/>
          </a:bodyPr>
          <a:lstStyle/>
          <a:p>
            <a:pPr algn="ctr" eaLnBrk="1" hangingPunct="1"/>
            <a:endParaRPr lang="ru-RU" altLang="ru-RU"/>
          </a:p>
        </p:txBody>
      </p:sp>
      <p:grpSp>
        <p:nvGrpSpPr>
          <p:cNvPr id="22531" name="Group 18096"/>
          <p:cNvGrpSpPr>
            <a:grpSpLocks/>
          </p:cNvGrpSpPr>
          <p:nvPr/>
        </p:nvGrpSpPr>
        <p:grpSpPr bwMode="auto">
          <a:xfrm>
            <a:off x="6588125" y="228600"/>
            <a:ext cx="2092325" cy="2560638"/>
            <a:chOff x="0" y="0"/>
            <a:chExt cx="2092452" cy="2560321"/>
          </a:xfrm>
        </p:grpSpPr>
        <p:pic>
          <p:nvPicPr>
            <p:cNvPr id="22534" name="Picture 27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19050"/>
              <a:ext cx="2054351" cy="252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Shape 274"/>
            <p:cNvSpPr/>
            <p:nvPr/>
          </p:nvSpPr>
          <p:spPr>
            <a:xfrm>
              <a:off x="0" y="0"/>
              <a:ext cx="2092452" cy="2560321"/>
            </a:xfrm>
            <a:custGeom>
              <a:avLst/>
              <a:gdLst/>
              <a:ahLst/>
              <a:cxnLst/>
              <a:rect l="0" t="0" r="0" b="0"/>
              <a:pathLst>
                <a:path w="2092452" h="2560321">
                  <a:moveTo>
                    <a:pt x="0" y="2560321"/>
                  </a:moveTo>
                  <a:lnTo>
                    <a:pt x="2092452" y="2560321"/>
                  </a:lnTo>
                  <a:lnTo>
                    <a:pt x="2092452" y="0"/>
                  </a:lnTo>
                  <a:lnTo>
                    <a:pt x="0" y="0"/>
                  </a:lnTo>
                  <a:close/>
                </a:path>
              </a:pathLst>
            </a:custGeom>
            <a:ln w="38100" cap="flat">
              <a:round/>
            </a:ln>
          </p:spPr>
          <p:style>
            <a:lnRef idx="1">
              <a:srgbClr val="D9969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-252413" y="105251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088" rIns="412620" bIns="0" anchor="ctr"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rgbClr val="710505"/>
                </a:solidFill>
                <a:ea typeface="Georgia" pitchFamily="18" charset="0"/>
                <a:cs typeface="Georgia" pitchFamily="18" charset="0"/>
              </a:rPr>
              <a:t>Бернар Клод </a:t>
            </a:r>
          </a:p>
          <a:p>
            <a:pPr algn="ctr"/>
            <a:r>
              <a:rPr lang="ru-RU" altLang="ru-RU" sz="2000" b="1">
                <a:solidFill>
                  <a:srgbClr val="710505"/>
                </a:solidFill>
                <a:cs typeface="Calibri" pitchFamily="34" charset="0"/>
              </a:rPr>
              <a:t>(1813 — 1878)</a:t>
            </a:r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755650" y="2808288"/>
            <a:ext cx="74168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dirty="0" err="1"/>
              <a:t>Французький</a:t>
            </a:r>
            <a:r>
              <a:rPr lang="ru-RU" sz="3200" dirty="0"/>
              <a:t> </a:t>
            </a:r>
            <a:r>
              <a:rPr lang="ru-RU" sz="3200" dirty="0" err="1"/>
              <a:t>фізіолог</a:t>
            </a:r>
            <a:r>
              <a:rPr lang="ru-RU" sz="3200" dirty="0"/>
              <a:t> і патолог, один з </a:t>
            </a:r>
            <a:r>
              <a:rPr lang="ru-RU" sz="3200" dirty="0" err="1"/>
              <a:t>основоположників</a:t>
            </a:r>
            <a:r>
              <a:rPr lang="ru-RU" sz="3200" dirty="0"/>
              <a:t> </a:t>
            </a:r>
            <a:r>
              <a:rPr lang="ru-RU" sz="3200" dirty="0" err="1"/>
              <a:t>сучасної</a:t>
            </a:r>
            <a:r>
              <a:rPr lang="ru-RU" sz="3200" dirty="0"/>
              <a:t> </a:t>
            </a:r>
            <a:r>
              <a:rPr lang="ru-RU" sz="3200" dirty="0" err="1"/>
              <a:t>фізіології</a:t>
            </a:r>
            <a:r>
              <a:rPr lang="ru-RU" sz="3200" dirty="0"/>
              <a:t> і </a:t>
            </a:r>
            <a:r>
              <a:rPr lang="ru-RU" sz="3200" dirty="0" err="1"/>
              <a:t>експериментальної</a:t>
            </a:r>
            <a:r>
              <a:rPr lang="ru-RU" sz="3200" dirty="0"/>
              <a:t> </a:t>
            </a:r>
            <a:r>
              <a:rPr lang="ru-RU" sz="3200" dirty="0" err="1"/>
              <a:t>патології</a:t>
            </a:r>
            <a:r>
              <a:rPr lang="ru-RU" sz="3200" dirty="0"/>
              <a:t>, член </a:t>
            </a:r>
            <a:r>
              <a:rPr lang="ru-RU" sz="3200" dirty="0" err="1"/>
              <a:t>Академії</a:t>
            </a:r>
            <a:r>
              <a:rPr lang="ru-RU" sz="3200" dirty="0"/>
              <a:t> Наук в </a:t>
            </a:r>
            <a:r>
              <a:rPr lang="ru-RU" sz="3200" dirty="0" err="1"/>
              <a:t>Парижі</a:t>
            </a:r>
            <a:endParaRPr lang="ru-RU" sz="3200" dirty="0"/>
          </a:p>
          <a:p>
            <a:pPr algn="ctr" eaLnBrk="1" hangingPunct="1">
              <a:defRPr/>
            </a:pPr>
            <a:r>
              <a:rPr lang="ru-RU" sz="3200" dirty="0" err="1"/>
              <a:t>Вперше</a:t>
            </a:r>
            <a:r>
              <a:rPr lang="ru-RU" sz="3200" dirty="0"/>
              <a:t> </a:t>
            </a:r>
            <a:r>
              <a:rPr lang="ru-RU" sz="3200" dirty="0" err="1"/>
              <a:t>запропонував</a:t>
            </a:r>
            <a:r>
              <a:rPr lang="ru-RU" sz="3200" dirty="0"/>
              <a:t> </a:t>
            </a:r>
            <a:r>
              <a:rPr lang="ru-RU" sz="3200" dirty="0" err="1"/>
              <a:t>термін</a:t>
            </a:r>
            <a:endParaRPr lang="ru-RU" sz="3200" dirty="0"/>
          </a:p>
          <a:p>
            <a:pPr algn="ctr" eaLnBrk="1" hangingPunct="1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Внутрішнє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547664" y="529114"/>
            <a:ext cx="716533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Склад </a:t>
            </a:r>
            <a:r>
              <a:rPr lang="ru-RU" sz="3600" b="1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внутрішнього</a:t>
            </a:r>
            <a:r>
              <a:rPr lang="ru-RU" sz="36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endParaRPr lang="ru-RU" sz="3600" b="1" kern="1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7" name="WordArt 13"/>
          <p:cNvSpPr>
            <a:spLocks noChangeArrowheads="1" noChangeShapeType="1" noTextEdit="1"/>
          </p:cNvSpPr>
          <p:nvPr/>
        </p:nvSpPr>
        <p:spPr bwMode="auto">
          <a:xfrm>
            <a:off x="755650" y="2276475"/>
            <a:ext cx="78486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233E4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8100" dir="2639959" algn="bl" rotWithShape="0">
                    <a:srgbClr val="233E4F"/>
                  </a:outerShdw>
                </a:effectLst>
                <a:latin typeface="Impact"/>
              </a:rPr>
              <a:t>Г О М Е О С Т А З</a:t>
            </a:r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627063" y="3952875"/>
            <a:ext cx="24479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кров</a:t>
            </a:r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5541963" y="3652838"/>
            <a:ext cx="30972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лімфа</a:t>
            </a:r>
          </a:p>
        </p:txBody>
      </p:sp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752475" y="5059363"/>
            <a:ext cx="7920038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тканинна рідина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1763713" y="1844675"/>
            <a:ext cx="1295400" cy="1944688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6084888" y="1806575"/>
            <a:ext cx="1438275" cy="1971675"/>
          </a:xfrm>
          <a:prstGeom prst="line">
            <a:avLst/>
          </a:prstGeom>
          <a:noFill/>
          <a:ln w="889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4697413" y="1806575"/>
            <a:ext cx="19050" cy="3095625"/>
          </a:xfrm>
          <a:prstGeom prst="line">
            <a:avLst/>
          </a:prstGeom>
          <a:noFill/>
          <a:ln w="889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 animBg="1"/>
      <p:bldP spid="47110" grpId="0" animBg="1"/>
      <p:bldP spid="47110" grpId="1" animBg="1"/>
      <p:bldP spid="47111" grpId="0" animBg="1"/>
      <p:bldP spid="47111" grpId="1" animBg="1"/>
      <p:bldP spid="47112" grpId="0" animBg="1"/>
      <p:bldP spid="47112" grpId="1" animBg="1"/>
      <p:bldP spid="47114" grpId="0" animBg="1"/>
      <p:bldP spid="47114" grpId="1" animBg="1"/>
      <p:bldP spid="47115" grpId="0" animBg="1"/>
      <p:bldP spid="47115" grpId="1" animBg="1"/>
      <p:bldP spid="47116" grpId="0" animBg="1"/>
      <p:bldP spid="471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088" rIns="412620" bIns="0" anchor="ctr">
            <a:spAutoFit/>
          </a:bodyPr>
          <a:lstStyle/>
          <a:p>
            <a:pPr algn="ctr" eaLnBrk="1" hangingPunct="1"/>
            <a:endParaRPr lang="ru-RU" altLang="ru-RU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331913" y="333375"/>
            <a:ext cx="48609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tx1"/>
                </a:solidFill>
                <a:latin typeface="Times New Roman" pitchFamily="18" charset="0"/>
              </a:rPr>
              <a:t>У 1929 році американський фізіолог</a:t>
            </a:r>
          </a:p>
          <a:p>
            <a:pPr algn="ctr" eaLnBrk="1" hangingPunct="1"/>
            <a:r>
              <a:rPr lang="ru-RU" altLang="ru-RU" sz="3200">
                <a:solidFill>
                  <a:schemeClr val="tx1"/>
                </a:solidFill>
                <a:latin typeface="Times New Roman" pitchFamily="18" charset="0"/>
              </a:rPr>
              <a:t>У. Кеннон для позначення сталості внутрішнього середовища ввів поняття «гомеостаз»</a:t>
            </a:r>
          </a:p>
        </p:txBody>
      </p:sp>
      <p:pic>
        <p:nvPicPr>
          <p:cNvPr id="24580" name="Picture 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33375"/>
            <a:ext cx="2536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98650" y="4292600"/>
            <a:ext cx="53467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Гомеостаз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...</a:t>
            </a:r>
          </a:p>
          <a:p>
            <a:pPr algn="ctr" eaLnBrk="1" hangingPunct="1">
              <a:defRPr/>
            </a:pPr>
            <a:r>
              <a:rPr lang="ru-RU" dirty="0"/>
              <a:t> • </a:t>
            </a:r>
            <a:r>
              <a:rPr lang="ru-RU" dirty="0" err="1"/>
              <a:t>відносне</a:t>
            </a:r>
            <a:r>
              <a:rPr lang="ru-RU" dirty="0"/>
              <a:t> </a:t>
            </a:r>
            <a:r>
              <a:rPr lang="ru-RU" dirty="0" err="1"/>
              <a:t>постоянcтво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  <a:p>
            <a:pPr algn="ctr" eaLnBrk="1" hangingPunct="1">
              <a:defRPr/>
            </a:pPr>
            <a:r>
              <a:rPr lang="ru-RU" dirty="0"/>
              <a:t>•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- в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нормальних</a:t>
            </a:r>
            <a:r>
              <a:rPr lang="ru-RU" dirty="0"/>
              <a:t> умов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395288" y="115888"/>
            <a:ext cx="8497887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Склад і основні функції </a:t>
            </a:r>
          </a:p>
          <a:p>
            <a:pPr algn="ctr"/>
            <a:r>
              <a:rPr lang="ru-RU" sz="3600" b="1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внутрішнього середовища організму</a:t>
            </a:r>
          </a:p>
        </p:txBody>
      </p:sp>
      <p:graphicFrame>
        <p:nvGraphicFramePr>
          <p:cNvPr id="66563" name="Group 3"/>
          <p:cNvGraphicFramePr>
            <a:graphicFrameLocks noGrp="1"/>
          </p:cNvGraphicFramePr>
          <p:nvPr>
            <p:ph/>
          </p:nvPr>
        </p:nvGraphicFramePr>
        <p:xfrm>
          <a:off x="395288" y="1341438"/>
          <a:ext cx="8569325" cy="5291137"/>
        </p:xfrm>
        <a:graphic>
          <a:graphicData uri="http://schemas.openxmlformats.org/drawingml/2006/table">
            <a:tbl>
              <a:tblPr/>
              <a:tblGrid>
                <a:gridCol w="3160461">
                  <a:extLst>
                    <a:ext uri="{9D8B030D-6E8A-4147-A177-3AD203B41FA5}">
                      <a16:colId xmlns:a16="http://schemas.microsoft.com/office/drawing/2014/main" xmlns="" val="1015540848"/>
                    </a:ext>
                  </a:extLst>
                </a:gridCol>
                <a:gridCol w="2387766">
                  <a:extLst>
                    <a:ext uri="{9D8B030D-6E8A-4147-A177-3AD203B41FA5}">
                      <a16:colId xmlns:a16="http://schemas.microsoft.com/office/drawing/2014/main" xmlns="" val="3605977880"/>
                    </a:ext>
                  </a:extLst>
                </a:gridCol>
                <a:gridCol w="3021098">
                  <a:extLst>
                    <a:ext uri="{9D8B030D-6E8A-4147-A177-3AD203B41FA5}">
                      <a16:colId xmlns:a16="http://schemas.microsoft.com/office/drawing/2014/main" xmlns="" val="2497062491"/>
                    </a:ext>
                  </a:extLst>
                </a:gridCol>
              </a:tblGrid>
              <a:tr h="8230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Склад внутрішнього середовища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Місце розташування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Функції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3598022"/>
                  </a:ext>
                </a:extLst>
              </a:tr>
              <a:tr h="113892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Кров</a:t>
                      </a:r>
                      <a:endParaRPr kumimoji="0" lang="ru-RU" alt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Серце та кровоносні судини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Транспортна   Захисна    Регуляторна 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9100600"/>
                  </a:ext>
                </a:extLst>
              </a:tr>
              <a:tr h="18397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Лімфа</a:t>
                      </a:r>
                      <a:endParaRPr kumimoji="0" lang="ru-RU" alt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Лімфатична система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Постачання рідин у кровоносне русло; знищення хвороботворних організмів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02566"/>
                  </a:ext>
                </a:extLst>
              </a:tr>
              <a:tr h="148935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Тканинна рідина</a:t>
                      </a:r>
                      <a:endParaRPr kumimoji="0" lang="ru-RU" alt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Проміжки між клітинами всіх тканин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 кисню, поживних </a:t>
                      </a:r>
                      <a:r>
                        <a:rPr kumimoji="0" lang="uk-UA" alt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речовин,продуктів</a:t>
                      </a:r>
                      <a:r>
                        <a:rPr kumimoji="0" lang="uk-UA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розпаду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37912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4221163"/>
            <a:ext cx="279558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60350"/>
            <a:ext cx="6192837" cy="554513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uk-UA" alt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 </a:t>
            </a:r>
            <a:r>
              <a:rPr lang="uk-UA" alt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тканина 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Кров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рідкої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Вона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циркулює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 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безхребетних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ритмічних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скорочень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судини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заміщує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209448" y="258763"/>
            <a:ext cx="3195638" cy="86677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</a:rPr>
              <a:t>К Р О В 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543675" y="1366838"/>
            <a:ext cx="2100263" cy="8953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Плазма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кров</a:t>
            </a:r>
            <a:r>
              <a:rPr lang="uk-UA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і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(54%)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409575" y="4216400"/>
            <a:ext cx="2120900" cy="57626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Лейкоцити</a:t>
            </a:r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244475" y="2725738"/>
            <a:ext cx="2057400" cy="533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Тромбоцити</a:t>
            </a:r>
            <a:endParaRPr lang="ru-RU" alt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409575" y="5183188"/>
            <a:ext cx="2133600" cy="6477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Еритроцити</a:t>
            </a:r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H="1">
            <a:off x="3348038" y="1136650"/>
            <a:ext cx="879475" cy="46513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5435600" y="1125538"/>
            <a:ext cx="1108075" cy="504825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2297113" y="3357563"/>
            <a:ext cx="1612900" cy="5111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endParaRPr lang="ru-RU" alt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350838" y="1363663"/>
            <a:ext cx="2997200" cy="90011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Формені</a:t>
            </a:r>
            <a:endParaRPr lang="ru-RU" alt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елементи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(46%)</a:t>
            </a: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 flipH="1">
            <a:off x="836613" y="2255838"/>
            <a:ext cx="633412" cy="474662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2579688" y="2266950"/>
            <a:ext cx="823912" cy="114458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H="1" flipV="1">
            <a:off x="2530475" y="4510088"/>
            <a:ext cx="523875" cy="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 flipH="1" flipV="1">
            <a:off x="2505075" y="5507038"/>
            <a:ext cx="547688" cy="9525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4719638" y="2112963"/>
            <a:ext cx="1431925" cy="533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Вода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5102225" y="3176588"/>
            <a:ext cx="1836738" cy="70008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Органічні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речовини</a:t>
            </a:r>
            <a:endParaRPr lang="ru-RU" alt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7048500" y="3167063"/>
            <a:ext cx="1820863" cy="69056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Неорганічні</a:t>
            </a:r>
            <a:endParaRPr lang="ru-RU" alt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речовини</a:t>
            </a:r>
            <a:endParaRPr lang="ru-RU" alt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 flipH="1">
            <a:off x="6138863" y="1978025"/>
            <a:ext cx="390525" cy="40163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41" name="Line 69"/>
          <p:cNvSpPr>
            <a:spLocks noChangeShapeType="1"/>
          </p:cNvSpPr>
          <p:nvPr/>
        </p:nvSpPr>
        <p:spPr bwMode="auto">
          <a:xfrm flipH="1">
            <a:off x="6615113" y="2251075"/>
            <a:ext cx="390525" cy="91598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>
            <a:off x="7650163" y="2260600"/>
            <a:ext cx="311150" cy="91598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Line 67"/>
          <p:cNvSpPr>
            <a:spLocks noChangeShapeType="1"/>
          </p:cNvSpPr>
          <p:nvPr/>
        </p:nvSpPr>
        <p:spPr bwMode="auto">
          <a:xfrm flipH="1">
            <a:off x="3054350" y="3876675"/>
            <a:ext cx="31750" cy="1639888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6405563" y="4133850"/>
            <a:ext cx="2000250" cy="5111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(7%)</a:t>
            </a:r>
            <a:endParaRPr lang="ru-RU" alt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Line 67"/>
          <p:cNvSpPr>
            <a:spLocks noChangeShapeType="1"/>
          </p:cNvSpPr>
          <p:nvPr/>
        </p:nvSpPr>
        <p:spPr bwMode="auto">
          <a:xfrm flipH="1">
            <a:off x="6365875" y="3886200"/>
            <a:ext cx="0" cy="1314450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67"/>
          <p:cNvSpPr>
            <a:spLocks noChangeShapeType="1"/>
          </p:cNvSpPr>
          <p:nvPr/>
        </p:nvSpPr>
        <p:spPr bwMode="auto">
          <a:xfrm flipH="1">
            <a:off x="8766175" y="3865563"/>
            <a:ext cx="3175" cy="2227262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" name="Line 54"/>
          <p:cNvSpPr>
            <a:spLocks noChangeShapeType="1"/>
          </p:cNvSpPr>
          <p:nvPr/>
        </p:nvSpPr>
        <p:spPr bwMode="auto">
          <a:xfrm flipH="1" flipV="1">
            <a:off x="8388350" y="4365625"/>
            <a:ext cx="381000" cy="2698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Line 54"/>
          <p:cNvSpPr>
            <a:spLocks noChangeShapeType="1"/>
          </p:cNvSpPr>
          <p:nvPr/>
        </p:nvSpPr>
        <p:spPr bwMode="auto">
          <a:xfrm flipH="1" flipV="1">
            <a:off x="8375650" y="5013325"/>
            <a:ext cx="377825" cy="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6405563" y="4662488"/>
            <a:ext cx="2006600" cy="91916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(0,8%)</a:t>
            </a:r>
            <a:endParaRPr lang="ru-RU" alt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6529388" y="5670550"/>
            <a:ext cx="1860550" cy="9191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Вугливоди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(2%)</a:t>
            </a:r>
            <a:endParaRPr lang="ru-RU" alt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4022725" y="4133850"/>
            <a:ext cx="1982788" cy="5111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(90%)</a:t>
            </a:r>
            <a:endParaRPr lang="ru-RU" alt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Line 54"/>
          <p:cNvSpPr>
            <a:spLocks noChangeShapeType="1"/>
          </p:cNvSpPr>
          <p:nvPr/>
        </p:nvSpPr>
        <p:spPr bwMode="auto">
          <a:xfrm flipH="1" flipV="1">
            <a:off x="8391525" y="6092825"/>
            <a:ext cx="377825" cy="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 flipH="1" flipV="1">
            <a:off x="5988050" y="4379913"/>
            <a:ext cx="377825" cy="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" name="Line 54"/>
          <p:cNvSpPr>
            <a:spLocks noChangeShapeType="1"/>
          </p:cNvSpPr>
          <p:nvPr/>
        </p:nvSpPr>
        <p:spPr bwMode="auto">
          <a:xfrm flipH="1" flipV="1">
            <a:off x="6024563" y="5207000"/>
            <a:ext cx="341312" cy="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3965575" y="4791075"/>
            <a:ext cx="2046288" cy="9191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uk-UA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Мініральні</a:t>
            </a:r>
            <a:r>
              <a:rPr lang="uk-UA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солі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(0,9%)</a:t>
            </a:r>
            <a:endParaRPr lang="ru-RU" alt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8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98425"/>
            <a:ext cx="164306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 animBg="1" autoUpdateAnimBg="0"/>
      <p:bldP spid="3099" grpId="0" animBg="1" autoUpdateAnimBg="0"/>
      <p:bldP spid="3100" grpId="0" animBg="1" autoUpdateAnimBg="0"/>
      <p:bldP spid="3101" grpId="0" animBg="1" autoUpdateAnimBg="0"/>
      <p:bldP spid="3116" grpId="0" animBg="1"/>
      <p:bldP spid="3121" grpId="0" animBg="1" autoUpdateAnimBg="0"/>
      <p:bldP spid="3136" grpId="0" animBg="1" autoUpdateAnimBg="0"/>
      <p:bldP spid="3137" grpId="0" animBg="1" autoUpdateAnimBg="0"/>
      <p:bldP spid="3138" grpId="0" animBg="1" autoUpdateAnimBg="0"/>
      <p:bldP spid="2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827088" y="3141663"/>
            <a:ext cx="1512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r="16138"/>
          <a:stretch/>
        </p:blipFill>
        <p:spPr>
          <a:xfrm>
            <a:off x="1583668" y="1196752"/>
            <a:ext cx="6912768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2124075" y="337185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/>
              <a:t>Корвоносна судина</a:t>
            </a:r>
          </a:p>
        </p:txBody>
      </p:sp>
      <p:sp>
        <p:nvSpPr>
          <p:cNvPr id="28677" name="TextBox 19"/>
          <p:cNvSpPr txBox="1">
            <a:spLocks noChangeArrowheads="1"/>
          </p:cNvSpPr>
          <p:nvPr/>
        </p:nvSpPr>
        <p:spPr bwMode="auto">
          <a:xfrm>
            <a:off x="7308850" y="1557338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/>
              <a:t>Еритроцити</a:t>
            </a:r>
          </a:p>
        </p:txBody>
      </p:sp>
      <p:sp>
        <p:nvSpPr>
          <p:cNvPr id="28678" name="TextBox 20"/>
          <p:cNvSpPr txBox="1">
            <a:spLocks noChangeArrowheads="1"/>
          </p:cNvSpPr>
          <p:nvPr/>
        </p:nvSpPr>
        <p:spPr bwMode="auto">
          <a:xfrm>
            <a:off x="2411413" y="4724400"/>
            <a:ext cx="108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/>
              <a:t>Лейкоцити</a:t>
            </a:r>
          </a:p>
        </p:txBody>
      </p:sp>
      <p:sp>
        <p:nvSpPr>
          <p:cNvPr id="28679" name="TextBox 21"/>
          <p:cNvSpPr txBox="1">
            <a:spLocks noChangeArrowheads="1"/>
          </p:cNvSpPr>
          <p:nvPr/>
        </p:nvSpPr>
        <p:spPr bwMode="auto">
          <a:xfrm>
            <a:off x="6300788" y="5949950"/>
            <a:ext cx="11509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/>
              <a:t>Тромбоцити</a:t>
            </a:r>
          </a:p>
        </p:txBody>
      </p:sp>
      <p:sp>
        <p:nvSpPr>
          <p:cNvPr id="28680" name="TextBox 22"/>
          <p:cNvSpPr txBox="1">
            <a:spLocks noChangeArrowheads="1"/>
          </p:cNvSpPr>
          <p:nvPr/>
        </p:nvSpPr>
        <p:spPr bwMode="auto">
          <a:xfrm>
            <a:off x="3419475" y="5708650"/>
            <a:ext cx="108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/>
              <a:t>Плазма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1524</TotalTime>
  <Words>429</Words>
  <Application>Microsoft Office PowerPoint</Application>
  <PresentationFormat>Экран (4:3)</PresentationFormat>
  <Paragraphs>112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Times New Roman</vt:lpstr>
      <vt:lpstr>Arial</vt:lpstr>
      <vt:lpstr>Century Gothic</vt:lpstr>
      <vt:lpstr>Wingdings 3</vt:lpstr>
      <vt:lpstr>Calibri</vt:lpstr>
      <vt:lpstr>Georgia</vt:lpstr>
      <vt:lpstr>Wingdings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125</cp:revision>
  <dcterms:created xsi:type="dcterms:W3CDTF">2002-06-17T14:36:31Z</dcterms:created>
  <dcterms:modified xsi:type="dcterms:W3CDTF">2019-10-04T12:45:19Z</dcterms:modified>
</cp:coreProperties>
</file>