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14" y="-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CC21-A7D5-4E82-A990-7DA788BCC315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B90EDCB-8363-4C80-8086-B87FE6157DF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CC21-A7D5-4E82-A990-7DA788BCC315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EDCB-8363-4C80-8086-B87FE6157DF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CC21-A7D5-4E82-A990-7DA788BCC315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EDCB-8363-4C80-8086-B87FE6157DF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CC21-A7D5-4E82-A990-7DA788BCC315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EDCB-8363-4C80-8086-B87FE6157DF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CC21-A7D5-4E82-A990-7DA788BCC315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EDCB-8363-4C80-8086-B87FE6157DF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CC21-A7D5-4E82-A990-7DA788BCC315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EDCB-8363-4C80-8086-B87FE6157DF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CC21-A7D5-4E82-A990-7DA788BCC315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EDCB-8363-4C80-8086-B87FE6157DF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CC21-A7D5-4E82-A990-7DA788BCC315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EDCB-8363-4C80-8086-B87FE6157DF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CC21-A7D5-4E82-A990-7DA788BCC315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EDCB-8363-4C80-8086-B87FE6157DF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CC21-A7D5-4E82-A990-7DA788BCC315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EDCB-8363-4C80-8086-B87FE6157DF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CC21-A7D5-4E82-A990-7DA788BCC315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0EDCB-8363-4C80-8086-B87FE6157DF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1F5CC21-A7D5-4E82-A990-7DA788BCC315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B90EDCB-8363-4C80-8086-B87FE6157DF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_________Microsoft_Word1.docx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5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png"/><Relationship Id="rId11" Type="http://schemas.openxmlformats.org/officeDocument/2006/relationships/image" Target="../media/image24.emf"/><Relationship Id="rId5" Type="http://schemas.openxmlformats.org/officeDocument/2006/relationships/image" Target="../media/image19.png"/><Relationship Id="rId10" Type="http://schemas.openxmlformats.org/officeDocument/2006/relationships/image" Target="../media/image13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4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b="1" dirty="0" smtClean="0"/>
              <a:t>Science and technology. Conditionals</a:t>
            </a:r>
            <a:endParaRPr lang="ru-RU" sz="32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60648"/>
            <a:ext cx="4876800" cy="235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82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i="1" cap="none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Task 2.</a:t>
            </a:r>
            <a:r>
              <a:rPr lang="en-US" sz="2400" b="1" i="1" cap="none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 Underline the correct form of the verb in each sentence.</a:t>
            </a:r>
            <a:r>
              <a:rPr lang="ru-RU" sz="2400" cap="none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ru-RU" sz="2400" cap="none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</a:b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2132856"/>
            <a:ext cx="7560840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1.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John will </a:t>
            </a:r>
            <a:r>
              <a:rPr lang="en-US" b="1" dirty="0" smtClean="0">
                <a:effectLst/>
                <a:latin typeface="Times New Roman"/>
                <a:ea typeface="Calibri"/>
                <a:cs typeface="Times New Roman"/>
              </a:rPr>
              <a:t>pass/passes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the test, he will be happy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.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2582857"/>
            <a:ext cx="7560840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2.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she </a:t>
            </a:r>
            <a:r>
              <a:rPr lang="en-US" b="1" dirty="0" smtClean="0">
                <a:effectLst/>
                <a:latin typeface="Times New Roman"/>
                <a:ea typeface="Calibri"/>
                <a:cs typeface="Times New Roman"/>
              </a:rPr>
              <a:t>wouldn’t/didn’t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like soup, she would eat a sandwich.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3032858"/>
            <a:ext cx="7560840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3.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Mary had come to the party, Tom </a:t>
            </a:r>
            <a:r>
              <a:rPr lang="en-US" b="1" dirty="0" smtClean="0">
                <a:effectLst/>
                <a:latin typeface="Times New Roman"/>
                <a:ea typeface="Calibri"/>
                <a:cs typeface="Times New Roman"/>
              </a:rPr>
              <a:t>would have been/will be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happy.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3482859"/>
            <a:ext cx="7560840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4.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you don’t call Tom, he </a:t>
            </a:r>
            <a:r>
              <a:rPr lang="en-US" b="1" dirty="0" smtClean="0">
                <a:effectLst/>
                <a:latin typeface="Times New Roman"/>
                <a:ea typeface="Calibri"/>
                <a:cs typeface="Times New Roman"/>
              </a:rPr>
              <a:t>doesn’t/won’t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come.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1560" y="3953058"/>
            <a:ext cx="7560840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5.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it didn’t rain, we </a:t>
            </a:r>
            <a:r>
              <a:rPr lang="en-US" b="1" dirty="0" smtClean="0">
                <a:effectLst/>
                <a:latin typeface="Times New Roman"/>
                <a:ea typeface="Calibri"/>
                <a:cs typeface="Times New Roman"/>
              </a:rPr>
              <a:t>would/won’t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have no water in summer.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11560" y="4403059"/>
            <a:ext cx="7560840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6.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the rain </a:t>
            </a:r>
            <a:r>
              <a:rPr lang="en-US" b="1" dirty="0" smtClean="0">
                <a:effectLst/>
                <a:latin typeface="Times New Roman"/>
                <a:ea typeface="Calibri"/>
                <a:cs typeface="Times New Roman"/>
              </a:rPr>
              <a:t>hadn’t/doesn’t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stop, we won’t go to the beach.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11560" y="4853060"/>
            <a:ext cx="7560840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7.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you </a:t>
            </a:r>
            <a:r>
              <a:rPr lang="en-US" b="1" dirty="0" smtClean="0">
                <a:effectLst/>
                <a:latin typeface="Times New Roman"/>
                <a:ea typeface="Calibri"/>
                <a:cs typeface="Times New Roman"/>
              </a:rPr>
              <a:t>won’t/don’t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study, you won’t pass the exams.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11560" y="5303061"/>
            <a:ext cx="7560840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8.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she hadn’t fallen over, she </a:t>
            </a:r>
            <a:r>
              <a:rPr lang="en-US" b="1" dirty="0" smtClean="0">
                <a:effectLst/>
                <a:latin typeface="Times New Roman"/>
                <a:ea typeface="Calibri"/>
                <a:cs typeface="Times New Roman"/>
              </a:rPr>
              <a:t>will not/wouldn’t have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broken the plates.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11560" y="5753063"/>
            <a:ext cx="7560840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9.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we </a:t>
            </a:r>
            <a:r>
              <a:rPr lang="en-US" b="1" dirty="0" smtClean="0">
                <a:effectLst/>
                <a:latin typeface="Times New Roman"/>
                <a:ea typeface="Calibri"/>
                <a:cs typeface="Times New Roman"/>
              </a:rPr>
              <a:t>recycle/recycled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more, the Earth would be a cleaner place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11560" y="2132856"/>
            <a:ext cx="7560840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1.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John will </a:t>
            </a:r>
            <a:r>
              <a:rPr lang="en-US" b="1" dirty="0" smtClean="0">
                <a:effectLst/>
                <a:latin typeface="Times New Roman"/>
                <a:ea typeface="Calibri"/>
                <a:cs typeface="Times New Roman"/>
              </a:rPr>
              <a:t>pass/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passes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the test, he will be happy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.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11560" y="2586070"/>
            <a:ext cx="7560840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2.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she </a:t>
            </a:r>
            <a:r>
              <a:rPr lang="en-US" b="1" dirty="0" smtClean="0">
                <a:effectLst/>
                <a:latin typeface="Times New Roman"/>
                <a:ea typeface="Calibri"/>
                <a:cs typeface="Times New Roman"/>
              </a:rPr>
              <a:t>wouldn’t/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didn’t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like soup, she would eat a sandwich.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11560" y="3038316"/>
            <a:ext cx="7560840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3.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Mary had come to the party, Tom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would have been</a:t>
            </a:r>
            <a:r>
              <a:rPr lang="en-US" b="1" dirty="0" smtClean="0">
                <a:effectLst/>
                <a:latin typeface="Times New Roman"/>
                <a:ea typeface="Calibri"/>
                <a:cs typeface="Times New Roman"/>
              </a:rPr>
              <a:t>/will be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happy.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11560" y="3484800"/>
            <a:ext cx="7560840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4.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you don’t call Tom, he </a:t>
            </a:r>
            <a:r>
              <a:rPr lang="en-US" b="1" dirty="0" smtClean="0">
                <a:effectLst/>
                <a:latin typeface="Times New Roman"/>
                <a:ea typeface="Calibri"/>
                <a:cs typeface="Times New Roman"/>
              </a:rPr>
              <a:t>doesn’t/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won’t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come.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11560" y="3954222"/>
            <a:ext cx="7560840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5.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it didn’t rain, we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would</a:t>
            </a:r>
            <a:r>
              <a:rPr lang="en-US" b="1" dirty="0" smtClean="0">
                <a:effectLst/>
                <a:latin typeface="Times New Roman"/>
                <a:ea typeface="Calibri"/>
                <a:cs typeface="Times New Roman"/>
              </a:rPr>
              <a:t>/won’t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have no water in summer.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11560" y="4402800"/>
            <a:ext cx="7560840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6.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the rain </a:t>
            </a:r>
            <a:r>
              <a:rPr lang="en-US" b="1" dirty="0" smtClean="0">
                <a:effectLst/>
                <a:latin typeface="Times New Roman"/>
                <a:ea typeface="Calibri"/>
                <a:cs typeface="Times New Roman"/>
              </a:rPr>
              <a:t>hadn’t/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doesn’t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stop, we won’t go to the beach.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11560" y="4852800"/>
            <a:ext cx="7560840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7.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you </a:t>
            </a:r>
            <a:r>
              <a:rPr lang="en-US" b="1" dirty="0" smtClean="0">
                <a:effectLst/>
                <a:latin typeface="Times New Roman"/>
                <a:ea typeface="Calibri"/>
                <a:cs typeface="Times New Roman"/>
              </a:rPr>
              <a:t>won’t/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don’t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study, you won’t pass the exams.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11560" y="5301208"/>
            <a:ext cx="7560840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8.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she hadn’t fallen over, she </a:t>
            </a:r>
            <a:r>
              <a:rPr lang="en-US" b="1" dirty="0" smtClean="0">
                <a:effectLst/>
                <a:latin typeface="Times New Roman"/>
                <a:ea typeface="Calibri"/>
                <a:cs typeface="Times New Roman"/>
              </a:rPr>
              <a:t>will not/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wouldn’t have</a:t>
            </a:r>
            <a:r>
              <a:rPr lang="en-US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broken the plates.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11560" y="5754422"/>
            <a:ext cx="7560840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9.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we </a:t>
            </a:r>
            <a:r>
              <a:rPr lang="en-US" b="1" dirty="0" smtClean="0">
                <a:effectLst/>
                <a:latin typeface="Times New Roman"/>
                <a:ea typeface="Calibri"/>
                <a:cs typeface="Times New Roman"/>
              </a:rPr>
              <a:t>recycle/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recycled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more, the Earth would be a cleaner place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18866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6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4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2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0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486916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Well done! You’ve completed the lesson.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 If you failed, try again)</a:t>
            </a:r>
            <a:endParaRPr lang="en-US" sz="2400" b="1" dirty="0">
              <a:solidFill>
                <a:srgbClr val="C00000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39253"/>
            <a:ext cx="2862145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465750"/>
              </p:ext>
            </p:extLst>
          </p:nvPr>
        </p:nvGraphicFramePr>
        <p:xfrm>
          <a:off x="251521" y="476672"/>
          <a:ext cx="4392488" cy="38732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6014"/>
                <a:gridCol w="2196474"/>
              </a:tblGrid>
              <a:tr h="3414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Task 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</a:t>
                      </a:r>
                      <a:r>
                        <a:rPr lang="uk-UA" sz="1300">
                          <a:effectLst/>
                        </a:rPr>
                        <a:t>бал за кожну правильну пару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07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 бал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07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 бал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07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 бал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14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Task</a:t>
                      </a:r>
                      <a:r>
                        <a:rPr lang="ru-RU" sz="1300">
                          <a:effectLst/>
                        </a:rPr>
                        <a:t> 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r>
                        <a:rPr lang="uk-UA" sz="1300">
                          <a:effectLst/>
                        </a:rPr>
                        <a:t>бал за кожну правильну відповідь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07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 бал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07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 бал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07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 бал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07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 бал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07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 бал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6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 бал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07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 </a:t>
                      </a:r>
                      <a:r>
                        <a:rPr lang="ru-RU" sz="1300">
                          <a:effectLst/>
                        </a:rPr>
                        <a:t>бал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07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1 бал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07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 бал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6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Усього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12 балів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158278"/>
            <a:ext cx="5926137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465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724749"/>
              </p:ext>
            </p:extLst>
          </p:nvPr>
        </p:nvGraphicFramePr>
        <p:xfrm>
          <a:off x="1979712" y="193173"/>
          <a:ext cx="5400600" cy="6324178"/>
        </p:xfrm>
        <a:graphic>
          <a:graphicData uri="http://schemas.openxmlformats.org/drawingml/2006/table">
            <a:tbl>
              <a:tblPr firstRow="1" firstCol="1" bandRow="1"/>
              <a:tblGrid>
                <a:gridCol w="728607"/>
                <a:gridCol w="83401"/>
                <a:gridCol w="1078473"/>
                <a:gridCol w="1120508"/>
                <a:gridCol w="83401"/>
                <a:gridCol w="2306210"/>
              </a:tblGrid>
              <a:tr h="38091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Type 1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If-clause (hypothesis)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Main clause (result)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Use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13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  <a:ea typeface="Calibri"/>
                          <a:cs typeface="Times New Roman"/>
                        </a:rPr>
                        <a:t>Real present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If + Present Simple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Future, Imperative, can/must/may + bare infinitive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Real or very probable situation in the present or future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3225">
                <a:tc gridSpan="6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If he 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comes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late, 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we’ll miss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the bus.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If you 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can’t afford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it, 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don’t buy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it.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If you 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see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her, 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can you give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her a message?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0916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Type 2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If-clause (hypothesis)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Main clause (result)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Use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289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Unreal present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If + Past Simple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Would/could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might 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+ bare infinitive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Improbable situation in the present or future; also used to give advice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2299">
                <a:tc gridSpan="6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If I 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were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you, I 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would see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a doctor. (advice)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If I 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had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money, I 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could buy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a new car. (But I don’t have money.) (improbable situation)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0916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Type 3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If-clause (hypothesis)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Main clause (result)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Use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289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Unreal past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If + Past Perfect</a:t>
                      </a:r>
                      <a:endParaRPr lang="ru-RU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Would/could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might 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+ have + past participle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Unreal or improbable situation in the past; also used to express regret and criticism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916">
                <a:tc gridSpan="6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75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If you 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hadn’t been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rude, he 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wouldn’t have punished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you. (But you were rude and he punished you.) (criticism)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58" marR="33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Рисунок 3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8191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-1404664" y="1196752"/>
            <a:ext cx="499337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Conditionals</a:t>
            </a:r>
            <a:endParaRPr lang="ru-RU" sz="2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347" y="1916832"/>
            <a:ext cx="1489348" cy="1489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180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Уважно</a:t>
            </a:r>
            <a:r>
              <a:rPr lang="ru-RU" dirty="0"/>
              <a:t> </a:t>
            </a:r>
            <a:r>
              <a:rPr lang="ru-RU" dirty="0" err="1"/>
              <a:t>слухай</a:t>
            </a:r>
            <a:r>
              <a:rPr lang="ru-RU" dirty="0"/>
              <a:t> і дивись </a:t>
            </a:r>
            <a:r>
              <a:rPr lang="ru-RU" dirty="0" err="1"/>
              <a:t>відео</a:t>
            </a:r>
            <a:r>
              <a:rPr lang="ru-RU" dirty="0"/>
              <a:t>-урок!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2" b="172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013176"/>
            <a:ext cx="8540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770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99592" y="5192225"/>
            <a:ext cx="7328514" cy="523043"/>
          </a:xfrm>
        </p:spPr>
        <p:txBody>
          <a:bodyPr>
            <a:normAutofit fontScale="90000"/>
          </a:bodyPr>
          <a:lstStyle/>
          <a:p>
            <a:pPr marL="342900" lvl="0" indent="-342900" algn="l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endParaRPr lang="ru-RU" dirty="0"/>
          </a:p>
        </p:txBody>
      </p:sp>
      <p:pic>
        <p:nvPicPr>
          <p:cNvPr id="4100" name="Рисунок 304" descr="Описание: Картинки по запросу &quot;собака робот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4513" y="1201738"/>
            <a:ext cx="1389062" cy="1425575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Рисунок 3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425700"/>
            <a:ext cx="542925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781050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4373616"/>
              </p:ext>
            </p:extLst>
          </p:nvPr>
        </p:nvGraphicFramePr>
        <p:xfrm>
          <a:off x="1043608" y="1052736"/>
          <a:ext cx="6069013" cy="375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Документ" r:id="rId6" imgW="6069141" imgH="3758986" progId="Word.Document.12">
                  <p:embed/>
                </p:oleObj>
              </mc:Choice>
              <mc:Fallback>
                <p:oleObj name="Документ" r:id="rId6" imgW="6069141" imgH="375898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43608" y="1052736"/>
                        <a:ext cx="6069013" cy="375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352289" y="5157192"/>
            <a:ext cx="6540713" cy="878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rgbClr val="C00000"/>
                </a:solidFill>
                <a:effectLst/>
                <a:latin typeface="Times New Roman"/>
                <a:ea typeface="Calibri"/>
                <a:cs typeface="Times New Roman"/>
              </a:rPr>
              <a:t>Read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the advertisement for a high-tech dog. </a:t>
            </a:r>
            <a:r>
              <a:rPr lang="en-US" dirty="0" smtClean="0">
                <a:solidFill>
                  <a:srgbClr val="C00000"/>
                </a:solidFill>
                <a:effectLst/>
                <a:latin typeface="Times New Roman"/>
                <a:ea typeface="Calibri"/>
                <a:cs typeface="Times New Roman"/>
              </a:rPr>
              <a:t>Make sentences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using the first conditional.</a:t>
            </a:r>
            <a:r>
              <a:rPr lang="en-US" i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068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692696"/>
            <a:ext cx="7283152" cy="755103"/>
          </a:xfrm>
        </p:spPr>
        <p:txBody>
          <a:bodyPr>
            <a:noAutofit/>
          </a:bodyPr>
          <a:lstStyle/>
          <a:p>
            <a:pPr marL="228600"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solidFill>
                  <a:srgbClr val="C00000"/>
                </a:solidFill>
                <a:latin typeface="Aharoni" pitchFamily="2" charset="-79"/>
                <a:ea typeface="Calibri"/>
                <a:cs typeface="Aharoni" pitchFamily="2" charset="-79"/>
              </a:rPr>
              <a:t>Ask and answer </a:t>
            </a:r>
            <a:r>
              <a:rPr lang="en-US" sz="2400" dirty="0">
                <a:latin typeface="Aharoni" pitchFamily="2" charset="-79"/>
                <a:ea typeface="Calibri"/>
                <a:cs typeface="Aharoni" pitchFamily="2" charset="-79"/>
              </a:rPr>
              <a:t>questions as in the example.</a:t>
            </a:r>
            <a:r>
              <a:rPr lang="ru-RU" sz="2400" dirty="0">
                <a:cs typeface="Aharoni" pitchFamily="2" charset="-79"/>
              </a:rPr>
              <a:t/>
            </a:r>
            <a:br>
              <a:rPr lang="ru-RU" sz="2400" dirty="0">
                <a:cs typeface="Aharoni" pitchFamily="2" charset="-79"/>
              </a:rPr>
            </a:br>
            <a:endParaRPr lang="ru-RU" sz="2400" dirty="0">
              <a:cs typeface="Aharoni" pitchFamily="2" charset="-79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en-US" i="1" dirty="0" smtClean="0">
              <a:latin typeface="Times New Roman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en-US" i="1" dirty="0">
              <a:latin typeface="Times New Roman"/>
              <a:ea typeface="Calibri"/>
              <a:cs typeface="Times New Roman"/>
            </a:endParaRPr>
          </a:p>
          <a:p>
            <a:pPr marL="14288" indent="-14288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i="1" dirty="0" smtClean="0">
                <a:latin typeface="Times New Roman"/>
                <a:ea typeface="Calibri"/>
                <a:cs typeface="Times New Roman"/>
              </a:rPr>
              <a:t>2. What </a:t>
            </a:r>
            <a:r>
              <a:rPr lang="en-US" i="1" dirty="0">
                <a:latin typeface="Times New Roman"/>
                <a:ea typeface="Calibri"/>
                <a:cs typeface="Times New Roman"/>
              </a:rPr>
              <a:t>would you do if your friend cheated in an </a:t>
            </a:r>
            <a:r>
              <a:rPr lang="en-US" i="1" dirty="0" smtClean="0">
                <a:latin typeface="Times New Roman"/>
                <a:ea typeface="Calibri"/>
                <a:cs typeface="Times New Roman"/>
              </a:rPr>
              <a:t>exam? If </a:t>
            </a:r>
            <a:r>
              <a:rPr lang="en-US" i="1" dirty="0">
                <a:latin typeface="Times New Roman"/>
                <a:ea typeface="Calibri"/>
                <a:cs typeface="Times New Roman"/>
              </a:rPr>
              <a:t>my friend cheated in an exam, I wouldn’t tell anybody.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14288" lvl="0" indent="-14288" algn="just">
              <a:lnSpc>
                <a:spcPct val="115000"/>
              </a:lnSpc>
              <a:buNone/>
            </a:pPr>
            <a:r>
              <a:rPr lang="en-US" i="1" dirty="0" smtClean="0">
                <a:latin typeface="Times New Roman"/>
                <a:ea typeface="Calibri"/>
                <a:cs typeface="Times New Roman"/>
              </a:rPr>
              <a:t>3. What </a:t>
            </a:r>
            <a:r>
              <a:rPr lang="en-US" i="1" dirty="0">
                <a:latin typeface="Times New Roman"/>
                <a:ea typeface="Calibri"/>
                <a:cs typeface="Times New Roman"/>
              </a:rPr>
              <a:t>would you do if you got lost on a mountain</a:t>
            </a:r>
            <a:r>
              <a:rPr lang="en-US" i="1" dirty="0" smtClean="0">
                <a:latin typeface="Times New Roman"/>
                <a:ea typeface="Calibri"/>
                <a:cs typeface="Times New Roman"/>
              </a:rPr>
              <a:t>?</a:t>
            </a:r>
            <a:endParaRPr lang="en-US" sz="2000" dirty="0" smtClean="0">
              <a:latin typeface="Calibri"/>
              <a:ea typeface="Calibri"/>
              <a:cs typeface="Times New Roman"/>
            </a:endParaRPr>
          </a:p>
          <a:p>
            <a:pPr marL="14288" lvl="0" indent="-14288" algn="just">
              <a:lnSpc>
                <a:spcPct val="115000"/>
              </a:lnSpc>
              <a:buNone/>
            </a:pPr>
            <a:r>
              <a:rPr lang="en-US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i="1" dirty="0">
                <a:latin typeface="Times New Roman"/>
                <a:ea typeface="Calibri"/>
                <a:cs typeface="Times New Roman"/>
              </a:rPr>
              <a:t>If I got lost on a mountain, I would cry.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14288" lvl="0" indent="-14288" algn="just">
              <a:lnSpc>
                <a:spcPct val="115000"/>
              </a:lnSpc>
              <a:buNone/>
            </a:pPr>
            <a:r>
              <a:rPr lang="en-US" i="1" dirty="0" smtClean="0">
                <a:latin typeface="Times New Roman"/>
                <a:ea typeface="Calibri"/>
                <a:cs typeface="Times New Roman"/>
              </a:rPr>
              <a:t>4. What </a:t>
            </a:r>
            <a:r>
              <a:rPr lang="en-US" i="1" dirty="0">
                <a:latin typeface="Times New Roman"/>
                <a:ea typeface="Calibri"/>
                <a:cs typeface="Times New Roman"/>
              </a:rPr>
              <a:t>would you do if your friend was </a:t>
            </a:r>
            <a:r>
              <a:rPr lang="en-US" i="1" dirty="0" smtClean="0">
                <a:latin typeface="Times New Roman"/>
                <a:ea typeface="Calibri"/>
                <a:cs typeface="Times New Roman"/>
              </a:rPr>
              <a:t>ill?</a:t>
            </a:r>
            <a:r>
              <a:rPr lang="en-US" sz="20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en-US" i="1" dirty="0" smtClean="0">
                <a:latin typeface="Times New Roman"/>
                <a:ea typeface="Calibri"/>
                <a:cs typeface="Times New Roman"/>
              </a:rPr>
              <a:t>If </a:t>
            </a:r>
            <a:r>
              <a:rPr lang="en-US" i="1" dirty="0">
                <a:latin typeface="Times New Roman"/>
                <a:ea typeface="Calibri"/>
                <a:cs typeface="Times New Roman"/>
              </a:rPr>
              <a:t>my </a:t>
            </a:r>
            <a:r>
              <a:rPr lang="en-US" i="1" dirty="0" smtClean="0">
                <a:latin typeface="Times New Roman"/>
                <a:ea typeface="Calibri"/>
                <a:cs typeface="Times New Roman"/>
              </a:rPr>
              <a:t>    friend </a:t>
            </a:r>
            <a:r>
              <a:rPr lang="en-US" i="1" dirty="0">
                <a:latin typeface="Times New Roman"/>
                <a:ea typeface="Calibri"/>
                <a:cs typeface="Times New Roman"/>
              </a:rPr>
              <a:t>was ill, I would go to see him.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en-US" i="1" dirty="0" smtClean="0">
                <a:latin typeface="Times New Roman"/>
                <a:ea typeface="Calibri"/>
                <a:cs typeface="Times New Roman"/>
              </a:rPr>
              <a:t>5. What </a:t>
            </a:r>
            <a:r>
              <a:rPr lang="en-US" i="1" dirty="0">
                <a:latin typeface="Times New Roman"/>
                <a:ea typeface="Calibri"/>
                <a:cs typeface="Times New Roman"/>
              </a:rPr>
              <a:t>would you do if you found a wallet in the street?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i="1" dirty="0" smtClean="0">
                <a:latin typeface="Times New Roman"/>
                <a:ea typeface="Calibri"/>
                <a:cs typeface="Times New Roman"/>
              </a:rPr>
              <a:t>If </a:t>
            </a:r>
            <a:r>
              <a:rPr lang="en-US" i="1" dirty="0">
                <a:latin typeface="Times New Roman"/>
                <a:ea typeface="Calibri"/>
                <a:cs typeface="Times New Roman"/>
              </a:rPr>
              <a:t>I found a wallet in the street, I would take it to the police station.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14288" indent="-14288" algn="just"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8680"/>
            <a:ext cx="781050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666948"/>
            <a:ext cx="165258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661" y="828873"/>
            <a:ext cx="124777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Объект 5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dirty="0" smtClean="0">
                <a:latin typeface="Times New Roman"/>
                <a:ea typeface="Calibri"/>
                <a:cs typeface="Times New Roman"/>
              </a:rPr>
              <a:t>1.     you </a:t>
            </a:r>
            <a:r>
              <a:rPr lang="en-US" dirty="0">
                <a:latin typeface="Times New Roman"/>
                <a:ea typeface="Calibri"/>
                <a:cs typeface="Times New Roman"/>
              </a:rPr>
              <a:t>/ see a </a:t>
            </a:r>
            <a:r>
              <a:rPr lang="en-US" dirty="0" smtClean="0">
                <a:latin typeface="Times New Roman"/>
                <a:ea typeface="Calibri"/>
                <a:cs typeface="Times New Roman"/>
              </a:rPr>
              <a:t>ghost?</a:t>
            </a: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pPr marL="45720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i="1" dirty="0" smtClean="0">
                <a:latin typeface="Times New Roman"/>
                <a:ea typeface="Calibri"/>
                <a:cs typeface="Times New Roman"/>
              </a:rPr>
              <a:t>  What would you do if you saw a ghost?</a:t>
            </a: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pPr marL="22860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i="1" dirty="0" smtClean="0">
                <a:latin typeface="Times New Roman"/>
                <a:ea typeface="Calibri"/>
                <a:cs typeface="Times New Roman"/>
              </a:rPr>
              <a:t>       If </a:t>
            </a:r>
            <a:r>
              <a:rPr lang="en-US" i="1" dirty="0">
                <a:latin typeface="Times New Roman"/>
                <a:ea typeface="Calibri"/>
                <a:cs typeface="Times New Roman"/>
              </a:rPr>
              <a:t>I saw a ghost, I would scream.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dirty="0" smtClean="0">
                <a:latin typeface="Times New Roman"/>
                <a:ea typeface="Calibri"/>
                <a:cs typeface="Times New Roman"/>
              </a:rPr>
              <a:t>2.     a </a:t>
            </a:r>
            <a:r>
              <a:rPr lang="en-US" dirty="0">
                <a:latin typeface="Times New Roman"/>
                <a:ea typeface="Calibri"/>
                <a:cs typeface="Times New Roman"/>
              </a:rPr>
              <a:t>friend / cheat in an exam?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dirty="0" smtClean="0">
                <a:latin typeface="Times New Roman"/>
                <a:ea typeface="Calibri"/>
                <a:cs typeface="Times New Roman"/>
              </a:rPr>
              <a:t>3.     you </a:t>
            </a:r>
            <a:r>
              <a:rPr lang="en-US" dirty="0">
                <a:latin typeface="Times New Roman"/>
                <a:ea typeface="Calibri"/>
                <a:cs typeface="Times New Roman"/>
              </a:rPr>
              <a:t>/ get lost on a mountain?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dirty="0" smtClean="0">
                <a:latin typeface="Times New Roman"/>
                <a:ea typeface="Calibri"/>
                <a:cs typeface="Times New Roman"/>
              </a:rPr>
              <a:t>4.     your </a:t>
            </a:r>
            <a:r>
              <a:rPr lang="en-US" dirty="0">
                <a:latin typeface="Times New Roman"/>
                <a:ea typeface="Calibri"/>
                <a:cs typeface="Times New Roman"/>
              </a:rPr>
              <a:t>friend / be ill?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dirty="0" smtClean="0">
                <a:latin typeface="Times New Roman"/>
                <a:ea typeface="Calibri"/>
                <a:cs typeface="Times New Roman"/>
              </a:rPr>
              <a:t>5.     you </a:t>
            </a:r>
            <a:r>
              <a:rPr lang="en-US" dirty="0">
                <a:latin typeface="Times New Roman"/>
                <a:ea typeface="Calibri"/>
                <a:cs typeface="Times New Roman"/>
              </a:rPr>
              <a:t>/ find a wallet in the street?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186845"/>
            <a:ext cx="750565" cy="556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876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. </a:t>
            </a:r>
            <a:r>
              <a:rPr lang="en-US" sz="2200" dirty="0">
                <a:solidFill>
                  <a:srgbClr val="C00000"/>
                </a:solidFill>
              </a:rPr>
              <a:t>Rewrite</a:t>
            </a:r>
            <a:r>
              <a:rPr lang="en-US" sz="2200" dirty="0"/>
              <a:t> using the third conditional.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3175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>
                <a:latin typeface="Times New Roman"/>
                <a:ea typeface="Calibri"/>
                <a:cs typeface="Times New Roman"/>
              </a:rPr>
              <a:t>1. I went out in the rain and caught a cold.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i="1" dirty="0">
                <a:latin typeface="Times New Roman"/>
                <a:ea typeface="Calibri"/>
                <a:cs typeface="Times New Roman"/>
              </a:rPr>
              <a:t>If I hadn’t gone out in the rain, I wouldn’t have caught a cold.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-US" dirty="0" smtClean="0">
                <a:latin typeface="Times New Roman"/>
                <a:ea typeface="Calibri"/>
                <a:cs typeface="Times New Roman"/>
              </a:rPr>
              <a:t>2. I </a:t>
            </a:r>
            <a:r>
              <a:rPr lang="en-US" dirty="0">
                <a:latin typeface="Times New Roman"/>
                <a:ea typeface="Calibri"/>
                <a:cs typeface="Times New Roman"/>
              </a:rPr>
              <a:t>ate a lot and then my stomach hurt.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-US" dirty="0" smtClean="0">
                <a:latin typeface="Times New Roman"/>
                <a:ea typeface="Calibri"/>
                <a:cs typeface="Times New Roman"/>
              </a:rPr>
              <a:t>3. John </a:t>
            </a:r>
            <a:r>
              <a:rPr lang="en-US" dirty="0">
                <a:latin typeface="Times New Roman"/>
                <a:ea typeface="Calibri"/>
                <a:cs typeface="Times New Roman"/>
              </a:rPr>
              <a:t>was tired so he didn’t go out.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-US" dirty="0" smtClean="0">
                <a:latin typeface="Times New Roman"/>
                <a:ea typeface="Calibri"/>
                <a:cs typeface="Times New Roman"/>
              </a:rPr>
              <a:t>4. Becky </a:t>
            </a:r>
            <a:r>
              <a:rPr lang="en-US" dirty="0">
                <a:latin typeface="Times New Roman"/>
                <a:ea typeface="Calibri"/>
                <a:cs typeface="Times New Roman"/>
              </a:rPr>
              <a:t>went skiing and broke her leg.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114300" indent="0"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If I hadn’t eaten a lot, my stomach wouldn’t have hurt.</a:t>
            </a:r>
          </a:p>
          <a:p>
            <a:pPr marL="114300" indent="0">
              <a:buNone/>
            </a:pPr>
            <a:endParaRPr lang="en-US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If John hadn’t been tired, he would have gone out.</a:t>
            </a:r>
          </a:p>
          <a:p>
            <a:pPr marL="114300" indent="0">
              <a:buNone/>
            </a:pPr>
            <a:r>
              <a:rPr lang="en-US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If Becky hadn’t gone skiing, she wouldn’t have broken her leg.</a:t>
            </a:r>
          </a:p>
          <a:p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781050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51588"/>
            <a:ext cx="678557" cy="503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8490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408372"/>
            <a:ext cx="7139136" cy="1039427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Put the verbs in brackets into the correct tense. What type of conditional is each sentence? Explain.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en-US" dirty="0"/>
              <a:t>If you </a:t>
            </a:r>
            <a:r>
              <a:rPr lang="ru-RU" dirty="0"/>
              <a:t>……………. </a:t>
            </a:r>
            <a:r>
              <a:rPr lang="en-US" dirty="0"/>
              <a:t>(do) more exercise, you would lose weight.</a:t>
            </a:r>
            <a:endParaRPr lang="ru-RU" dirty="0"/>
          </a:p>
          <a:p>
            <a:r>
              <a:rPr lang="en-US" dirty="0"/>
              <a:t>2. If it ….……….. (stop) raining, we’ll go for a walk.</a:t>
            </a:r>
            <a:endParaRPr lang="ru-RU" dirty="0"/>
          </a:p>
          <a:p>
            <a:r>
              <a:rPr lang="en-US" dirty="0"/>
              <a:t>3. If he </a:t>
            </a:r>
            <a:r>
              <a:rPr lang="en-US" dirty="0" smtClean="0"/>
              <a:t>…..…….. </a:t>
            </a:r>
            <a:r>
              <a:rPr lang="en-US" dirty="0"/>
              <a:t>(get up) early, he wouldn’t have missed the train.</a:t>
            </a:r>
            <a:endParaRPr lang="ru-RU" dirty="0"/>
          </a:p>
          <a:p>
            <a:r>
              <a:rPr lang="en-US" dirty="0"/>
              <a:t>4. If I were you, I ……………. (not/eat) GM food.</a:t>
            </a:r>
            <a:endParaRPr lang="ru-RU" dirty="0"/>
          </a:p>
          <a:p>
            <a:r>
              <a:rPr lang="en-US" dirty="0"/>
              <a:t>5. If we had practiced more, we </a:t>
            </a:r>
            <a:r>
              <a:rPr lang="en-US" dirty="0" smtClean="0"/>
              <a:t>………..…..… </a:t>
            </a:r>
            <a:r>
              <a:rPr lang="en-US" dirty="0"/>
              <a:t>(play) better in the match.</a:t>
            </a:r>
            <a:endParaRPr lang="ru-RU" dirty="0"/>
          </a:p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8"/>
            <a:ext cx="853058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83768" y="170080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did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18516" y="2564904"/>
            <a:ext cx="897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stops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86712" y="2979184"/>
            <a:ext cx="1145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</a:t>
            </a:r>
            <a:r>
              <a:rPr lang="en-US" dirty="0" smtClean="0">
                <a:solidFill>
                  <a:srgbClr val="C00000"/>
                </a:solidFill>
              </a:rPr>
              <a:t>ad got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5856" y="378904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w</a:t>
            </a:r>
            <a:r>
              <a:rPr lang="en-US" dirty="0" smtClean="0">
                <a:solidFill>
                  <a:srgbClr val="C00000"/>
                </a:solidFill>
              </a:rPr>
              <a:t>ouldn’t eat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55155" y="422108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w</a:t>
            </a:r>
            <a:r>
              <a:rPr lang="en-US" dirty="0" smtClean="0">
                <a:solidFill>
                  <a:srgbClr val="C00000"/>
                </a:solidFill>
              </a:rPr>
              <a:t>ould have played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671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idx="1"/>
          </p:nvPr>
        </p:nvSpPr>
        <p:spPr>
          <a:xfrm>
            <a:off x="648680" y="188640"/>
            <a:ext cx="7774632" cy="4332313"/>
          </a:xfrm>
        </p:spPr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Fill in the gaps </a:t>
            </a:r>
            <a:r>
              <a:rPr lang="en-US" b="1" dirty="0">
                <a:solidFill>
                  <a:schemeClr val="bg1"/>
                </a:solidFill>
              </a:rPr>
              <a:t>with the verbs in the correct tense.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085184"/>
            <a:ext cx="781050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37247" y="1221090"/>
            <a:ext cx="7416824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I ……….. (have) an umbrella, I ………..…….. (not/get) wet. (Conditional II)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 ……………….……..….(call) you if I ……………... (know) you were at home. (Conditional III)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you …………….…….. (exercise) regularly, you ………………..….. 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(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be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)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fit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. 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(Conditional III)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If he ……….…….. (study) harder, he ………………….… (get) a better mark. (Conditional III)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He ……………….… (not/yell) at me if I ……………….…. (do) all my homework. (Conditional III)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0642" y="112474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had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3968" y="112474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w</a:t>
            </a:r>
            <a:r>
              <a:rPr lang="en-US" dirty="0" smtClean="0">
                <a:solidFill>
                  <a:srgbClr val="C00000"/>
                </a:solidFill>
              </a:rPr>
              <a:t>ouldn’t get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13901" y="177281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w</a:t>
            </a:r>
            <a:r>
              <a:rPr lang="en-US" dirty="0" smtClean="0">
                <a:solidFill>
                  <a:srgbClr val="C00000"/>
                </a:solidFill>
              </a:rPr>
              <a:t>ould have called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32040" y="1772816"/>
            <a:ext cx="1548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</a:t>
            </a:r>
            <a:r>
              <a:rPr lang="en-US" dirty="0" smtClean="0">
                <a:solidFill>
                  <a:srgbClr val="C00000"/>
                </a:solidFill>
              </a:rPr>
              <a:t>ad known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20891" y="2360343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had exercised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47674" y="2360343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w</a:t>
            </a:r>
            <a:r>
              <a:rPr lang="en-US" dirty="0" smtClean="0">
                <a:solidFill>
                  <a:srgbClr val="C00000"/>
                </a:solidFill>
              </a:rPr>
              <a:t>ould have been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46661" y="306896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</a:t>
            </a:r>
            <a:r>
              <a:rPr lang="en-US" dirty="0" smtClean="0">
                <a:solidFill>
                  <a:srgbClr val="C00000"/>
                </a:solidFill>
              </a:rPr>
              <a:t>ad studied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96725" y="2996952"/>
            <a:ext cx="2052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would have got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96854" y="3645024"/>
            <a:ext cx="2427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w</a:t>
            </a:r>
            <a:r>
              <a:rPr lang="en-US" dirty="0" smtClean="0">
                <a:solidFill>
                  <a:srgbClr val="C00000"/>
                </a:solidFill>
              </a:rPr>
              <a:t>ouldn’t have yelled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76056" y="3688401"/>
            <a:ext cx="1525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</a:t>
            </a:r>
            <a:r>
              <a:rPr lang="en-US" dirty="0" smtClean="0">
                <a:solidFill>
                  <a:srgbClr val="C00000"/>
                </a:solidFill>
              </a:rPr>
              <a:t>ad done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8041" y="290486"/>
            <a:ext cx="1365189" cy="930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7990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TEST YOURSELF</a:t>
            </a:r>
            <a:r>
              <a:rPr lang="ru-RU" sz="2400" dirty="0">
                <a:latin typeface="Calibri"/>
                <a:ea typeface="Calibri"/>
                <a:cs typeface="Times New Roman"/>
              </a:rPr>
              <a:t> </a:t>
            </a:r>
            <a:br>
              <a:rPr lang="ru-RU" sz="2400" dirty="0">
                <a:latin typeface="Calibri"/>
                <a:ea typeface="Calibri"/>
                <a:cs typeface="Times New Roman"/>
              </a:rPr>
            </a:br>
            <a:r>
              <a:rPr lang="en-US" sz="2000" b="1" dirty="0">
                <a:latin typeface="Times New Roman"/>
                <a:ea typeface="Calibri"/>
                <a:cs typeface="Times New Roman"/>
              </a:rPr>
              <a:t>TEST 4</a:t>
            </a: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i="1" dirty="0">
                <a:latin typeface="Times New Roman"/>
                <a:ea typeface="Calibri"/>
              </a:rPr>
              <a:t>Task 1. Follow </a:t>
            </a:r>
            <a:r>
              <a:rPr lang="en-US" b="1" i="1" dirty="0" smtClean="0">
                <a:latin typeface="Times New Roman"/>
                <a:ea typeface="Calibri"/>
              </a:rPr>
              <a:t>the </a:t>
            </a:r>
            <a:r>
              <a:rPr lang="en-US" b="1" i="1" dirty="0">
                <a:latin typeface="Times New Roman"/>
                <a:ea typeface="Calibri"/>
              </a:rPr>
              <a:t>arrows and make sentences as in the example</a:t>
            </a:r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1189037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0179" y="2181438"/>
            <a:ext cx="29241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6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4005" y="1766604"/>
            <a:ext cx="26765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7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480" y="1318096"/>
            <a:ext cx="2667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8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650" y="563414"/>
            <a:ext cx="6223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9" name="Picture 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650" y="1515773"/>
            <a:ext cx="61595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30" name="Picture 1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7" y="1813138"/>
            <a:ext cx="652463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31" name="Picture 1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949002"/>
            <a:ext cx="652463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Поле 316"/>
          <p:cNvSpPr txBox="1"/>
          <p:nvPr/>
        </p:nvSpPr>
        <p:spPr>
          <a:xfrm>
            <a:off x="3334005" y="900584"/>
            <a:ext cx="2647950" cy="307975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C0504D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>
                <a:effectLst/>
                <a:latin typeface="Calibri"/>
                <a:ea typeface="Calibri"/>
                <a:cs typeface="Times New Roman"/>
              </a:rPr>
              <a:t>Plants/become stronger</a:t>
            </a:r>
            <a:endParaRPr lang="ru-RU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9" name="Поле 316"/>
          <p:cNvSpPr txBox="1"/>
          <p:nvPr/>
        </p:nvSpPr>
        <p:spPr>
          <a:xfrm>
            <a:off x="3334005" y="414892"/>
            <a:ext cx="2647950" cy="307975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C0504D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 smtClean="0">
                <a:latin typeface="Calibri"/>
                <a:ea typeface="Calibri"/>
                <a:cs typeface="Times New Roman"/>
              </a:rPr>
              <a:t>Scientists/modify the right genes</a:t>
            </a:r>
            <a:endParaRPr lang="ru-RU" sz="11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9232" name="Picture 1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24" y="2381463"/>
            <a:ext cx="854075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33" name="Picture 17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138" y="2698169"/>
            <a:ext cx="5926137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34" name="Picture 18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124200"/>
            <a:ext cx="7704856" cy="1384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8901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106</TotalTime>
  <Words>1154</Words>
  <Application>Microsoft Office PowerPoint</Application>
  <PresentationFormat>Экран (4:3)</PresentationFormat>
  <Paragraphs>152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Аптека</vt:lpstr>
      <vt:lpstr>Документ</vt:lpstr>
      <vt:lpstr>Science and technology. Conditionals</vt:lpstr>
      <vt:lpstr>Презентация PowerPoint</vt:lpstr>
      <vt:lpstr>Уважно слухай і дивись відео-урок!</vt:lpstr>
      <vt:lpstr>Презентация PowerPoint</vt:lpstr>
      <vt:lpstr>Ask and answer questions as in the example. </vt:lpstr>
      <vt:lpstr>. Rewrite using the third conditional.</vt:lpstr>
      <vt:lpstr>Put the verbs in brackets into the correct tense. What type of conditional is each sentence? Explain.</vt:lpstr>
      <vt:lpstr>Презентация PowerPoint</vt:lpstr>
      <vt:lpstr>TEST YOURSELF  TEST 4</vt:lpstr>
      <vt:lpstr>Task 2.  Underline the correct form of the verb in each sentence.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and technology. Conditionals</dc:title>
  <dc:creator>Momot-PC</dc:creator>
  <cp:lastModifiedBy>Momot-PC</cp:lastModifiedBy>
  <cp:revision>13</cp:revision>
  <dcterms:created xsi:type="dcterms:W3CDTF">2020-02-07T18:46:17Z</dcterms:created>
  <dcterms:modified xsi:type="dcterms:W3CDTF">2020-02-09T09:03:30Z</dcterms:modified>
</cp:coreProperties>
</file>