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F5CC21-A7D5-4E82-A990-7DA788BCC315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90EDCB-8363-4C80-8086-B87FE6157D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4.emf"/><Relationship Id="rId5" Type="http://schemas.openxmlformats.org/officeDocument/2006/relationships/image" Target="../media/image19.png"/><Relationship Id="rId10" Type="http://schemas.openxmlformats.org/officeDocument/2006/relationships/image" Target="../media/image1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Science and technology. Conditionals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0648"/>
            <a:ext cx="48768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i="1" cap="none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Task 2.</a:t>
            </a:r>
            <a:r>
              <a:rPr lang="en-US" sz="2400" b="1" i="1" cap="none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Underline the correct form of the verb in each sentence.</a:t>
            </a:r>
            <a:r>
              <a:rPr lang="ru-RU" sz="24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2856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John will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pass/passes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the test, he will be happy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582857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2.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she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wouldn’t/didn’t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like soup, she would eat a sandwich.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032858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3.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Mary had come to the party, Tom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would have been/will be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happy.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482859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4.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you don’t call Tom, 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doesn’t/won’t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come.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953058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5.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it didn’t rain, we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would/won’t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have no water in summer.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403059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6.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the rain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hadn’t/doesn’t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stop, we won’t go to the beach.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853060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7.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you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won’t/don’t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study, you won’t pass the exams.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303061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8.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she hadn’t fallen over, she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will not/wouldn’t have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broken the plates.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5753063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9.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we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recycle/recycled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more, the Earth would be a cleaner place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132856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John will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pass/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passes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the test, he will be happy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586070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2.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she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wouldn’t/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didn’t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like soup, she would eat a sandwich.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3038316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3.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Mary had come to the party, Tom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would have been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/will be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happy.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484800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4.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you don’t call Tom, 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doesn’t/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come.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3954222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5.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it didn’t rain, we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would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/won’t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have no water in summer.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1560" y="4402800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6.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the rain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hadn’t/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doesn’t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stop, we won’t go to the beach.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4852800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7.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you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won’t/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don’t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study, you won’t pass the exams.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5301208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8.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she hadn’t fallen over, she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will not/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wouldn’t have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broken the plates.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754422"/>
            <a:ext cx="75608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9.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we </a:t>
            </a: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recycle/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recycled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more, the Earth would be a cleaner place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886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Well done! You’ve completed the lesson.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If you failed, try again)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9253"/>
            <a:ext cx="2862145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65750"/>
              </p:ext>
            </p:extLst>
          </p:nvPr>
        </p:nvGraphicFramePr>
        <p:xfrm>
          <a:off x="251521" y="476672"/>
          <a:ext cx="4392488" cy="3873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014"/>
                <a:gridCol w="2196474"/>
              </a:tblGrid>
              <a:tr h="341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Task 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r>
                        <a:rPr lang="uk-UA" sz="1300">
                          <a:effectLst/>
                        </a:rPr>
                        <a:t>бал за кожну правильну пару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Task</a:t>
                      </a:r>
                      <a:r>
                        <a:rPr lang="ru-RU" sz="1300">
                          <a:effectLst/>
                        </a:rPr>
                        <a:t>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r>
                        <a:rPr lang="uk-UA" sz="1300">
                          <a:effectLst/>
                        </a:rPr>
                        <a:t>бал за кожну правильну відповідь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 </a:t>
                      </a:r>
                      <a:r>
                        <a:rPr lang="ru-RU" sz="1300">
                          <a:effectLst/>
                        </a:rPr>
                        <a:t>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1 бал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 бал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Усього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12 балів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58278"/>
            <a:ext cx="59261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6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24749"/>
              </p:ext>
            </p:extLst>
          </p:nvPr>
        </p:nvGraphicFramePr>
        <p:xfrm>
          <a:off x="1979712" y="193173"/>
          <a:ext cx="5400600" cy="6324178"/>
        </p:xfrm>
        <a:graphic>
          <a:graphicData uri="http://schemas.openxmlformats.org/drawingml/2006/table">
            <a:tbl>
              <a:tblPr firstRow="1" firstCol="1" bandRow="1"/>
              <a:tblGrid>
                <a:gridCol w="728607"/>
                <a:gridCol w="83401"/>
                <a:gridCol w="1078473"/>
                <a:gridCol w="1120508"/>
                <a:gridCol w="83401"/>
                <a:gridCol w="2306210"/>
              </a:tblGrid>
              <a:tr h="3809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Type 1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If-clause (hypothesis)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Main clause (result)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 present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+ Present Simple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Future, Imperative, can/must/may + bare infinitive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 or very probable situation in the present or future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225"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he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comes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late,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we’ll miss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the bus.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you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can’t afford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it,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don’t buy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it.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you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her,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can you give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her a message?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91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Type 2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If-clause (hypothesis)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Main clause (result)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Unreal present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+ Past Simple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Would/could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might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 bare infinitive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Improbable situation in the present or future; also used to give advice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99"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I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you, I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would see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doctor. (advice)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I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money, I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could buy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new car. (But I don’t have money.) (improbable situation)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91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Type 3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If-clause (hypothesis)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Main clause (result)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Unreal past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+ Past Perfect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Would/could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might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 have + past participle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Unreal or improbable situation in the past; also used to express regret and criticism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16"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 you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hadn’t been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rude, he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wouldn’t have punished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you. (But you were rude and he punished you.) (criticism)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Рисунок 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91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404664" y="1196752"/>
            <a:ext cx="499337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Conditionals</a:t>
            </a:r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7" y="1916832"/>
            <a:ext cx="1489348" cy="148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8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слухай</a:t>
            </a:r>
            <a:r>
              <a:rPr lang="ru-RU" dirty="0"/>
              <a:t> і дивись </a:t>
            </a:r>
            <a:r>
              <a:rPr lang="ru-RU" dirty="0" err="1"/>
              <a:t>відео</a:t>
            </a:r>
            <a:r>
              <a:rPr lang="ru-RU" dirty="0"/>
              <a:t>-урок!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" b="17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13176"/>
            <a:ext cx="8540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5192225"/>
            <a:ext cx="7328514" cy="523043"/>
          </a:xfrm>
        </p:spPr>
        <p:txBody>
          <a:bodyPr>
            <a:normAutofit fontScale="90000"/>
          </a:bodyPr>
          <a:lstStyle/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endParaRPr lang="ru-RU" dirty="0"/>
          </a:p>
        </p:txBody>
      </p:sp>
      <p:pic>
        <p:nvPicPr>
          <p:cNvPr id="4100" name="Рисунок 304" descr="Описание: Картинки по запросу &quot;собака робот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1201738"/>
            <a:ext cx="1389062" cy="14255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Рисунок 3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25700"/>
            <a:ext cx="5429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810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73616"/>
              </p:ext>
            </p:extLst>
          </p:nvPr>
        </p:nvGraphicFramePr>
        <p:xfrm>
          <a:off x="1043608" y="1052736"/>
          <a:ext cx="6069013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Документ" r:id="rId6" imgW="6069141" imgH="3758986" progId="Word.Document.12">
                  <p:embed/>
                </p:oleObj>
              </mc:Choice>
              <mc:Fallback>
                <p:oleObj name="Документ" r:id="rId6" imgW="6069141" imgH="37589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3608" y="1052736"/>
                        <a:ext cx="6069013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52289" y="5157192"/>
            <a:ext cx="6540713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Read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the advertisement for a high-tech dog.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Make sentences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using the first conditional.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6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283152" cy="755103"/>
          </a:xfrm>
        </p:spPr>
        <p:txBody>
          <a:bodyPr>
            <a:no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latin typeface="Aharoni" pitchFamily="2" charset="-79"/>
                <a:ea typeface="Calibri"/>
                <a:cs typeface="Aharoni" pitchFamily="2" charset="-79"/>
              </a:rPr>
              <a:t>Ask and answer </a:t>
            </a:r>
            <a:r>
              <a:rPr lang="en-US" sz="2400" dirty="0">
                <a:latin typeface="Aharoni" pitchFamily="2" charset="-79"/>
                <a:ea typeface="Calibri"/>
                <a:cs typeface="Aharoni" pitchFamily="2" charset="-79"/>
              </a:rPr>
              <a:t>questions as in the example.</a:t>
            </a:r>
            <a:r>
              <a:rPr lang="ru-RU" sz="2400" dirty="0">
                <a:cs typeface="Aharoni" pitchFamily="2" charset="-79"/>
              </a:rPr>
              <a:t/>
            </a:r>
            <a:br>
              <a:rPr lang="ru-RU" sz="2400" dirty="0">
                <a:cs typeface="Aharoni" pitchFamily="2" charset="-79"/>
              </a:rPr>
            </a:br>
            <a:endParaRPr lang="ru-RU" sz="2400" dirty="0">
              <a:cs typeface="Aharoni" pitchFamily="2" charset="-79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en-US" i="1" dirty="0" smtClean="0">
              <a:latin typeface="Times New Roman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en-US" i="1" dirty="0">
              <a:latin typeface="Times New Roman"/>
              <a:ea typeface="Calibri"/>
              <a:cs typeface="Times New Roman"/>
            </a:endParaRPr>
          </a:p>
          <a:p>
            <a:pPr marL="14288" indent="-14288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2. What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would you do if your friend cheated in an 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exam? If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my friend cheated in an exam, I wouldn’t tell anybody.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4288" lvl="0" indent="-14288" algn="just">
              <a:lnSpc>
                <a:spcPct val="115000"/>
              </a:lnSpc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3. What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would you do if you got lost on a mountain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?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pPr marL="14288" lvl="0" indent="-14288" algn="just">
              <a:lnSpc>
                <a:spcPct val="115000"/>
              </a:lnSpc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If I got lost on a mountain, I would cry.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4288" lvl="0" indent="-14288" algn="just">
              <a:lnSpc>
                <a:spcPct val="115000"/>
              </a:lnSpc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4. What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would you do if your friend was 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ill?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If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my 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   friend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was ill, I would go to see him.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5. What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would you do if you found a wallet in the street?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If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I found a wallet in the street, I would take it to the police station.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4288" indent="-14288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810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66948"/>
            <a:ext cx="1652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1" y="828873"/>
            <a:ext cx="12477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1.     you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/ see a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ghost?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  What would you do if you saw a ghost?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2286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i="1" dirty="0" smtClean="0">
                <a:latin typeface="Times New Roman"/>
                <a:ea typeface="Calibri"/>
                <a:cs typeface="Times New Roman"/>
              </a:rPr>
              <a:t>       If 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I saw a ghost, I would scream.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2.     a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friend / cheat in an exam?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3.     you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/ get lost on a mountain?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4.     your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friend / be ill?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5.     you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/ find a wallet in the street?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86845"/>
            <a:ext cx="750565" cy="55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7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. </a:t>
            </a:r>
            <a:r>
              <a:rPr lang="en-US" sz="2200" dirty="0">
                <a:solidFill>
                  <a:srgbClr val="C00000"/>
                </a:solidFill>
              </a:rPr>
              <a:t>Rewrite</a:t>
            </a:r>
            <a:r>
              <a:rPr lang="en-US" sz="2200" dirty="0"/>
              <a:t> using the third conditional.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317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1. I went out in the rain and caught a cold.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Times New Roman"/>
                <a:ea typeface="Calibri"/>
                <a:cs typeface="Times New Roman"/>
              </a:rPr>
              <a:t>If I hadn’t gone out in the rain, I wouldn’t have caught a cold.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2. I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ate a lot and then my stomach hurt.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3. John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was tired so he didn’t go out.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4. Becky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went skiing and broke her leg.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If I hadn’t eaten a lot, my stomach wouldn’t have hurt.</a:t>
            </a:r>
          </a:p>
          <a:p>
            <a:pPr marL="114300" indent="0">
              <a:buNone/>
            </a:pPr>
            <a:endParaRPr lang="en-US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If John hadn’t been tired, he would have gone out.</a:t>
            </a:r>
          </a:p>
          <a:p>
            <a:pPr marL="114300" indent="0">
              <a:buNone/>
            </a:pP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If Becky hadn’t gone skiing, she wouldn’t have broken her leg.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10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51588"/>
            <a:ext cx="678557" cy="50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49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8372"/>
            <a:ext cx="7139136" cy="103942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Put the verbs in brackets into the correct tense. What type of conditional is each sentence? Explain.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If you </a:t>
            </a:r>
            <a:r>
              <a:rPr lang="ru-RU" dirty="0"/>
              <a:t>……………. </a:t>
            </a:r>
            <a:r>
              <a:rPr lang="en-US" dirty="0"/>
              <a:t>(do) more exercise, you would lose weight.</a:t>
            </a:r>
            <a:endParaRPr lang="ru-RU" dirty="0"/>
          </a:p>
          <a:p>
            <a:r>
              <a:rPr lang="en-US" dirty="0"/>
              <a:t>2. If it ….……….. (stop) raining, we’ll go for a walk.</a:t>
            </a:r>
            <a:endParaRPr lang="ru-RU" dirty="0"/>
          </a:p>
          <a:p>
            <a:r>
              <a:rPr lang="en-US" dirty="0"/>
              <a:t>3. If he </a:t>
            </a:r>
            <a:r>
              <a:rPr lang="en-US" dirty="0" smtClean="0"/>
              <a:t>…..…….. </a:t>
            </a:r>
            <a:r>
              <a:rPr lang="en-US" dirty="0"/>
              <a:t>(get up) early, he wouldn’t have missed the train.</a:t>
            </a:r>
            <a:endParaRPr lang="ru-RU" dirty="0"/>
          </a:p>
          <a:p>
            <a:r>
              <a:rPr lang="en-US" dirty="0"/>
              <a:t>4. If I were you, I ……………. (not/eat) GM food.</a:t>
            </a:r>
            <a:endParaRPr lang="ru-RU" dirty="0"/>
          </a:p>
          <a:p>
            <a:r>
              <a:rPr lang="en-US" dirty="0"/>
              <a:t>5. If we had practiced more, we </a:t>
            </a:r>
            <a:r>
              <a:rPr lang="en-US" dirty="0" smtClean="0"/>
              <a:t>………..…..… </a:t>
            </a:r>
            <a:r>
              <a:rPr lang="en-US" dirty="0"/>
              <a:t>(play) better in the match.</a:t>
            </a:r>
            <a:endParaRPr lang="ru-RU" dirty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5305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7008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8516" y="2564904"/>
            <a:ext cx="897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stops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6712" y="2979184"/>
            <a:ext cx="114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ad got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37890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ouldn’t eat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5155" y="42210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 have played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7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648680" y="188640"/>
            <a:ext cx="7774632" cy="4332313"/>
          </a:xfrm>
        </p:spPr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Fill in the gaps </a:t>
            </a:r>
            <a:r>
              <a:rPr lang="en-US" b="1" dirty="0">
                <a:solidFill>
                  <a:schemeClr val="bg1"/>
                </a:solidFill>
              </a:rPr>
              <a:t>with the verbs in the correct tense.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7810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7247" y="1221090"/>
            <a:ext cx="741682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I ……….. (have) an umbrella, I ………..…….. (not/get) wet. (Conditional II)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 ……………….……..….(call) you if I ……………... (know) you were at home. (Conditional III)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you …………….…….. (exercise) regularly, you ………………..…..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be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)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fit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(Conditional III)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If he ……….…….. (study) harder, he ………………….… (get) a better mark. (Conditional III)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He ……………….… (not/yell) at me if I ……………….…. (do) all my homework. (Conditional III)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642" y="11247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had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11247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ouldn’t get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3901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 have called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1772816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ad known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0891" y="236034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had exercised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7674" y="236034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 have been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6661" y="30689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ad studied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6725" y="2996952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would have got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96854" y="3645024"/>
            <a:ext cx="242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ouldn’t have yelled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3688401"/>
            <a:ext cx="152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ad done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041" y="290486"/>
            <a:ext cx="1365189" cy="93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9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TEST YOURSELF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r>
              <a:rPr lang="en-US" sz="2000" b="1" dirty="0">
                <a:latin typeface="Times New Roman"/>
                <a:ea typeface="Calibri"/>
                <a:cs typeface="Times New Roman"/>
              </a:rPr>
              <a:t>TEST 4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>
                <a:latin typeface="Times New Roman"/>
                <a:ea typeface="Calibri"/>
              </a:rPr>
              <a:t>Task 1. Follow </a:t>
            </a:r>
            <a:r>
              <a:rPr lang="en-US" b="1" i="1" dirty="0" smtClean="0">
                <a:latin typeface="Times New Roman"/>
                <a:ea typeface="Calibri"/>
              </a:rPr>
              <a:t>the </a:t>
            </a:r>
            <a:r>
              <a:rPr lang="en-US" b="1" i="1" dirty="0">
                <a:latin typeface="Times New Roman"/>
                <a:ea typeface="Calibri"/>
              </a:rPr>
              <a:t>arrows and make sentences as in the example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1890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79" y="2181438"/>
            <a:ext cx="2924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005" y="1766604"/>
            <a:ext cx="26765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480" y="1318096"/>
            <a:ext cx="2667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50" y="563414"/>
            <a:ext cx="622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650" y="1515773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1813138"/>
            <a:ext cx="6524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49002"/>
            <a:ext cx="6524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оле 316"/>
          <p:cNvSpPr txBox="1"/>
          <p:nvPr/>
        </p:nvSpPr>
        <p:spPr>
          <a:xfrm>
            <a:off x="3334005" y="900584"/>
            <a:ext cx="2647950" cy="3079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Plants/become stronger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Поле 316"/>
          <p:cNvSpPr txBox="1"/>
          <p:nvPr/>
        </p:nvSpPr>
        <p:spPr>
          <a:xfrm>
            <a:off x="3334005" y="414892"/>
            <a:ext cx="2647950" cy="3079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latin typeface="Calibri"/>
                <a:ea typeface="Calibri"/>
                <a:cs typeface="Times New Roman"/>
              </a:rPr>
              <a:t>Scientists/modify the right genes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4" y="2381463"/>
            <a:ext cx="85407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698169"/>
            <a:ext cx="592613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24200"/>
            <a:ext cx="7704856" cy="138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90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1154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Аптека</vt:lpstr>
      <vt:lpstr>Документ</vt:lpstr>
      <vt:lpstr>Science and technology. Conditionals</vt:lpstr>
      <vt:lpstr>Презентация PowerPoint</vt:lpstr>
      <vt:lpstr>Уважно слухай і дивись відео-урок!</vt:lpstr>
      <vt:lpstr>Презентация PowerPoint</vt:lpstr>
      <vt:lpstr>Ask and answer questions as in the example. </vt:lpstr>
      <vt:lpstr>. Rewrite using the third conditional.</vt:lpstr>
      <vt:lpstr>Put the verbs in brackets into the correct tense. What type of conditional is each sentence? Explain.</vt:lpstr>
      <vt:lpstr>Презентация PowerPoint</vt:lpstr>
      <vt:lpstr>TEST YOURSELF  TEST 4</vt:lpstr>
      <vt:lpstr>Task 2.  Underline the correct form of the verb in each sentence.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technology. Conditionals</dc:title>
  <dc:creator>Momot-PC</dc:creator>
  <cp:lastModifiedBy>Momot-PC</cp:lastModifiedBy>
  <cp:revision>13</cp:revision>
  <dcterms:created xsi:type="dcterms:W3CDTF">2020-02-07T18:46:17Z</dcterms:created>
  <dcterms:modified xsi:type="dcterms:W3CDTF">2020-02-09T09:03:30Z</dcterms:modified>
</cp:coreProperties>
</file>