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7" r:id="rId2"/>
    <p:sldId id="265" r:id="rId3"/>
    <p:sldId id="290" r:id="rId4"/>
    <p:sldId id="258" r:id="rId5"/>
    <p:sldId id="267" r:id="rId6"/>
    <p:sldId id="259" r:id="rId7"/>
    <p:sldId id="260" r:id="rId8"/>
    <p:sldId id="261" r:id="rId9"/>
    <p:sldId id="262" r:id="rId10"/>
    <p:sldId id="268" r:id="rId11"/>
    <p:sldId id="269" r:id="rId12"/>
    <p:sldId id="270" r:id="rId13"/>
    <p:sldId id="263" r:id="rId14"/>
    <p:sldId id="288" r:id="rId15"/>
    <p:sldId id="264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2" r:id="rId25"/>
    <p:sldId id="279" r:id="rId26"/>
    <p:sldId id="281" r:id="rId27"/>
    <p:sldId id="283" r:id="rId28"/>
    <p:sldId id="287" r:id="rId29"/>
    <p:sldId id="284" r:id="rId30"/>
    <p:sldId id="285" r:id="rId31"/>
    <p:sldId id="286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DFF94-3D00-4320-A127-E934999B92DC}" type="datetimeFigureOut">
              <a:rPr lang="ru-RU" smtClean="0"/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7DB-8C75-465D-A0A3-8C475C512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41ABB-658C-4658-9BA0-729CDB12B8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9082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9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73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opowerpoint.ru/wp-content/uploads/2013/02/GreenAbstraktMin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76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 userDrawn="1"/>
        </p:nvSpPr>
        <p:spPr>
          <a:xfrm>
            <a:off x="123732" y="836712"/>
            <a:ext cx="8856984" cy="5858489"/>
          </a:xfrm>
          <a:prstGeom prst="roundRect">
            <a:avLst/>
          </a:prstGeom>
          <a:solidFill>
            <a:schemeClr val="bg1"/>
          </a:solidFill>
          <a:ln cmpd="thinThick"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 cmpd="thinThick">
                <a:solidFill>
                  <a:schemeClr val="tx1"/>
                </a:solidFill>
              </a:ln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7" y="6597352"/>
            <a:ext cx="519777" cy="26064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F6E8CF2-7CF4-45AC-98D6-FE733AD56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extBox 1"/>
          <p:cNvSpPr txBox="1"/>
          <p:nvPr userDrawn="1"/>
        </p:nvSpPr>
        <p:spPr>
          <a:xfrm>
            <a:off x="4139952" y="6670825"/>
            <a:ext cx="4248472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uk-UA" sz="1200" b="1" dirty="0" err="1" smtClean="0">
                <a:solidFill>
                  <a:schemeClr val="bg1"/>
                </a:solidFill>
              </a:rPr>
              <a:t>Ковалюк</a:t>
            </a:r>
            <a:r>
              <a:rPr lang="uk-UA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Т.В.</a:t>
            </a:r>
            <a:r>
              <a:rPr lang="en-US" sz="1200" b="1" dirty="0" smtClean="0">
                <a:solidFill>
                  <a:schemeClr val="bg1"/>
                </a:solidFill>
              </a:rPr>
              <a:t>,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uk-UA" sz="1200" b="1" dirty="0" smtClean="0">
                <a:solidFill>
                  <a:schemeClr val="bg1"/>
                </a:solidFill>
              </a:rPr>
              <a:t>д</a:t>
            </a:r>
            <a:r>
              <a:rPr lang="ru-RU" sz="1200" b="1" dirty="0" err="1" smtClean="0">
                <a:solidFill>
                  <a:schemeClr val="bg1"/>
                </a:solidFill>
              </a:rPr>
              <a:t>оцент</a:t>
            </a:r>
            <a:r>
              <a:rPr lang="ru-RU" sz="1200" b="1" dirty="0" smtClean="0">
                <a:solidFill>
                  <a:schemeClr val="bg1"/>
                </a:solidFill>
              </a:rPr>
              <a:t> кафедры АСОИУ НТУУ «КПИ»</a:t>
            </a:r>
          </a:p>
        </p:txBody>
      </p:sp>
    </p:spTree>
    <p:extLst>
      <p:ext uri="{BB962C8B-B14F-4D97-AF65-F5344CB8AC3E}">
        <p14:creationId xmlns:p14="http://schemas.microsoft.com/office/powerpoint/2010/main" val="51047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opowerpoint.ru/wp-content/uploads/2013/02/GreenAbstraktMini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76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 userDrawn="1"/>
        </p:nvSpPr>
        <p:spPr>
          <a:xfrm>
            <a:off x="-19776" y="764704"/>
            <a:ext cx="9163776" cy="5904656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965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1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2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8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5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6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3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3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E8CF2-7CF4-45AC-98D6-FE733AD56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8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im.com.ua/2014/01/video-agile-product-manage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GreenAbstrak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5" y="2843595"/>
            <a:ext cx="8208912" cy="258532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rgbClr val="FFFF00"/>
                </a:solidFill>
              </a:rPr>
              <a:t>Topic.</a:t>
            </a:r>
          </a:p>
          <a:p>
            <a:pPr algn="ctr"/>
            <a:r>
              <a:rPr lang="en-US" sz="5400" b="1" dirty="0" smtClean="0">
                <a:ln w="50800"/>
                <a:solidFill>
                  <a:srgbClr val="FFFF00"/>
                </a:solidFill>
              </a:rPr>
              <a:t>Team Management for</a:t>
            </a:r>
            <a:r>
              <a:rPr lang="ru-RU" sz="5400" b="1" dirty="0" smtClean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ln w="50800"/>
                <a:solidFill>
                  <a:srgbClr val="FFFF00"/>
                </a:solidFill>
              </a:rPr>
              <a:t>Agile</a:t>
            </a:r>
            <a:r>
              <a:rPr lang="ru-RU" sz="5400" b="1" dirty="0" smtClean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ln w="50800"/>
                <a:solidFill>
                  <a:srgbClr val="FFFF00"/>
                </a:solidFill>
              </a:rPr>
              <a:t>methodology</a:t>
            </a:r>
            <a:endParaRPr lang="ru-RU" sz="5400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307" y="5877272"/>
            <a:ext cx="1921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Kovaliuk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etiana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Igor Sikorsky KPI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8CF2-7CF4-45AC-98D6-FE733AD56A75}" type="slidenum">
              <a:rPr lang="ru-RU" smtClean="0"/>
              <a:t>1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" y="553475"/>
            <a:ext cx="1663700" cy="68897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Рисунок 7" descr="Описание: eu_flag_co_funded_pos_[rgb]_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27" y="553475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007" y="1444450"/>
            <a:ext cx="8844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Course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Information </a:t>
            </a:r>
            <a:r>
              <a:rPr lang="en-US" sz="3200" b="1" dirty="0" smtClean="0">
                <a:solidFill>
                  <a:srgbClr val="FFFF00"/>
                </a:solidFill>
              </a:rPr>
              <a:t>System Development and Deployment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10</a:t>
            </a:fld>
            <a:endParaRPr lang="ru-RU"/>
          </a:p>
        </p:txBody>
      </p:sp>
      <p:pic>
        <p:nvPicPr>
          <p:cNvPr id="7170" name="Picture 2" descr="http://3.bp.blogspot.com/-UXALAdtkrOs/UXKvcAy9tSI/AAAAAAAAA9Q/OPiZ30qqQJg/s320/2013-04-20+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048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1268760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Команда по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черзі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зачитує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вголос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цінності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залишилися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фільтрації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Піднімають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руки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у кого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залишилися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ж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цінності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Скрам-майстер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записує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дошці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цінності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виявилися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загальними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мінімум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двох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чоловік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команди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отримуємо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список з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цінностей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7713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Вироблення</a:t>
            </a:r>
            <a:r>
              <a:rPr lang="ru-RU" sz="3200" b="1" dirty="0">
                <a:solidFill>
                  <a:schemeClr val="bg1"/>
                </a:solidFill>
              </a:rPr>
              <a:t> набору </a:t>
            </a:r>
            <a:r>
              <a:rPr lang="ru-RU" sz="3200" b="1" dirty="0" err="1">
                <a:solidFill>
                  <a:schemeClr val="bg1"/>
                </a:solidFill>
              </a:rPr>
              <a:t>командних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цінностей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386" y="891257"/>
            <a:ext cx="67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Крок 4. Фільтрація командних цінностей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994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11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1556792"/>
            <a:ext cx="748883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200" dirty="0">
                <a:latin typeface="Arial" charset="0"/>
              </a:rPr>
              <a:t>Команда </a:t>
            </a:r>
            <a:r>
              <a:rPr lang="ru-RU" sz="2200" dirty="0" err="1">
                <a:latin typeface="Arial" charset="0"/>
              </a:rPr>
              <a:t>голосує</a:t>
            </a:r>
            <a:r>
              <a:rPr lang="ru-RU" sz="2200" dirty="0">
                <a:latin typeface="Arial" charset="0"/>
              </a:rPr>
              <a:t> за N / 3 </a:t>
            </a:r>
            <a:r>
              <a:rPr lang="ru-RU" sz="2200" dirty="0" err="1">
                <a:latin typeface="Arial" charset="0"/>
              </a:rPr>
              <a:t>найбільш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>
                <a:latin typeface="Arial" charset="0"/>
              </a:rPr>
              <a:t>важливих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>
                <a:latin typeface="Arial" charset="0"/>
              </a:rPr>
              <a:t>цінностей</a:t>
            </a:r>
            <a:r>
              <a:rPr lang="ru-RU" sz="2200" dirty="0">
                <a:latin typeface="Arial" charset="0"/>
              </a:rPr>
              <a:t> з </a:t>
            </a:r>
            <a:r>
              <a:rPr lang="ru-RU" sz="2200" dirty="0" err="1">
                <a:latin typeface="Arial" charset="0"/>
              </a:rPr>
              <a:t>фінального</a:t>
            </a:r>
            <a:r>
              <a:rPr lang="ru-RU" sz="2200" dirty="0">
                <a:latin typeface="Arial" charset="0"/>
              </a:rPr>
              <a:t> списку.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200" dirty="0">
                <a:latin typeface="Arial" charset="0"/>
              </a:rPr>
              <a:t>Таким чином, </a:t>
            </a:r>
            <a:r>
              <a:rPr lang="ru-RU" sz="2200" dirty="0" err="1">
                <a:latin typeface="Arial" charset="0"/>
              </a:rPr>
              <a:t>виходить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>
                <a:latin typeface="Arial" charset="0"/>
              </a:rPr>
              <a:t>відсортоване</a:t>
            </a:r>
            <a:r>
              <a:rPr lang="ru-RU" sz="2200" dirty="0">
                <a:latin typeface="Arial" charset="0"/>
              </a:rPr>
              <a:t> за </a:t>
            </a:r>
            <a:r>
              <a:rPr lang="ru-RU" sz="2200" dirty="0" err="1">
                <a:latin typeface="Arial" charset="0"/>
              </a:rPr>
              <a:t>важливістю</a:t>
            </a:r>
            <a:r>
              <a:rPr lang="ru-RU" sz="2200" dirty="0">
                <a:latin typeface="Arial" charset="0"/>
              </a:rPr>
              <a:t> список, з </a:t>
            </a:r>
            <a:r>
              <a:rPr lang="ru-RU" sz="2200" dirty="0" err="1">
                <a:latin typeface="Arial" charset="0"/>
              </a:rPr>
              <a:t>якого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>
                <a:latin typeface="Arial" charset="0"/>
              </a:rPr>
              <a:t>можна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>
                <a:latin typeface="Arial" charset="0"/>
              </a:rPr>
              <a:t>взяти</a:t>
            </a:r>
            <a:r>
              <a:rPr lang="ru-RU" sz="2200" dirty="0">
                <a:latin typeface="Arial" charset="0"/>
              </a:rPr>
              <a:t> «</a:t>
            </a:r>
            <a:r>
              <a:rPr lang="ru-RU" sz="2200" dirty="0" err="1">
                <a:latin typeface="Arial" charset="0"/>
              </a:rPr>
              <a:t>верхніх</a:t>
            </a:r>
            <a:r>
              <a:rPr lang="ru-RU" sz="2200" dirty="0">
                <a:latin typeface="Arial" charset="0"/>
              </a:rPr>
              <a:t>» 5 </a:t>
            </a:r>
            <a:r>
              <a:rPr lang="ru-RU" sz="2200" dirty="0" err="1">
                <a:latin typeface="Arial" charset="0"/>
              </a:rPr>
              <a:t>пунктів</a:t>
            </a:r>
            <a:r>
              <a:rPr lang="ru-RU" sz="2200" dirty="0">
                <a:latin typeface="Arial" charset="0"/>
              </a:rPr>
              <a:t> і </a:t>
            </a:r>
            <a:r>
              <a:rPr lang="ru-RU" sz="2200" dirty="0" err="1">
                <a:latin typeface="Arial" charset="0"/>
              </a:rPr>
              <a:t>назвати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>
                <a:latin typeface="Arial" charset="0"/>
              </a:rPr>
              <a:t>їх</a:t>
            </a:r>
            <a:r>
              <a:rPr lang="ru-RU" sz="2200" dirty="0">
                <a:latin typeface="Arial" charset="0"/>
              </a:rPr>
              <a:t> «</a:t>
            </a:r>
            <a:r>
              <a:rPr lang="ru-RU" sz="2200" dirty="0" err="1">
                <a:latin typeface="Arial" charset="0"/>
              </a:rPr>
              <a:t>Наші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>
                <a:latin typeface="Arial" charset="0"/>
              </a:rPr>
              <a:t>Цінності</a:t>
            </a:r>
            <a:r>
              <a:rPr lang="ru-RU" sz="2200" dirty="0">
                <a:latin typeface="Arial" charset="0"/>
              </a:rPr>
              <a:t>», </a:t>
            </a:r>
            <a:r>
              <a:rPr lang="ru-RU" sz="2200" dirty="0" err="1">
                <a:latin typeface="Arial" charset="0"/>
              </a:rPr>
              <a:t>наприклад</a:t>
            </a:r>
            <a:r>
              <a:rPr lang="ru-RU" sz="2200" dirty="0">
                <a:latin typeface="Arial" charset="0"/>
              </a:rPr>
              <a:t>: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7713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Вироблення</a:t>
            </a:r>
            <a:r>
              <a:rPr lang="ru-RU" sz="3200" b="1" dirty="0">
                <a:solidFill>
                  <a:schemeClr val="bg1"/>
                </a:solidFill>
              </a:rPr>
              <a:t> набору </a:t>
            </a:r>
            <a:r>
              <a:rPr lang="ru-RU" sz="3200" b="1" dirty="0" err="1">
                <a:solidFill>
                  <a:schemeClr val="bg1"/>
                </a:solidFill>
              </a:rPr>
              <a:t>командних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цінностей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645024"/>
            <a:ext cx="4152900" cy="272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0386" y="891257"/>
            <a:ext cx="67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Крок 5. кінцевий вибір командних цінностей </a:t>
            </a:r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45239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83768" y="184284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Цінності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Скрама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628800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Courage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майстерність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відповідальність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простота,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повага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Opennes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довіра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45239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8124"/>
            <a:ext cx="7953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Використання</a:t>
            </a:r>
            <a:r>
              <a:rPr lang="ru-RU" sz="3200" b="1" dirty="0">
                <a:solidFill>
                  <a:schemeClr val="bg1"/>
                </a:solidFill>
              </a:rPr>
              <a:t> списку </a:t>
            </a:r>
            <a:r>
              <a:rPr lang="ru-RU" sz="3200" b="1" dirty="0" err="1">
                <a:solidFill>
                  <a:schemeClr val="bg1"/>
                </a:solidFill>
              </a:rPr>
              <a:t>командних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цінностей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знову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обговорити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проаналізувати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чином вони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відображаються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поведінці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команди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недостатньо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часто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них ми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ігноруємо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рекрутингу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нового члена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команди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варто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лоб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питати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 те,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кандидат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вибрані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командні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Замість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запитати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означають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кандидата і як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демонструє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роботі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цінністю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Повага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запитати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співбесіді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«Як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висловлюєте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повагу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людей у ​​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своїй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повсякденній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роботі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" y="5982186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92" y="5941314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024" y="5419"/>
            <a:ext cx="8972976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Оптимальна команда: ролі, що виконуються в команді </a:t>
            </a:r>
            <a:r>
              <a:rPr lang="en-US" sz="3200" b="1" dirty="0" smtClean="0">
                <a:solidFill>
                  <a:schemeClr val="bg1"/>
                </a:solidFill>
              </a:rPr>
              <a:t>AGILE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842962"/>
            <a:ext cx="7829550" cy="51720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72383"/>
            <a:ext cx="5959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/>
              </a:rPr>
              <a:t>Тип</a:t>
            </a:r>
            <a:r>
              <a:rPr lang="uk-UA" sz="3200" b="1" dirty="0" smtClean="0">
                <a:solidFill>
                  <a:schemeClr val="bg1"/>
                </a:solidFill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/>
              </a:rPr>
              <a:t>особистостей</a:t>
            </a:r>
            <a:r>
              <a:rPr lang="ru-RU" sz="32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/>
              </a:rPr>
              <a:t>Agile-</a:t>
            </a:r>
            <a:r>
              <a:rPr lang="ru-RU" sz="3200" b="1" dirty="0" smtClean="0">
                <a:solidFill>
                  <a:schemeClr val="bg1"/>
                </a:solidFill>
                <a:effectLst/>
              </a:rPr>
              <a:t>команд</a:t>
            </a:r>
            <a:endParaRPr lang="ru-RU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7988" y="2276872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00CC"/>
                </a:solidFill>
              </a:rPr>
              <a:t>Новатор (</a:t>
            </a:r>
            <a:r>
              <a:rPr lang="en-US" sz="2200" dirty="0">
                <a:solidFill>
                  <a:srgbClr val="0000CC"/>
                </a:solidFill>
              </a:rPr>
              <a:t>Innovator),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err="1">
                <a:solidFill>
                  <a:srgbClr val="0000CC"/>
                </a:solidFill>
              </a:rPr>
              <a:t>Чемпіон</a:t>
            </a:r>
            <a:r>
              <a:rPr lang="ru-RU" sz="2200" dirty="0">
                <a:solidFill>
                  <a:srgbClr val="0000CC"/>
                </a:solidFill>
              </a:rPr>
              <a:t> (</a:t>
            </a:r>
            <a:r>
              <a:rPr lang="en-US" sz="2200" dirty="0">
                <a:solidFill>
                  <a:srgbClr val="0000CC"/>
                </a:solidFill>
              </a:rPr>
              <a:t>Champion),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err="1">
                <a:solidFill>
                  <a:srgbClr val="0000CC"/>
                </a:solidFill>
              </a:rPr>
              <a:t>Робоча</a:t>
            </a:r>
            <a:r>
              <a:rPr lang="ru-RU" sz="2200" dirty="0">
                <a:solidFill>
                  <a:srgbClr val="0000CC"/>
                </a:solidFill>
              </a:rPr>
              <a:t> </a:t>
            </a:r>
            <a:r>
              <a:rPr lang="ru-RU" sz="2200" dirty="0" err="1">
                <a:solidFill>
                  <a:srgbClr val="0000CC"/>
                </a:solidFill>
              </a:rPr>
              <a:t>конячка</a:t>
            </a:r>
            <a:r>
              <a:rPr lang="ru-RU" sz="2200" dirty="0">
                <a:solidFill>
                  <a:srgbClr val="0000CC"/>
                </a:solidFill>
              </a:rPr>
              <a:t> (</a:t>
            </a:r>
            <a:r>
              <a:rPr lang="en-US" sz="2200" dirty="0">
                <a:solidFill>
                  <a:srgbClr val="0000CC"/>
                </a:solidFill>
              </a:rPr>
              <a:t>Workhorse),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err="1">
                <a:solidFill>
                  <a:srgbClr val="0000CC"/>
                </a:solidFill>
              </a:rPr>
              <a:t>Кон'юнктурник</a:t>
            </a:r>
            <a:r>
              <a:rPr lang="ru-RU" sz="2200" dirty="0">
                <a:solidFill>
                  <a:srgbClr val="0000CC"/>
                </a:solidFill>
              </a:rPr>
              <a:t> (</a:t>
            </a:r>
            <a:r>
              <a:rPr lang="en-US" sz="2200" dirty="0">
                <a:solidFill>
                  <a:srgbClr val="0000CC"/>
                </a:solidFill>
              </a:rPr>
              <a:t>Bandwagon),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00CC"/>
                </a:solidFill>
              </a:rPr>
              <a:t>Ковбой (</a:t>
            </a:r>
            <a:r>
              <a:rPr lang="en-US" sz="2200" dirty="0">
                <a:solidFill>
                  <a:srgbClr val="0000CC"/>
                </a:solidFill>
              </a:rPr>
              <a:t>Cowboy),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00CC"/>
                </a:solidFill>
              </a:rPr>
              <a:t>Шахрай (</a:t>
            </a:r>
            <a:r>
              <a:rPr lang="en-US" sz="2200" dirty="0">
                <a:solidFill>
                  <a:srgbClr val="0000CC"/>
                </a:solidFill>
              </a:rPr>
              <a:t>Deceiver)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err="1">
                <a:solidFill>
                  <a:srgbClr val="0000CC"/>
                </a:solidFill>
              </a:rPr>
              <a:t>Незгідний</a:t>
            </a:r>
            <a:r>
              <a:rPr lang="ru-RU" sz="2200" dirty="0">
                <a:solidFill>
                  <a:srgbClr val="0000CC"/>
                </a:solidFill>
              </a:rPr>
              <a:t> (</a:t>
            </a:r>
            <a:r>
              <a:rPr lang="en-US" sz="2200" dirty="0">
                <a:solidFill>
                  <a:srgbClr val="0000CC"/>
                </a:solidFill>
              </a:rPr>
              <a:t>Denier).</a:t>
            </a:r>
            <a:endParaRPr lang="en-US" sz="2200" dirty="0">
              <a:solidFill>
                <a:srgbClr val="0000CC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890184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Маріо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Морейра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автор книги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Adapting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Agile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виділяє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типів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Agile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2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079144"/>
            <a:ext cx="29523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96138" y="4134221"/>
            <a:ext cx="2484784" cy="19061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1" y="836712"/>
            <a:ext cx="3312368" cy="2236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916706"/>
            <a:ext cx="3096344" cy="2123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003758"/>
            <a:ext cx="2952328" cy="1849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96139" y="776327"/>
            <a:ext cx="3168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Новатора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зустріти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en-US" sz="2000" dirty="0"/>
              <a:t>Agile-</a:t>
            </a:r>
            <a:r>
              <a:rPr lang="ru-RU" sz="2000" dirty="0" err="1"/>
              <a:t>консультантів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переходять</a:t>
            </a:r>
            <a:r>
              <a:rPr lang="ru-RU" sz="2000" dirty="0"/>
              <a:t> з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 в </a:t>
            </a:r>
            <a:r>
              <a:rPr lang="ru-RU" sz="2000" dirty="0" err="1"/>
              <a:t>іншу</a:t>
            </a:r>
            <a:r>
              <a:rPr lang="ru-RU" sz="2000" dirty="0"/>
              <a:t>, </a:t>
            </a:r>
            <a:r>
              <a:rPr lang="ru-RU" sz="2000" dirty="0" err="1"/>
              <a:t>допомагаючи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впроваджувати</a:t>
            </a:r>
            <a:r>
              <a:rPr lang="ru-RU" sz="2000" dirty="0"/>
              <a:t> </a:t>
            </a:r>
            <a:r>
              <a:rPr lang="ru-RU" sz="2000" dirty="0" err="1"/>
              <a:t>гнучкі</a:t>
            </a:r>
            <a:r>
              <a:rPr lang="ru-RU" sz="2000" dirty="0"/>
              <a:t> методики.</a:t>
            </a:r>
            <a:endParaRPr lang="ru-RU" sz="2000" dirty="0" smtClean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</a:rPr>
              <a:t>Тип </a:t>
            </a:r>
            <a:r>
              <a:rPr lang="ru-RU" sz="3200" b="1" dirty="0" err="1">
                <a:solidFill>
                  <a:schemeClr val="bg1"/>
                </a:solidFill>
              </a:rPr>
              <a:t>особистостей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/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  <a:effectLst/>
              </a:rPr>
              <a:t>Новатори</a:t>
            </a:r>
            <a:r>
              <a:rPr lang="ru-RU" sz="3200" b="1" dirty="0" smtClean="0">
                <a:solidFill>
                  <a:schemeClr val="bg1"/>
                </a:solidFill>
                <a:effectLst/>
              </a:rPr>
              <a:t>» в </a:t>
            </a:r>
            <a:r>
              <a:rPr lang="ru-RU" sz="3200" b="1" dirty="0" err="1" smtClean="0">
                <a:solidFill>
                  <a:schemeClr val="bg1"/>
                </a:solidFill>
                <a:effectLst/>
              </a:rPr>
              <a:t>Agile</a:t>
            </a:r>
            <a:r>
              <a:rPr lang="ru-RU" sz="3200" b="1" dirty="0" smtClean="0">
                <a:solidFill>
                  <a:schemeClr val="bg1"/>
                </a:solidFill>
                <a:effectLst/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506" y="1003758"/>
            <a:ext cx="29783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prstClr val="black"/>
                </a:solidFill>
              </a:rPr>
              <a:t>Новатори</a:t>
            </a:r>
            <a:r>
              <a:rPr lang="ru-RU" sz="2000" b="1" dirty="0">
                <a:solidFill>
                  <a:prstClr val="black"/>
                </a:solidFill>
              </a:rPr>
              <a:t> в </a:t>
            </a:r>
            <a:r>
              <a:rPr lang="ru-RU" sz="2000" b="1" dirty="0" err="1">
                <a:solidFill>
                  <a:prstClr val="black"/>
                </a:solidFill>
              </a:rPr>
              <a:t>Agile</a:t>
            </a:r>
            <a:r>
              <a:rPr lang="ru-RU" sz="2000" b="1" dirty="0">
                <a:solidFill>
                  <a:prstClr val="black"/>
                </a:solidFill>
              </a:rPr>
              <a:t> - </a:t>
            </a:r>
            <a:r>
              <a:rPr lang="ru-RU" sz="2000" dirty="0" err="1">
                <a:solidFill>
                  <a:prstClr val="black"/>
                </a:solidFill>
              </a:rPr>
              <a:t>справжні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лідери</a:t>
            </a:r>
            <a:r>
              <a:rPr lang="ru-RU" sz="2000" dirty="0">
                <a:solidFill>
                  <a:prstClr val="black"/>
                </a:solidFill>
              </a:rPr>
              <a:t>, вони позитивно </a:t>
            </a:r>
            <a:r>
              <a:rPr lang="ru-RU" sz="2000" dirty="0" err="1">
                <a:solidFill>
                  <a:prstClr val="black"/>
                </a:solidFill>
              </a:rPr>
              <a:t>налаштовані</a:t>
            </a:r>
            <a:r>
              <a:rPr lang="ru-RU" sz="2000" dirty="0">
                <a:solidFill>
                  <a:prstClr val="black"/>
                </a:solidFill>
              </a:rPr>
              <a:t> на </a:t>
            </a:r>
            <a:r>
              <a:rPr lang="ru-RU" sz="2000" dirty="0" err="1">
                <a:solidFill>
                  <a:prstClr val="black"/>
                </a:solidFill>
              </a:rPr>
              <a:t>Agile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прагнуть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покращувати</a:t>
            </a:r>
            <a:r>
              <a:rPr lang="ru-RU" sz="2000" dirty="0">
                <a:solidFill>
                  <a:prstClr val="black"/>
                </a:solidFill>
              </a:rPr>
              <a:t> і </a:t>
            </a:r>
            <a:r>
              <a:rPr lang="ru-RU" sz="2000" dirty="0" err="1">
                <a:solidFill>
                  <a:prstClr val="black"/>
                </a:solidFill>
              </a:rPr>
              <a:t>розвивати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гнучкі</a:t>
            </a:r>
            <a:r>
              <a:rPr lang="ru-RU" sz="2000" dirty="0">
                <a:solidFill>
                  <a:prstClr val="black"/>
                </a:solidFill>
              </a:rPr>
              <a:t> практики.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44405"/>
            <a:ext cx="309634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000" dirty="0" err="1">
                <a:solidFill>
                  <a:prstClr val="black"/>
                </a:solidFill>
              </a:rPr>
              <a:t>Багато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Новаторів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мають</a:t>
            </a:r>
            <a:r>
              <a:rPr lang="ru-RU" sz="2000" dirty="0">
                <a:solidFill>
                  <a:prstClr val="black"/>
                </a:solidFill>
              </a:rPr>
              <a:t> великий </a:t>
            </a:r>
            <a:r>
              <a:rPr lang="ru-RU" sz="2000" dirty="0" err="1">
                <a:solidFill>
                  <a:prstClr val="black"/>
                </a:solidFill>
              </a:rPr>
              <a:t>досвід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тренерства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гнучких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методологіях</a:t>
            </a:r>
            <a:r>
              <a:rPr lang="ru-RU" sz="2000" dirty="0">
                <a:solidFill>
                  <a:prstClr val="black"/>
                </a:solidFill>
              </a:rPr>
              <a:t>. Вони </a:t>
            </a:r>
            <a:r>
              <a:rPr lang="ru-RU" sz="2000" dirty="0" err="1">
                <a:solidFill>
                  <a:prstClr val="black"/>
                </a:solidFill>
              </a:rPr>
              <a:t>зможуть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знайти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підходи</a:t>
            </a:r>
            <a:r>
              <a:rPr lang="ru-RU" sz="2000" dirty="0">
                <a:solidFill>
                  <a:prstClr val="black"/>
                </a:solidFill>
              </a:rPr>
              <a:t> і донести до </a:t>
            </a:r>
            <a:r>
              <a:rPr lang="ru-RU" sz="2000" dirty="0" err="1">
                <a:solidFill>
                  <a:prstClr val="black"/>
                </a:solidFill>
              </a:rPr>
              <a:t>інших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співробітників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переваги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Agile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138" y="4148458"/>
            <a:ext cx="2484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Отримавши</a:t>
            </a:r>
            <a:r>
              <a:rPr lang="ru-RU" sz="2000" dirty="0"/>
              <a:t> такого консультанта в штат,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гарантувати</a:t>
            </a:r>
            <a:r>
              <a:rPr lang="ru-RU" sz="2000" dirty="0"/>
              <a:t> результат.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 rot="21252724">
            <a:off x="4647239" y="2829144"/>
            <a:ext cx="1020260" cy="50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237125">
            <a:off x="4854576" y="3822329"/>
            <a:ext cx="1020260" cy="50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5229200"/>
            <a:ext cx="8280919" cy="1015663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/>
              <a:t>Ці</a:t>
            </a:r>
            <a:r>
              <a:rPr lang="ru-RU" sz="2000" dirty="0"/>
              <a:t> люди </a:t>
            </a:r>
            <a:r>
              <a:rPr lang="ru-RU" sz="2000" dirty="0" err="1"/>
              <a:t>грають</a:t>
            </a:r>
            <a:r>
              <a:rPr lang="ru-RU" sz="2000" dirty="0"/>
              <a:t> </a:t>
            </a:r>
            <a:r>
              <a:rPr lang="ru-RU" sz="2000" dirty="0" err="1"/>
              <a:t>дуже</a:t>
            </a:r>
            <a:r>
              <a:rPr lang="ru-RU" sz="2000" dirty="0"/>
              <a:t> </a:t>
            </a:r>
            <a:r>
              <a:rPr lang="ru-RU" sz="2000" dirty="0" err="1"/>
              <a:t>важливу</a:t>
            </a:r>
            <a:r>
              <a:rPr lang="ru-RU" sz="2000" dirty="0"/>
              <a:t> роль в 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адаптації</a:t>
            </a:r>
            <a:r>
              <a:rPr lang="ru-RU" sz="2000" dirty="0"/>
              <a:t> </a:t>
            </a:r>
            <a:r>
              <a:rPr lang="en-US" sz="2000" dirty="0"/>
              <a:t>Agile </a:t>
            </a:r>
            <a:r>
              <a:rPr lang="ru-RU" sz="2000" dirty="0"/>
              <a:t>в </a:t>
            </a:r>
            <a:r>
              <a:rPr lang="ru-RU" sz="2000" dirty="0" err="1"/>
              <a:t>організації</a:t>
            </a:r>
            <a:r>
              <a:rPr lang="ru-RU" sz="2000" dirty="0"/>
              <a:t> </a:t>
            </a:r>
            <a:r>
              <a:rPr lang="ru-RU" sz="2000" dirty="0" smtClean="0"/>
              <a:t>- вони</a:t>
            </a:r>
            <a:r>
              <a:rPr lang="ru-RU" sz="2000" dirty="0"/>
              <a:t> 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допомогти</a:t>
            </a:r>
            <a:r>
              <a:rPr lang="ru-RU" sz="2000" dirty="0"/>
              <a:t> </a:t>
            </a:r>
            <a:r>
              <a:rPr lang="ru-RU" sz="2000" dirty="0" err="1"/>
              <a:t>зрозуміти</a:t>
            </a:r>
            <a:r>
              <a:rPr lang="ru-RU" sz="2000" dirty="0"/>
              <a:t>, в 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 </a:t>
            </a:r>
            <a:r>
              <a:rPr lang="en-US" sz="2000" dirty="0"/>
              <a:t>Agile </a:t>
            </a:r>
            <a:r>
              <a:rPr lang="ru-RU" sz="2000" dirty="0" smtClean="0"/>
              <a:t>буде </a:t>
            </a:r>
            <a:r>
              <a:rPr lang="ru-RU" sz="2000" dirty="0" err="1" smtClean="0"/>
              <a:t>працювати</a:t>
            </a:r>
            <a:r>
              <a:rPr lang="ru-RU" sz="2000" dirty="0"/>
              <a:t>, а в 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10007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Тип </a:t>
            </a:r>
            <a:r>
              <a:rPr lang="ru-RU" sz="3200" b="1" dirty="0" err="1">
                <a:solidFill>
                  <a:schemeClr val="bg1"/>
                </a:solidFill>
              </a:rPr>
              <a:t>особистостей</a:t>
            </a:r>
            <a:r>
              <a:rPr lang="ru-RU" sz="3200" b="1" dirty="0">
                <a:solidFill>
                  <a:schemeClr val="bg1"/>
                </a:solidFill>
              </a:rPr>
              <a:t> «</a:t>
            </a:r>
            <a:r>
              <a:rPr lang="ru-RU" sz="3200" b="1" dirty="0" err="1" smtClean="0">
                <a:solidFill>
                  <a:schemeClr val="bg1"/>
                </a:solidFill>
              </a:rPr>
              <a:t>Чемпіон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29134"/>
            <a:ext cx="2861764" cy="144655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 err="1">
                <a:solidFill>
                  <a:prstClr val="black"/>
                </a:solidFill>
              </a:rPr>
              <a:t>Чемпіони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знайомі</a:t>
            </a:r>
            <a:r>
              <a:rPr lang="ru-RU" sz="2200" dirty="0">
                <a:solidFill>
                  <a:prstClr val="black"/>
                </a:solidFill>
              </a:rPr>
              <a:t> з </a:t>
            </a:r>
            <a:r>
              <a:rPr lang="ru-RU" sz="2200" dirty="0" err="1">
                <a:solidFill>
                  <a:prstClr val="black"/>
                </a:solidFill>
              </a:rPr>
              <a:t>Agile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досить</a:t>
            </a:r>
            <a:r>
              <a:rPr lang="ru-RU" sz="2200" dirty="0">
                <a:solidFill>
                  <a:prstClr val="black"/>
                </a:solidFill>
              </a:rPr>
              <a:t> добре і </a:t>
            </a:r>
            <a:r>
              <a:rPr lang="ru-RU" sz="2200" dirty="0" err="1">
                <a:solidFill>
                  <a:prstClr val="black"/>
                </a:solidFill>
              </a:rPr>
              <a:t>дуже</a:t>
            </a:r>
            <a:r>
              <a:rPr lang="ru-RU" sz="2200" dirty="0">
                <a:solidFill>
                  <a:prstClr val="black"/>
                </a:solidFill>
              </a:rPr>
              <a:t> позитивно </a:t>
            </a:r>
            <a:r>
              <a:rPr lang="ru-RU" sz="2200" dirty="0" err="1">
                <a:solidFill>
                  <a:prstClr val="black"/>
                </a:solidFill>
              </a:rPr>
              <a:t>налаштовані</a:t>
            </a:r>
            <a:r>
              <a:rPr lang="ru-RU" sz="2200" dirty="0" smtClean="0">
                <a:solidFill>
                  <a:prstClr val="black"/>
                </a:solidFill>
              </a:rPr>
              <a:t>. 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956" y="2766987"/>
            <a:ext cx="2952328" cy="212365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Найчастіше</a:t>
            </a:r>
            <a:r>
              <a:rPr lang="ru-RU" sz="2200" dirty="0">
                <a:solidFill>
                  <a:prstClr val="black"/>
                </a:solidFill>
              </a:rPr>
              <a:t> - </a:t>
            </a:r>
            <a:r>
              <a:rPr lang="ru-RU" sz="2200" dirty="0" err="1">
                <a:solidFill>
                  <a:prstClr val="black"/>
                </a:solidFill>
              </a:rPr>
              <a:t>це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Agile-тренери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консультанти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менеджери</a:t>
            </a:r>
            <a:r>
              <a:rPr lang="ru-RU" sz="2200" dirty="0">
                <a:solidFill>
                  <a:prstClr val="black"/>
                </a:solidFill>
              </a:rPr>
              <a:t> продукту, </a:t>
            </a:r>
            <a:r>
              <a:rPr lang="ru-RU" sz="2200" dirty="0" err="1">
                <a:solidFill>
                  <a:prstClr val="black"/>
                </a:solidFill>
              </a:rPr>
              <a:t>керівники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розробки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або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менеджери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проектів</a:t>
            </a:r>
            <a:r>
              <a:rPr lang="ru-RU" sz="22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775034"/>
            <a:ext cx="2326697" cy="1107996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>
                <a:solidFill>
                  <a:prstClr val="black"/>
                </a:solidFill>
              </a:rPr>
              <a:t>Вони </a:t>
            </a:r>
            <a:r>
              <a:rPr lang="ru-RU" sz="2200" dirty="0" err="1">
                <a:solidFill>
                  <a:prstClr val="black"/>
                </a:solidFill>
              </a:rPr>
              <a:t>тільки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ще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зароджуються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лідери</a:t>
            </a:r>
            <a:r>
              <a:rPr lang="ru-RU" sz="2200" dirty="0">
                <a:solidFill>
                  <a:prstClr val="black"/>
                </a:solidFill>
              </a:rPr>
              <a:t> в </a:t>
            </a:r>
            <a:r>
              <a:rPr lang="ru-RU" sz="2200" dirty="0" err="1">
                <a:solidFill>
                  <a:prstClr val="black"/>
                </a:solidFill>
              </a:rPr>
              <a:t>Agile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93398" y="2399402"/>
            <a:ext cx="3055065" cy="1107996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Чемпіони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знають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що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таке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Agile</a:t>
            </a:r>
            <a:r>
              <a:rPr lang="ru-RU" sz="2200" dirty="0">
                <a:solidFill>
                  <a:prstClr val="black"/>
                </a:solidFill>
              </a:rPr>
              <a:t> і </a:t>
            </a:r>
            <a:r>
              <a:rPr lang="ru-RU" sz="2200" dirty="0" err="1">
                <a:solidFill>
                  <a:prstClr val="black"/>
                </a:solidFill>
              </a:rPr>
              <a:t>що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означає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його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прийняти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70936" y="3645024"/>
            <a:ext cx="3165560" cy="1323439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 err="1">
                <a:solidFill>
                  <a:prstClr val="black"/>
                </a:solidFill>
              </a:rPr>
              <a:t>Чемпіони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можуть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допомогти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порозумітися</a:t>
            </a:r>
            <a:r>
              <a:rPr lang="ru-RU" sz="2000" dirty="0">
                <a:solidFill>
                  <a:prstClr val="black"/>
                </a:solidFill>
              </a:rPr>
              <a:t> там, де </a:t>
            </a:r>
            <a:r>
              <a:rPr lang="ru-RU" sz="2000" dirty="0" err="1">
                <a:solidFill>
                  <a:prstClr val="black"/>
                </a:solidFill>
              </a:rPr>
              <a:t>виникають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складності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розбіжності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9561665">
            <a:off x="4491693" y="1184452"/>
            <a:ext cx="1020260" cy="50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3226616">
            <a:off x="2944855" y="1184452"/>
            <a:ext cx="1020260" cy="50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765947" y="4464849"/>
            <a:ext cx="1020260" cy="50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1571350">
            <a:off x="2761289" y="3390805"/>
            <a:ext cx="1020260" cy="50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19" y="1948656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8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7185" y="4749747"/>
            <a:ext cx="8136904" cy="144655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err="1"/>
              <a:t>Саме</a:t>
            </a:r>
            <a:r>
              <a:rPr lang="ru-RU" sz="2200" dirty="0"/>
              <a:t> </a:t>
            </a:r>
            <a:r>
              <a:rPr lang="ru-RU" sz="2200" dirty="0" err="1"/>
              <a:t>такі</a:t>
            </a:r>
            <a:r>
              <a:rPr lang="ru-RU" sz="2200" dirty="0"/>
              <a:t> </a:t>
            </a:r>
            <a:r>
              <a:rPr lang="ru-RU" sz="2200" dirty="0" err="1"/>
              <a:t>Робочі</a:t>
            </a:r>
            <a:r>
              <a:rPr lang="ru-RU" sz="2200" dirty="0"/>
              <a:t> </a:t>
            </a:r>
            <a:r>
              <a:rPr lang="ru-RU" sz="2200" dirty="0" err="1"/>
              <a:t>конячки</a:t>
            </a:r>
            <a:r>
              <a:rPr lang="ru-RU" sz="2200" dirty="0"/>
              <a:t>, </a:t>
            </a:r>
            <a:r>
              <a:rPr lang="ru-RU" sz="2200" dirty="0" err="1"/>
              <a:t>розуміючи</a:t>
            </a:r>
            <a:r>
              <a:rPr lang="ru-RU" sz="2200" dirty="0"/>
              <a:t> </a:t>
            </a:r>
            <a:r>
              <a:rPr lang="ru-RU" sz="2200" dirty="0" err="1"/>
              <a:t>переваги</a:t>
            </a:r>
            <a:r>
              <a:rPr lang="ru-RU" sz="2200" dirty="0"/>
              <a:t> </a:t>
            </a:r>
            <a:r>
              <a:rPr lang="ru-RU" sz="2200" dirty="0" err="1"/>
              <a:t>тієї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іншої</a:t>
            </a:r>
            <a:r>
              <a:rPr lang="ru-RU" sz="2200" dirty="0"/>
              <a:t> практики </a:t>
            </a:r>
            <a:r>
              <a:rPr lang="ru-RU" sz="2200" dirty="0" err="1"/>
              <a:t>або</a:t>
            </a:r>
            <a:r>
              <a:rPr lang="ru-RU" sz="2200" dirty="0"/>
              <a:t> методу, </a:t>
            </a:r>
            <a:r>
              <a:rPr lang="ru-RU" sz="2200" dirty="0" err="1"/>
              <a:t>будуть</a:t>
            </a:r>
            <a:r>
              <a:rPr lang="ru-RU" sz="2200" dirty="0"/>
              <a:t> </a:t>
            </a:r>
            <a:r>
              <a:rPr lang="ru-RU" sz="2200" dirty="0" err="1"/>
              <a:t>використовувати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максимально </a:t>
            </a:r>
            <a:r>
              <a:rPr lang="ru-RU" sz="2200" dirty="0" err="1"/>
              <a:t>повно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стане </a:t>
            </a:r>
            <a:r>
              <a:rPr lang="ru-RU" sz="2200" dirty="0" err="1"/>
              <a:t>наочним</a:t>
            </a:r>
            <a:r>
              <a:rPr lang="ru-RU" sz="2200" dirty="0"/>
              <a:t> прикладом для </a:t>
            </a:r>
            <a:r>
              <a:rPr lang="ru-RU" sz="2200" dirty="0" err="1"/>
              <a:t>деяких</a:t>
            </a:r>
            <a:r>
              <a:rPr lang="ru-RU" sz="2200" dirty="0"/>
              <a:t> </a:t>
            </a:r>
            <a:r>
              <a:rPr lang="ru-RU" sz="2200" dirty="0" err="1"/>
              <a:t>інших</a:t>
            </a:r>
            <a:r>
              <a:rPr lang="ru-RU" sz="2200" dirty="0"/>
              <a:t>, </a:t>
            </a:r>
            <a:r>
              <a:rPr lang="ru-RU" sz="2200" dirty="0" err="1"/>
              <a:t>більш</a:t>
            </a:r>
            <a:r>
              <a:rPr lang="ru-RU" sz="2200" dirty="0"/>
              <a:t> скептично </a:t>
            </a:r>
            <a:r>
              <a:rPr lang="ru-RU" sz="2200" dirty="0" err="1"/>
              <a:t>налаштованих</a:t>
            </a:r>
            <a:r>
              <a:rPr lang="ru-RU" sz="2200" dirty="0"/>
              <a:t>, </a:t>
            </a:r>
            <a:r>
              <a:rPr lang="ru-RU" sz="2200" dirty="0" err="1"/>
              <a:t>колег</a:t>
            </a:r>
            <a:r>
              <a:rPr lang="ru-RU" sz="2200" dirty="0"/>
              <a:t>.</a:t>
            </a:r>
            <a:endParaRPr lang="ru-RU" sz="2200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10" y="28474"/>
            <a:ext cx="9072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Тип </a:t>
            </a:r>
            <a:r>
              <a:rPr lang="ru-RU" sz="3200" b="1" dirty="0" err="1">
                <a:solidFill>
                  <a:schemeClr val="bg1"/>
                </a:solidFill>
              </a:rPr>
              <a:t>особистостей</a:t>
            </a:r>
            <a:r>
              <a:rPr lang="ru-RU" sz="3200" b="1" dirty="0">
                <a:solidFill>
                  <a:schemeClr val="bg1"/>
                </a:solidFill>
              </a:rPr>
              <a:t> «</a:t>
            </a:r>
            <a:r>
              <a:rPr lang="ru-RU" sz="3200" b="1" dirty="0" err="1" smtClean="0">
                <a:solidFill>
                  <a:schemeClr val="bg1"/>
                </a:solidFill>
              </a:rPr>
              <a:t>Робоча</a:t>
            </a:r>
            <a:r>
              <a:rPr lang="ru-RU" sz="3200" b="1" dirty="0" smtClean="0">
                <a:solidFill>
                  <a:schemeClr val="bg1"/>
                </a:solidFill>
              </a:rPr>
              <a:t> лошадка»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09" y="2636912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710" y="908715"/>
            <a:ext cx="3476178" cy="2462213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Серйозно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ставляться</a:t>
            </a:r>
            <a:r>
              <a:rPr lang="ru-RU" sz="2200" dirty="0">
                <a:solidFill>
                  <a:prstClr val="black"/>
                </a:solidFill>
              </a:rPr>
              <a:t> до </a:t>
            </a:r>
            <a:r>
              <a:rPr lang="ru-RU" sz="2200" dirty="0" err="1">
                <a:solidFill>
                  <a:prstClr val="black"/>
                </a:solidFill>
              </a:rPr>
              <a:t>своєї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роботи</a:t>
            </a:r>
            <a:r>
              <a:rPr lang="ru-RU" sz="2200" dirty="0">
                <a:solidFill>
                  <a:prstClr val="black"/>
                </a:solidFill>
              </a:rPr>
              <a:t>, тому </a:t>
            </a:r>
            <a:r>
              <a:rPr lang="ru-RU" sz="2200" dirty="0" err="1">
                <a:solidFill>
                  <a:prstClr val="black"/>
                </a:solidFill>
              </a:rPr>
              <a:t>успіх</a:t>
            </a:r>
            <a:r>
              <a:rPr lang="ru-RU" sz="2200" dirty="0">
                <a:solidFill>
                  <a:prstClr val="black"/>
                </a:solidFill>
              </a:rPr>
              <a:t> проекту для них </a:t>
            </a:r>
            <a:r>
              <a:rPr lang="ru-RU" sz="2200" dirty="0" err="1">
                <a:solidFill>
                  <a:prstClr val="black"/>
                </a:solidFill>
              </a:rPr>
              <a:t>важливий</a:t>
            </a:r>
            <a:r>
              <a:rPr lang="ru-RU" sz="2200" dirty="0">
                <a:solidFill>
                  <a:prstClr val="black"/>
                </a:solidFill>
              </a:rPr>
              <a:t> як </a:t>
            </a:r>
            <a:r>
              <a:rPr lang="ru-RU" sz="2200" dirty="0" err="1">
                <a:solidFill>
                  <a:prstClr val="black"/>
                </a:solidFill>
              </a:rPr>
              <a:t>свій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власний</a:t>
            </a:r>
            <a:r>
              <a:rPr lang="ru-RU" sz="2200" dirty="0">
                <a:solidFill>
                  <a:prstClr val="black"/>
                </a:solidFill>
              </a:rPr>
              <a:t>, і </a:t>
            </a:r>
            <a:r>
              <a:rPr lang="ru-RU" sz="2200" dirty="0" err="1">
                <a:solidFill>
                  <a:prstClr val="black"/>
                </a:solidFill>
              </a:rPr>
              <a:t>це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робить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їх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незамінними</a:t>
            </a:r>
            <a:r>
              <a:rPr lang="ru-RU" sz="2200" dirty="0">
                <a:solidFill>
                  <a:prstClr val="black"/>
                </a:solidFill>
              </a:rPr>
              <a:t> при </a:t>
            </a:r>
            <a:r>
              <a:rPr lang="ru-RU" sz="2200" dirty="0" err="1">
                <a:solidFill>
                  <a:prstClr val="black"/>
                </a:solidFill>
              </a:rPr>
              <a:t>впровадженні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гнучких</a:t>
            </a:r>
            <a:r>
              <a:rPr lang="ru-RU" sz="2200" dirty="0">
                <a:solidFill>
                  <a:prstClr val="black"/>
                </a:solidFill>
              </a:rPr>
              <a:t> практик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2860" y="1077992"/>
            <a:ext cx="2821229" cy="212365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Має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досвід</a:t>
            </a:r>
            <a:r>
              <a:rPr lang="ru-RU" sz="2200" dirty="0">
                <a:solidFill>
                  <a:prstClr val="black"/>
                </a:solidFill>
              </a:rPr>
              <a:t>, брала участь в </a:t>
            </a:r>
            <a:r>
              <a:rPr lang="ru-RU" sz="2200" dirty="0" err="1">
                <a:solidFill>
                  <a:prstClr val="black"/>
                </a:solidFill>
              </a:rPr>
              <a:t>agile-команді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успішно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справляється</a:t>
            </a:r>
            <a:r>
              <a:rPr lang="ru-RU" sz="2200" dirty="0">
                <a:solidFill>
                  <a:prstClr val="black"/>
                </a:solidFill>
              </a:rPr>
              <a:t> з </a:t>
            </a:r>
            <a:r>
              <a:rPr lang="ru-RU" sz="2200" dirty="0" err="1">
                <a:solidFill>
                  <a:prstClr val="black"/>
                </a:solidFill>
              </a:rPr>
              <a:t>завданнями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гнучкої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розробки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69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  <a:ln>
            <a:solidFill>
              <a:srgbClr val="0000CC"/>
            </a:solidFill>
          </a:ln>
        </p:spPr>
        <p:txBody>
          <a:bodyPr/>
          <a:lstStyle/>
          <a:p>
            <a:fld id="{8F6E8CF2-7CF4-45AC-98D6-FE733AD56A75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257" y="4866315"/>
            <a:ext cx="4967383" cy="1323439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таких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хлопців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нахапалисятермінології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верхах для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видимості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серйозно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допомогти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навряд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зможуть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4864" y="240785"/>
            <a:ext cx="2919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schemeClr val="bg1"/>
                </a:solidFill>
              </a:rPr>
              <a:t>Кон'юнктурник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8340" y="818606"/>
            <a:ext cx="2867636" cy="1785104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 err="1">
                <a:solidFill>
                  <a:prstClr val="black"/>
                </a:solidFill>
              </a:rPr>
              <a:t>Кон`юнктурники</a:t>
            </a:r>
            <a:r>
              <a:rPr lang="ru-RU" sz="2200" b="1" dirty="0">
                <a:solidFill>
                  <a:prstClr val="black"/>
                </a:solidFill>
              </a:rPr>
              <a:t> - </a:t>
            </a:r>
            <a:r>
              <a:rPr lang="ru-RU" sz="2200" dirty="0" err="1">
                <a:solidFill>
                  <a:prstClr val="black"/>
                </a:solidFill>
              </a:rPr>
              <a:t>це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такі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товариші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які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бачачи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активний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рух</a:t>
            </a:r>
            <a:r>
              <a:rPr lang="ru-RU" sz="2200" dirty="0">
                <a:solidFill>
                  <a:prstClr val="black"/>
                </a:solidFill>
              </a:rPr>
              <a:t>, не </a:t>
            </a:r>
            <a:r>
              <a:rPr lang="ru-RU" sz="2200" dirty="0" err="1">
                <a:solidFill>
                  <a:prstClr val="black"/>
                </a:solidFill>
              </a:rPr>
              <a:t>забудуть</a:t>
            </a:r>
            <a:r>
              <a:rPr lang="ru-RU" sz="2200" dirty="0">
                <a:solidFill>
                  <a:prstClr val="black"/>
                </a:solidFill>
              </a:rPr>
              <a:t> до </a:t>
            </a:r>
            <a:r>
              <a:rPr lang="ru-RU" sz="2200" dirty="0" err="1">
                <a:solidFill>
                  <a:prstClr val="black"/>
                </a:solidFill>
              </a:rPr>
              <a:t>нього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приєднатися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7265" y="847183"/>
            <a:ext cx="3383207" cy="2462213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Майже</a:t>
            </a:r>
            <a:r>
              <a:rPr lang="ru-RU" sz="2200" dirty="0">
                <a:solidFill>
                  <a:prstClr val="black"/>
                </a:solidFill>
              </a:rPr>
              <a:t> не </a:t>
            </a:r>
            <a:r>
              <a:rPr lang="ru-RU" sz="2200" dirty="0" err="1">
                <a:solidFill>
                  <a:prstClr val="black"/>
                </a:solidFill>
              </a:rPr>
              <a:t>мають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ніякого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досвіду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гнучкої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розробки</a:t>
            </a:r>
            <a:r>
              <a:rPr lang="ru-RU" sz="2200" dirty="0">
                <a:solidFill>
                  <a:prstClr val="black"/>
                </a:solidFill>
              </a:rPr>
              <a:t>, але </a:t>
            </a:r>
            <a:r>
              <a:rPr lang="ru-RU" sz="2200" dirty="0" err="1">
                <a:solidFill>
                  <a:prstClr val="black"/>
                </a:solidFill>
              </a:rPr>
              <a:t>дуже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позитивні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оскільки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agile </a:t>
            </a:r>
            <a:r>
              <a:rPr lang="ru-RU" sz="2200" dirty="0" err="1">
                <a:solidFill>
                  <a:prstClr val="black"/>
                </a:solidFill>
              </a:rPr>
              <a:t>може</a:t>
            </a:r>
            <a:r>
              <a:rPr lang="ru-RU" sz="2200" dirty="0">
                <a:solidFill>
                  <a:prstClr val="black"/>
                </a:solidFill>
              </a:rPr>
              <a:t> здорово </a:t>
            </a:r>
            <a:r>
              <a:rPr lang="ru-RU" sz="2200" dirty="0" err="1">
                <a:solidFill>
                  <a:prstClr val="black"/>
                </a:solidFill>
              </a:rPr>
              <a:t>допомогти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їм</a:t>
            </a:r>
            <a:r>
              <a:rPr lang="ru-RU" sz="2200" dirty="0">
                <a:solidFill>
                  <a:prstClr val="black"/>
                </a:solidFill>
              </a:rPr>
              <a:t> в </a:t>
            </a:r>
            <a:r>
              <a:rPr lang="ru-RU" sz="2200" dirty="0" err="1">
                <a:solidFill>
                  <a:prstClr val="black"/>
                </a:solidFill>
              </a:rPr>
              <a:t>подальшій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кар'єрі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або</a:t>
            </a:r>
            <a:r>
              <a:rPr lang="ru-RU" sz="2200" dirty="0">
                <a:solidFill>
                  <a:prstClr val="black"/>
                </a:solidFill>
              </a:rPr>
              <a:t> просто </a:t>
            </a:r>
            <a:r>
              <a:rPr lang="ru-RU" sz="2200" dirty="0" err="1">
                <a:solidFill>
                  <a:prstClr val="black"/>
                </a:solidFill>
              </a:rPr>
              <a:t>поліпшити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імідж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923" y="2932386"/>
            <a:ext cx="2919599" cy="1785104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Багато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кон'юнктурників-інженери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вважають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що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повинні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слідувати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новим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тенденціям</a:t>
            </a:r>
            <a:r>
              <a:rPr lang="ru-RU" sz="2200" dirty="0">
                <a:solidFill>
                  <a:prstClr val="black"/>
                </a:solidFill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9252" y="3837551"/>
            <a:ext cx="3599231" cy="2462213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Кон`юнктурники-менед-жери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відчувають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направ-ня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змін</a:t>
            </a:r>
            <a:r>
              <a:rPr lang="ru-RU" sz="2200" dirty="0">
                <a:solidFill>
                  <a:prstClr val="black"/>
                </a:solidFill>
              </a:rPr>
              <a:t> у </a:t>
            </a:r>
            <a:r>
              <a:rPr lang="ru-RU" sz="2200" dirty="0" err="1">
                <a:solidFill>
                  <a:prstClr val="black"/>
                </a:solidFill>
              </a:rPr>
              <a:t>сфері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програмного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менеджмента </a:t>
            </a:r>
            <a:r>
              <a:rPr lang="ru-RU" sz="2200" dirty="0">
                <a:solidFill>
                  <a:prstClr val="black"/>
                </a:solidFill>
              </a:rPr>
              <a:t>і просто </a:t>
            </a:r>
            <a:r>
              <a:rPr lang="ru-RU" sz="2200" dirty="0" err="1">
                <a:solidFill>
                  <a:prstClr val="black"/>
                </a:solidFill>
              </a:rPr>
              <a:t>вчасно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піднімають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вітрило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щоб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опинитися</a:t>
            </a:r>
            <a:r>
              <a:rPr lang="ru-RU" sz="2200" dirty="0">
                <a:solidFill>
                  <a:prstClr val="black"/>
                </a:solidFill>
              </a:rPr>
              <a:t> одними з перших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41" y="2932386"/>
            <a:ext cx="1621904" cy="1549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верх 8"/>
          <p:cNvSpPr/>
          <p:nvPr/>
        </p:nvSpPr>
        <p:spPr>
          <a:xfrm rot="18514860">
            <a:off x="3553375" y="2428947"/>
            <a:ext cx="432048" cy="439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6200000">
            <a:off x="3124767" y="3189591"/>
            <a:ext cx="432048" cy="439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2961361">
            <a:off x="3640128" y="4411362"/>
            <a:ext cx="432048" cy="439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3628268">
            <a:off x="5045274" y="2520625"/>
            <a:ext cx="432048" cy="439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160096">
            <a:off x="4923840" y="4303923"/>
            <a:ext cx="432048" cy="439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6767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33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Схема </a:t>
            </a:r>
            <a:r>
              <a:rPr lang="ru-RU" sz="3600" b="1" dirty="0" err="1" smtClean="0">
                <a:solidFill>
                  <a:schemeClr val="bg1"/>
                </a:solidFill>
              </a:rPr>
              <a:t>процесу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Scrum </a:t>
            </a:r>
            <a:r>
              <a:rPr lang="uk-UA" sz="3600" b="1" dirty="0" smtClean="0">
                <a:solidFill>
                  <a:schemeClr val="bg1"/>
                </a:solidFill>
              </a:rPr>
              <a:t> методології </a:t>
            </a:r>
            <a:r>
              <a:rPr lang="en-US" sz="3600" b="1" dirty="0" smtClean="0">
                <a:solidFill>
                  <a:schemeClr val="bg1"/>
                </a:solidFill>
              </a:rPr>
              <a:t>Agile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949280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CC"/>
                </a:solidFill>
              </a:rPr>
              <a:t>Видео    </a:t>
            </a:r>
            <a:r>
              <a:rPr lang="en-US" sz="1200" dirty="0" smtClean="0">
                <a:solidFill>
                  <a:srgbClr val="0000CC"/>
                </a:solidFill>
                <a:hlinkClick r:id="rId3"/>
              </a:rPr>
              <a:t>http</a:t>
            </a:r>
            <a:r>
              <a:rPr lang="en-US" sz="1200" dirty="0">
                <a:solidFill>
                  <a:srgbClr val="0000CC"/>
                </a:solidFill>
                <a:hlinkClick r:id="rId3"/>
              </a:rPr>
              <a:t>://tim.com.ua/2014/01/video-agile-product-management</a:t>
            </a:r>
            <a:r>
              <a:rPr lang="en-US" sz="1200" dirty="0" smtClean="0">
                <a:solidFill>
                  <a:srgbClr val="0000CC"/>
                </a:solidFill>
                <a:hlinkClick r:id="rId3"/>
              </a:rPr>
              <a:t>/</a:t>
            </a:r>
            <a:endParaRPr lang="ru-RU" sz="1200" dirty="0" smtClean="0">
              <a:solidFill>
                <a:srgbClr val="0000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487" y="6226279"/>
            <a:ext cx="2928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http://youtu.be/mIVRFYjIZ5A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06" y="745239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94585"/>
            <a:ext cx="7560840" cy="769441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err="1"/>
              <a:t>Ковбої</a:t>
            </a:r>
            <a:r>
              <a:rPr lang="ru-RU" sz="2200" dirty="0"/>
              <a:t> </a:t>
            </a:r>
            <a:r>
              <a:rPr lang="ru-RU" sz="2200" dirty="0" err="1"/>
              <a:t>зовсім</a:t>
            </a:r>
            <a:r>
              <a:rPr lang="ru-RU" sz="2200" dirty="0"/>
              <a:t> не </a:t>
            </a:r>
            <a:r>
              <a:rPr lang="ru-RU" sz="2200" dirty="0" err="1"/>
              <a:t>обов'язково</a:t>
            </a:r>
            <a:r>
              <a:rPr lang="ru-RU" sz="2200" dirty="0"/>
              <a:t> негативно </a:t>
            </a:r>
            <a:r>
              <a:rPr lang="ru-RU" sz="2200" dirty="0" err="1"/>
              <a:t>відносяться</a:t>
            </a:r>
            <a:r>
              <a:rPr lang="ru-RU" sz="2200" dirty="0"/>
              <a:t> до </a:t>
            </a:r>
            <a:r>
              <a:rPr lang="ru-RU" sz="2200" dirty="0" err="1"/>
              <a:t>гнучких</a:t>
            </a:r>
            <a:r>
              <a:rPr lang="ru-RU" sz="2200" dirty="0"/>
              <a:t> </a:t>
            </a:r>
            <a:r>
              <a:rPr lang="ru-RU" sz="2200" dirty="0" smtClean="0"/>
              <a:t>практик, </a:t>
            </a:r>
            <a:r>
              <a:rPr lang="ru-RU" sz="2200" dirty="0"/>
              <a:t>але </a:t>
            </a:r>
            <a:r>
              <a:rPr lang="ru-RU" sz="2200" dirty="0" err="1"/>
              <a:t>чекати</a:t>
            </a:r>
            <a:r>
              <a:rPr lang="ru-RU" sz="2200" dirty="0"/>
              <a:t> </a:t>
            </a:r>
            <a:r>
              <a:rPr lang="ru-RU" sz="2200" dirty="0" err="1"/>
              <a:t>хорошого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них не </a:t>
            </a:r>
            <a:r>
              <a:rPr lang="ru-RU" sz="2200" dirty="0" err="1"/>
              <a:t>варто</a:t>
            </a:r>
            <a:r>
              <a:rPr lang="ru-RU" sz="2200" dirty="0"/>
              <a:t>.</a:t>
            </a:r>
            <a:endParaRPr lang="ru-RU" sz="2200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5669"/>
            <a:ext cx="8594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Тип </a:t>
            </a:r>
            <a:r>
              <a:rPr lang="ru-RU" sz="3200" b="1" dirty="0" err="1" smtClean="0">
                <a:solidFill>
                  <a:schemeClr val="bg1"/>
                </a:solidFill>
              </a:rPr>
              <a:t>особистостей</a:t>
            </a:r>
            <a:r>
              <a:rPr lang="ru-RU" sz="3200" b="1" dirty="0" smtClean="0">
                <a:solidFill>
                  <a:schemeClr val="bg1"/>
                </a:solidFill>
              </a:rPr>
              <a:t> «Ковбой»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65213"/>
            <a:ext cx="3096344" cy="144655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 err="1">
                <a:solidFill>
                  <a:prstClr val="black"/>
                </a:solidFill>
              </a:rPr>
              <a:t>Ковбої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бачать</a:t>
            </a:r>
            <a:r>
              <a:rPr lang="ru-RU" sz="2200" dirty="0">
                <a:solidFill>
                  <a:prstClr val="black"/>
                </a:solidFill>
              </a:rPr>
              <a:t> в </a:t>
            </a:r>
            <a:r>
              <a:rPr lang="en-US" sz="2200" dirty="0">
                <a:solidFill>
                  <a:prstClr val="black"/>
                </a:solidFill>
              </a:rPr>
              <a:t>Agile </a:t>
            </a:r>
            <a:r>
              <a:rPr lang="ru-RU" sz="2200" dirty="0" err="1">
                <a:solidFill>
                  <a:prstClr val="black"/>
                </a:solidFill>
              </a:rPr>
              <a:t>можливість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відмовитися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від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процесів</a:t>
            </a:r>
            <a:r>
              <a:rPr lang="ru-RU" sz="2200" dirty="0">
                <a:solidFill>
                  <a:prstClr val="black"/>
                </a:solidFill>
              </a:rPr>
              <a:t> і </a:t>
            </a:r>
            <a:r>
              <a:rPr lang="ru-RU" sz="2200" dirty="0" err="1">
                <a:solidFill>
                  <a:prstClr val="black"/>
                </a:solidFill>
              </a:rPr>
              <a:t>документації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957528"/>
            <a:ext cx="3307523" cy="280076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Наявність</a:t>
            </a:r>
            <a:r>
              <a:rPr lang="ru-RU" sz="2200" dirty="0">
                <a:solidFill>
                  <a:prstClr val="black"/>
                </a:solidFill>
              </a:rPr>
              <a:t> в </a:t>
            </a:r>
            <a:r>
              <a:rPr lang="ru-RU" sz="2200" dirty="0" err="1">
                <a:solidFill>
                  <a:prstClr val="black"/>
                </a:solidFill>
              </a:rPr>
              <a:t>організації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навіть</a:t>
            </a:r>
            <a:r>
              <a:rPr lang="ru-RU" sz="2200" dirty="0">
                <a:solidFill>
                  <a:prstClr val="black"/>
                </a:solidFill>
              </a:rPr>
              <a:t> одного ковбоя </a:t>
            </a:r>
            <a:r>
              <a:rPr lang="ru-RU" sz="2200" dirty="0" err="1">
                <a:solidFill>
                  <a:prstClr val="black"/>
                </a:solidFill>
              </a:rPr>
              <a:t>може</a:t>
            </a:r>
            <a:r>
              <a:rPr lang="ru-RU" sz="2200" dirty="0">
                <a:solidFill>
                  <a:prstClr val="black"/>
                </a:solidFill>
              </a:rPr>
              <a:t> сильно </a:t>
            </a:r>
            <a:r>
              <a:rPr lang="ru-RU" sz="2200" dirty="0" err="1">
                <a:solidFill>
                  <a:prstClr val="black"/>
                </a:solidFill>
              </a:rPr>
              <a:t>ускладнити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адаптацію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гнучких</a:t>
            </a:r>
            <a:r>
              <a:rPr lang="ru-RU" sz="2200" dirty="0">
                <a:solidFill>
                  <a:prstClr val="black"/>
                </a:solidFill>
              </a:rPr>
              <a:t> практик, </a:t>
            </a:r>
            <a:r>
              <a:rPr lang="ru-RU" sz="2200" dirty="0" err="1">
                <a:solidFill>
                  <a:prstClr val="black"/>
                </a:solidFill>
              </a:rPr>
              <a:t>оскільки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інші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учасники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слухаючи</a:t>
            </a:r>
            <a:r>
              <a:rPr lang="ru-RU" sz="2200" dirty="0">
                <a:solidFill>
                  <a:prstClr val="black"/>
                </a:solidFill>
              </a:rPr>
              <a:t> ковбоя, </a:t>
            </a:r>
            <a:r>
              <a:rPr lang="ru-RU" sz="2200" dirty="0" err="1">
                <a:solidFill>
                  <a:prstClr val="black"/>
                </a:solidFill>
              </a:rPr>
              <a:t>отримуватимуть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невірні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уявлення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335" y="3014454"/>
            <a:ext cx="2286000" cy="1785104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>
            <a:spAutoFit/>
          </a:bodyPr>
          <a:lstStyle/>
          <a:p>
            <a:r>
              <a:rPr lang="ru-RU" sz="2200" dirty="0" err="1">
                <a:solidFill>
                  <a:prstClr val="black"/>
                </a:solidFill>
              </a:rPr>
              <a:t>Ковбої</a:t>
            </a:r>
            <a:r>
              <a:rPr lang="ru-RU" sz="2200" dirty="0">
                <a:solidFill>
                  <a:prstClr val="black"/>
                </a:solidFill>
              </a:rPr>
              <a:t>, придумали </a:t>
            </a:r>
            <a:r>
              <a:rPr lang="ru-RU" sz="2200" dirty="0" err="1">
                <a:solidFill>
                  <a:prstClr val="black"/>
                </a:solidFill>
              </a:rPr>
              <a:t>міф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що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Agile</a:t>
            </a:r>
            <a:r>
              <a:rPr lang="ru-RU" sz="2200" dirty="0">
                <a:solidFill>
                  <a:prstClr val="black"/>
                </a:solidFill>
              </a:rPr>
              <a:t> не припускав </a:t>
            </a:r>
            <a:r>
              <a:rPr lang="ru-RU" sz="2200" dirty="0" err="1">
                <a:solidFill>
                  <a:prstClr val="black"/>
                </a:solidFill>
              </a:rPr>
              <a:t>процесів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414838"/>
            <a:ext cx="2808312" cy="769441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Кон`юнктурники</a:t>
            </a:r>
            <a:r>
              <a:rPr lang="ru-RU" sz="2200" dirty="0">
                <a:solidFill>
                  <a:prstClr val="black"/>
                </a:solidFill>
              </a:rPr>
              <a:t> - </a:t>
            </a:r>
            <a:r>
              <a:rPr lang="ru-RU" sz="2200" dirty="0" err="1">
                <a:solidFill>
                  <a:prstClr val="black"/>
                </a:solidFill>
              </a:rPr>
              <a:t>їхні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менеджери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56" y="2783244"/>
            <a:ext cx="2314575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6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26729" y="4378114"/>
            <a:ext cx="5558730" cy="212365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err="1"/>
              <a:t>Шахраї</a:t>
            </a:r>
            <a:r>
              <a:rPr lang="ru-RU" sz="2200" dirty="0"/>
              <a:t>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небезпечні</a:t>
            </a:r>
            <a:r>
              <a:rPr lang="ru-RU" sz="2200" dirty="0"/>
              <a:t>, вони </a:t>
            </a:r>
            <a:r>
              <a:rPr lang="ru-RU" sz="2200" dirty="0" err="1"/>
              <a:t>можуть</a:t>
            </a:r>
            <a:r>
              <a:rPr lang="ru-RU" sz="2200" dirty="0"/>
              <a:t> сильно </a:t>
            </a:r>
            <a:r>
              <a:rPr lang="ru-RU" sz="2200" dirty="0" err="1"/>
              <a:t>знизити</a:t>
            </a:r>
            <a:r>
              <a:rPr lang="ru-RU" sz="2200" dirty="0"/>
              <a:t> </a:t>
            </a:r>
            <a:r>
              <a:rPr lang="ru-RU" sz="2200" dirty="0" err="1"/>
              <a:t>шанси</a:t>
            </a:r>
            <a:r>
              <a:rPr lang="ru-RU" sz="2200" dirty="0"/>
              <a:t> на </a:t>
            </a:r>
            <a:r>
              <a:rPr lang="ru-RU" sz="2200" dirty="0" err="1"/>
              <a:t>успішну</a:t>
            </a:r>
            <a:r>
              <a:rPr lang="ru-RU" sz="2200" dirty="0"/>
              <a:t> </a:t>
            </a:r>
            <a:r>
              <a:rPr lang="ru-RU" sz="2200" dirty="0" err="1"/>
              <a:t>адаптацію</a:t>
            </a:r>
            <a:r>
              <a:rPr lang="ru-RU" sz="2200" dirty="0"/>
              <a:t> </a:t>
            </a:r>
            <a:r>
              <a:rPr lang="en-US" sz="2200" dirty="0"/>
              <a:t>Agile </a:t>
            </a:r>
            <a:r>
              <a:rPr lang="ru-RU" sz="2200" dirty="0"/>
              <a:t>в </a:t>
            </a:r>
            <a:r>
              <a:rPr lang="ru-RU" sz="2200" dirty="0" err="1"/>
              <a:t>організації</a:t>
            </a:r>
            <a:r>
              <a:rPr lang="ru-RU" sz="2200" dirty="0"/>
              <a:t>, </a:t>
            </a:r>
            <a:r>
              <a:rPr lang="ru-RU" sz="2200" dirty="0" err="1"/>
              <a:t>ретельно</a:t>
            </a:r>
            <a:r>
              <a:rPr lang="ru-RU" sz="2200" dirty="0"/>
              <a:t> </a:t>
            </a:r>
            <a:r>
              <a:rPr lang="ru-RU" sz="2200" dirty="0" err="1"/>
              <a:t>приховуючи</a:t>
            </a:r>
            <a:r>
              <a:rPr lang="ru-RU" sz="2200" dirty="0"/>
              <a:t> </a:t>
            </a:r>
            <a:r>
              <a:rPr lang="ru-RU" sz="2200" dirty="0" err="1"/>
              <a:t>всі</a:t>
            </a:r>
            <a:r>
              <a:rPr lang="ru-RU" sz="2200" dirty="0"/>
              <a:t> </a:t>
            </a:r>
            <a:r>
              <a:rPr lang="ru-RU" sz="2200" dirty="0" err="1"/>
              <a:t>сліди</a:t>
            </a:r>
            <a:r>
              <a:rPr lang="ru-RU" sz="2200" dirty="0"/>
              <a:t> </a:t>
            </a:r>
            <a:r>
              <a:rPr lang="ru-RU" sz="2200" dirty="0" err="1"/>
              <a:t>своєї</a:t>
            </a:r>
            <a:r>
              <a:rPr lang="ru-RU" sz="2200" dirty="0"/>
              <a:t> </a:t>
            </a:r>
            <a:r>
              <a:rPr lang="ru-RU" sz="2200" dirty="0" err="1"/>
              <a:t>антідеятельності</a:t>
            </a:r>
            <a:r>
              <a:rPr lang="ru-RU" sz="2200" dirty="0"/>
              <a:t>, </a:t>
            </a:r>
            <a:r>
              <a:rPr lang="ru-RU" sz="2200" dirty="0" err="1"/>
              <a:t>тоді</a:t>
            </a:r>
            <a:r>
              <a:rPr lang="ru-RU" sz="2200" dirty="0"/>
              <a:t> як </a:t>
            </a:r>
            <a:r>
              <a:rPr lang="ru-RU" sz="2200" dirty="0" err="1"/>
              <a:t>ковбої</a:t>
            </a:r>
            <a:r>
              <a:rPr lang="ru-RU" sz="2200" dirty="0"/>
              <a:t> </a:t>
            </a:r>
            <a:r>
              <a:rPr lang="ru-RU" sz="2200" dirty="0" err="1"/>
              <a:t>будуть</a:t>
            </a:r>
            <a:r>
              <a:rPr lang="ru-RU" sz="2200" dirty="0"/>
              <a:t> </a:t>
            </a:r>
            <a:r>
              <a:rPr lang="ru-RU" sz="2200" dirty="0" err="1"/>
              <a:t>робити</a:t>
            </a:r>
            <a:r>
              <a:rPr lang="ru-RU" sz="2200" dirty="0"/>
              <a:t> все, </a:t>
            </a:r>
            <a:r>
              <a:rPr lang="ru-RU" sz="2200" dirty="0" err="1"/>
              <a:t>щоб</a:t>
            </a:r>
            <a:r>
              <a:rPr lang="ru-RU" sz="2200" dirty="0"/>
              <a:t> просто </a:t>
            </a:r>
            <a:r>
              <a:rPr lang="ru-RU" sz="2200" dirty="0" err="1"/>
              <a:t>уникнути</a:t>
            </a:r>
            <a:r>
              <a:rPr lang="ru-RU" sz="2200" dirty="0"/>
              <a:t> </a:t>
            </a:r>
            <a:r>
              <a:rPr lang="en-US" sz="2200" dirty="0"/>
              <a:t>Agile.</a:t>
            </a:r>
            <a:endParaRPr lang="ru-RU" sz="2200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65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bg1"/>
                </a:solidFill>
              </a:rPr>
              <a:t>Тип </a:t>
            </a:r>
            <a:r>
              <a:rPr lang="ru-RU" sz="3600" b="1" dirty="0" err="1">
                <a:solidFill>
                  <a:schemeClr val="bg1"/>
                </a:solidFill>
              </a:rPr>
              <a:t>особистостей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«Шахрай»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132856"/>
            <a:ext cx="2476500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83311" y="775165"/>
            <a:ext cx="3719927" cy="43088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 err="1">
                <a:solidFill>
                  <a:prstClr val="black"/>
                </a:solidFill>
              </a:rPr>
              <a:t>Шахраї</a:t>
            </a:r>
            <a:r>
              <a:rPr lang="ru-RU" sz="2200" b="1" dirty="0">
                <a:solidFill>
                  <a:prstClr val="black"/>
                </a:solidFill>
              </a:rPr>
              <a:t> - </a:t>
            </a:r>
            <a:r>
              <a:rPr lang="ru-RU" sz="2200" b="1" dirty="0" err="1">
                <a:solidFill>
                  <a:prstClr val="black"/>
                </a:solidFill>
              </a:rPr>
              <a:t>ті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ще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лицеміри</a:t>
            </a:r>
            <a:r>
              <a:rPr lang="ru-RU" sz="2200" b="1" dirty="0">
                <a:solidFill>
                  <a:prstClr val="black"/>
                </a:solidFill>
              </a:rPr>
              <a:t>.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03863"/>
            <a:ext cx="2880320" cy="280076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prstClr val="black"/>
                </a:solidFill>
              </a:rPr>
              <a:t>Зовні</a:t>
            </a:r>
            <a:r>
              <a:rPr lang="ru-RU" sz="2200" dirty="0">
                <a:solidFill>
                  <a:prstClr val="black"/>
                </a:solidFill>
              </a:rPr>
              <a:t> вони буду </a:t>
            </a:r>
            <a:r>
              <a:rPr lang="ru-RU" sz="2200" dirty="0" err="1">
                <a:solidFill>
                  <a:prstClr val="black"/>
                </a:solidFill>
              </a:rPr>
              <a:t>погоджуватися</a:t>
            </a:r>
            <a:r>
              <a:rPr lang="ru-RU" sz="2200" dirty="0">
                <a:solidFill>
                  <a:prstClr val="black"/>
                </a:solidFill>
              </a:rPr>
              <a:t> з </a:t>
            </a:r>
            <a:r>
              <a:rPr lang="ru-RU" sz="2200" dirty="0" err="1">
                <a:solidFill>
                  <a:prstClr val="black"/>
                </a:solidFill>
              </a:rPr>
              <a:t>необхідністю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Agile</a:t>
            </a:r>
            <a:r>
              <a:rPr lang="ru-RU" sz="2200" dirty="0">
                <a:solidFill>
                  <a:prstClr val="black"/>
                </a:solidFill>
              </a:rPr>
              <a:t>, але </a:t>
            </a:r>
            <a:r>
              <a:rPr lang="ru-RU" sz="2200" dirty="0" err="1">
                <a:solidFill>
                  <a:prstClr val="black"/>
                </a:solidFill>
              </a:rPr>
              <a:t>насправді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будуть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ігнорувати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або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навіть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саботувати</a:t>
            </a:r>
            <a:r>
              <a:rPr lang="ru-RU" sz="2200" dirty="0">
                <a:solidFill>
                  <a:prstClr val="black"/>
                </a:solidFill>
              </a:rPr>
              <a:t> проект з метою </a:t>
            </a:r>
            <a:r>
              <a:rPr lang="ru-RU" sz="2200" dirty="0" err="1">
                <a:solidFill>
                  <a:prstClr val="black"/>
                </a:solidFill>
              </a:rPr>
              <a:t>звинуватити</a:t>
            </a:r>
            <a:r>
              <a:rPr lang="ru-RU" sz="2200" dirty="0">
                <a:solidFill>
                  <a:prstClr val="black"/>
                </a:solidFill>
              </a:rPr>
              <a:t> в </a:t>
            </a:r>
            <a:r>
              <a:rPr lang="ru-RU" sz="2200" dirty="0" err="1">
                <a:solidFill>
                  <a:prstClr val="black"/>
                </a:solidFill>
              </a:rPr>
              <a:t>провалі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Agile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8432" y="4360371"/>
            <a:ext cx="2863407" cy="212365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prstClr val="black"/>
                </a:solidFill>
              </a:rPr>
              <a:t>Шахраї</a:t>
            </a:r>
            <a:r>
              <a:rPr lang="ru-RU" sz="2200" dirty="0">
                <a:solidFill>
                  <a:prstClr val="black"/>
                </a:solidFill>
              </a:rPr>
              <a:t> негативно </a:t>
            </a:r>
            <a:r>
              <a:rPr lang="ru-RU" sz="2200" dirty="0" err="1">
                <a:solidFill>
                  <a:prstClr val="black"/>
                </a:solidFill>
              </a:rPr>
              <a:t>налаштовані</a:t>
            </a:r>
            <a:r>
              <a:rPr lang="ru-RU" sz="2200" dirty="0">
                <a:solidFill>
                  <a:prstClr val="black"/>
                </a:solidFill>
              </a:rPr>
              <a:t> на </a:t>
            </a:r>
            <a:r>
              <a:rPr lang="ru-RU" sz="2200" dirty="0" err="1">
                <a:solidFill>
                  <a:prstClr val="black"/>
                </a:solidFill>
              </a:rPr>
              <a:t>Agile</a:t>
            </a:r>
            <a:r>
              <a:rPr lang="ru-RU" sz="2200" dirty="0">
                <a:solidFill>
                  <a:prstClr val="black"/>
                </a:solidFill>
              </a:rPr>
              <a:t>, але </a:t>
            </a:r>
            <a:r>
              <a:rPr lang="ru-RU" sz="2200" dirty="0" err="1">
                <a:solidFill>
                  <a:prstClr val="black"/>
                </a:solidFill>
              </a:rPr>
              <a:t>це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від</a:t>
            </a:r>
            <a:r>
              <a:rPr lang="ru-RU" sz="2200" dirty="0">
                <a:solidFill>
                  <a:prstClr val="black"/>
                </a:solidFill>
              </a:rPr>
              <a:t> того, </a:t>
            </a:r>
            <a:r>
              <a:rPr lang="ru-RU" sz="2200" dirty="0" err="1">
                <a:solidFill>
                  <a:prstClr val="black"/>
                </a:solidFill>
              </a:rPr>
              <a:t>що</a:t>
            </a:r>
            <a:r>
              <a:rPr lang="ru-RU" sz="2200" dirty="0">
                <a:solidFill>
                  <a:prstClr val="black"/>
                </a:solidFill>
              </a:rPr>
              <a:t> у них і так все добре при </a:t>
            </a:r>
            <a:r>
              <a:rPr lang="ru-RU" sz="2200" dirty="0" err="1">
                <a:solidFill>
                  <a:prstClr val="black"/>
                </a:solidFill>
              </a:rPr>
              <a:t>традиційному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підході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404150"/>
            <a:ext cx="2880320" cy="280076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>
                <a:solidFill>
                  <a:prstClr val="black"/>
                </a:solidFill>
              </a:rPr>
              <a:t>Вони не </a:t>
            </a:r>
            <a:r>
              <a:rPr lang="ru-RU" sz="2200" dirty="0" err="1">
                <a:solidFill>
                  <a:prstClr val="black"/>
                </a:solidFill>
              </a:rPr>
              <a:t>хочуть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втрачати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своєї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важливості</a:t>
            </a:r>
            <a:r>
              <a:rPr lang="ru-RU" sz="2200" dirty="0">
                <a:solidFill>
                  <a:prstClr val="black"/>
                </a:solidFill>
              </a:rPr>
              <a:t> як </a:t>
            </a:r>
            <a:r>
              <a:rPr lang="ru-RU" sz="2200" dirty="0" err="1">
                <a:solidFill>
                  <a:prstClr val="black"/>
                </a:solidFill>
              </a:rPr>
              <a:t>окремого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спеціа</a:t>
            </a:r>
            <a:r>
              <a:rPr lang="ru-RU" sz="2200" dirty="0">
                <a:solidFill>
                  <a:prstClr val="black"/>
                </a:solidFill>
              </a:rPr>
              <a:t>-листа, </a:t>
            </a:r>
            <a:r>
              <a:rPr lang="ru-RU" sz="2200" dirty="0" err="1">
                <a:solidFill>
                  <a:prstClr val="black"/>
                </a:solidFill>
              </a:rPr>
              <a:t>вважаючи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що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командна</a:t>
            </a:r>
            <a:r>
              <a:rPr lang="ru-RU" sz="2200" dirty="0">
                <a:solidFill>
                  <a:prstClr val="black"/>
                </a:solidFill>
              </a:rPr>
              <a:t> робота не дозволить </a:t>
            </a:r>
            <a:r>
              <a:rPr lang="ru-RU" sz="2200" dirty="0" err="1">
                <a:solidFill>
                  <a:prstClr val="black"/>
                </a:solidFill>
              </a:rPr>
              <a:t>їм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виділитися</a:t>
            </a:r>
            <a:r>
              <a:rPr lang="ru-RU" sz="2200" dirty="0">
                <a:solidFill>
                  <a:prstClr val="black"/>
                </a:solidFill>
              </a:rPr>
              <a:t>, як </a:t>
            </a:r>
            <a:r>
              <a:rPr lang="ru-RU" sz="2200" dirty="0" err="1">
                <a:solidFill>
                  <a:prstClr val="black"/>
                </a:solidFill>
              </a:rPr>
              <a:t>раніше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1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485743" y="6582911"/>
            <a:ext cx="520700" cy="260350"/>
          </a:xfrm>
        </p:spPr>
        <p:txBody>
          <a:bodyPr/>
          <a:lstStyle/>
          <a:p>
            <a:pPr>
              <a:lnSpc>
                <a:spcPct val="80000"/>
              </a:lnSpc>
            </a:pPr>
            <a:fld id="{8F6E8CF2-7CF4-45AC-98D6-FE733AD56A75}" type="slidenum">
              <a:rPr lang="ru-RU" smtClean="0"/>
              <a:pPr>
                <a:lnSpc>
                  <a:spcPct val="80000"/>
                </a:lnSpc>
              </a:pPr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9006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bg1"/>
                </a:solidFill>
              </a:rPr>
              <a:t>Тип </a:t>
            </a:r>
            <a:r>
              <a:rPr lang="ru-RU" sz="3200" b="1" dirty="0" err="1">
                <a:solidFill>
                  <a:schemeClr val="bg1"/>
                </a:solidFill>
              </a:rPr>
              <a:t>особистостей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</a:rPr>
              <a:t>Незгідний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373216"/>
            <a:ext cx="7344816" cy="1200329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 smtClean="0"/>
              <a:t>Зрозумівши</a:t>
            </a:r>
            <a:r>
              <a:rPr lang="ru-RU" sz="2400" dirty="0"/>
              <a:t>, </a:t>
            </a:r>
            <a:r>
              <a:rPr lang="ru-RU" sz="2400" dirty="0" err="1"/>
              <a:t>що</a:t>
            </a:r>
            <a:r>
              <a:rPr lang="ru-RU" sz="2400" dirty="0"/>
              <a:t> </a:t>
            </a:r>
            <a:r>
              <a:rPr lang="ru-RU" sz="2400" dirty="0" err="1"/>
              <a:t>саме</a:t>
            </a:r>
            <a:r>
              <a:rPr lang="ru-RU" sz="2400" dirty="0"/>
              <a:t> </a:t>
            </a:r>
            <a:r>
              <a:rPr lang="ru-RU" sz="2400" dirty="0" err="1"/>
              <a:t>відштовхує</a:t>
            </a:r>
            <a:r>
              <a:rPr lang="ru-RU" sz="2400" dirty="0"/>
              <a:t> </a:t>
            </a:r>
            <a:r>
              <a:rPr lang="ru-RU" sz="2400" dirty="0" err="1"/>
              <a:t>незгодних</a:t>
            </a:r>
            <a:r>
              <a:rPr lang="ru-RU" sz="2400" dirty="0"/>
              <a:t> 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en-US" sz="2400" dirty="0" smtClean="0"/>
              <a:t>Agile</a:t>
            </a:r>
            <a:r>
              <a:rPr lang="en-US" sz="2400" dirty="0"/>
              <a:t>, </a:t>
            </a:r>
            <a:r>
              <a:rPr lang="ru-RU" sz="2400" dirty="0"/>
              <a:t>і давши </a:t>
            </a:r>
            <a:r>
              <a:rPr lang="ru-RU" sz="2400" dirty="0" err="1"/>
              <a:t>йому</a:t>
            </a:r>
            <a:r>
              <a:rPr lang="ru-RU" sz="2400" dirty="0"/>
              <a:t> </a:t>
            </a:r>
            <a:r>
              <a:rPr lang="ru-RU" sz="2400" dirty="0" err="1" smtClean="0"/>
              <a:t>достатньо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отримати</a:t>
            </a:r>
            <a:r>
              <a:rPr lang="ru-RU" sz="2400" dirty="0"/>
              <a:t> </a:t>
            </a:r>
            <a:r>
              <a:rPr lang="ru-RU" sz="2400" dirty="0" err="1"/>
              <a:t>Робочу</a:t>
            </a:r>
            <a:r>
              <a:rPr lang="ru-RU" sz="2400" dirty="0"/>
              <a:t> </a:t>
            </a:r>
            <a:r>
              <a:rPr lang="ru-RU" sz="2400" dirty="0" err="1"/>
              <a:t>конячку</a:t>
            </a:r>
            <a:r>
              <a:rPr lang="ru-RU" sz="2400" dirty="0"/>
              <a:t> </a:t>
            </a:r>
            <a:r>
              <a:rPr lang="ru-RU" sz="2400" dirty="0" err="1"/>
              <a:t>або</a:t>
            </a:r>
            <a:r>
              <a:rPr lang="ru-RU" sz="2400" dirty="0"/>
              <a:t> </a:t>
            </a:r>
            <a:r>
              <a:rPr lang="ru-RU" sz="2400" dirty="0" err="1"/>
              <a:t>навіть</a:t>
            </a:r>
            <a:r>
              <a:rPr lang="ru-RU" sz="2400" dirty="0"/>
              <a:t> </a:t>
            </a:r>
            <a:r>
              <a:rPr lang="ru-RU" sz="2400" dirty="0" err="1"/>
              <a:t>Чемпіона</a:t>
            </a:r>
            <a:r>
              <a:rPr lang="ru-RU" sz="2400" dirty="0"/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49812"/>
            <a:ext cx="2143125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971" y="828068"/>
            <a:ext cx="2286000" cy="1995033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 err="1">
                <a:solidFill>
                  <a:prstClr val="black"/>
                </a:solidFill>
              </a:rPr>
              <a:t>Незгодні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заперечують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всі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переваги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пропоновані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agile</a:t>
            </a:r>
            <a:r>
              <a:rPr lang="ru-RU" sz="2200" dirty="0">
                <a:solidFill>
                  <a:prstClr val="black"/>
                </a:solidFill>
              </a:rPr>
              <a:t>, і не </a:t>
            </a:r>
            <a:r>
              <a:rPr lang="ru-RU" sz="2200" dirty="0" err="1">
                <a:solidFill>
                  <a:prstClr val="black"/>
                </a:solidFill>
              </a:rPr>
              <a:t>хочуть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переходити</a:t>
            </a:r>
            <a:r>
              <a:rPr lang="ru-RU" sz="2200" dirty="0">
                <a:solidFill>
                  <a:prstClr val="black"/>
                </a:solidFill>
              </a:rPr>
              <a:t> на </a:t>
            </a:r>
            <a:r>
              <a:rPr lang="ru-RU" sz="2200" dirty="0" err="1">
                <a:solidFill>
                  <a:prstClr val="black"/>
                </a:solidFill>
              </a:rPr>
              <a:t>гнучкі</a:t>
            </a:r>
            <a:r>
              <a:rPr lang="ru-RU" sz="2200" dirty="0">
                <a:solidFill>
                  <a:prstClr val="black"/>
                </a:solidFill>
              </a:rPr>
              <a:t> практики.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0817" y="757510"/>
            <a:ext cx="2708539" cy="172419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dirty="0" err="1">
                <a:solidFill>
                  <a:prstClr val="black"/>
                </a:solidFill>
              </a:rPr>
              <a:t>Краще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мати</a:t>
            </a:r>
            <a:r>
              <a:rPr lang="ru-RU" sz="2200" dirty="0">
                <a:solidFill>
                  <a:prstClr val="black"/>
                </a:solidFill>
              </a:rPr>
              <a:t> в </a:t>
            </a:r>
            <a:r>
              <a:rPr lang="ru-RU" sz="2200" dirty="0" err="1">
                <a:solidFill>
                  <a:prstClr val="black"/>
                </a:solidFill>
              </a:rPr>
              <a:t>команді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незгодних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ніж</a:t>
            </a:r>
            <a:r>
              <a:rPr lang="ru-RU" sz="2200" dirty="0">
                <a:solidFill>
                  <a:prstClr val="black"/>
                </a:solidFill>
              </a:rPr>
              <a:t> Плута: тут </a:t>
            </a:r>
            <a:r>
              <a:rPr lang="ru-RU" sz="2200" dirty="0" err="1">
                <a:solidFill>
                  <a:prstClr val="black"/>
                </a:solidFill>
              </a:rPr>
              <a:t>хоча</a:t>
            </a:r>
            <a:r>
              <a:rPr lang="ru-RU" sz="2200" dirty="0">
                <a:solidFill>
                  <a:prstClr val="black"/>
                </a:solidFill>
              </a:rPr>
              <a:t> б </a:t>
            </a:r>
            <a:r>
              <a:rPr lang="ru-RU" sz="2200" dirty="0" err="1">
                <a:solidFill>
                  <a:prstClr val="black"/>
                </a:solidFill>
              </a:rPr>
              <a:t>відразу</a:t>
            </a:r>
            <a:r>
              <a:rPr lang="ru-RU" sz="2200" dirty="0">
                <a:solidFill>
                  <a:prstClr val="black"/>
                </a:solidFill>
              </a:rPr>
              <a:t> видно, як </a:t>
            </a:r>
            <a:r>
              <a:rPr lang="ru-RU" sz="2200" dirty="0" err="1">
                <a:solidFill>
                  <a:prstClr val="black"/>
                </a:solidFill>
              </a:rPr>
              <a:t>людина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налаштована</a:t>
            </a:r>
            <a:r>
              <a:rPr lang="ru-RU" sz="22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987" y="3056543"/>
            <a:ext cx="8289369" cy="369973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dirty="0" err="1">
                <a:solidFill>
                  <a:prstClr val="black"/>
                </a:solidFill>
              </a:rPr>
              <a:t>Незгодні</a:t>
            </a:r>
            <a:r>
              <a:rPr lang="ru-RU" sz="2200" dirty="0">
                <a:solidFill>
                  <a:prstClr val="black"/>
                </a:solidFill>
              </a:rPr>
              <a:t> як правило </a:t>
            </a:r>
            <a:r>
              <a:rPr lang="ru-RU" sz="2200" dirty="0" err="1">
                <a:solidFill>
                  <a:prstClr val="black"/>
                </a:solidFill>
              </a:rPr>
              <a:t>мають</a:t>
            </a:r>
            <a:r>
              <a:rPr lang="ru-RU" sz="2200" dirty="0">
                <a:solidFill>
                  <a:prstClr val="black"/>
                </a:solidFill>
              </a:rPr>
              <a:t> мало </a:t>
            </a:r>
            <a:r>
              <a:rPr lang="ru-RU" sz="2200" dirty="0" err="1">
                <a:solidFill>
                  <a:prstClr val="black"/>
                </a:solidFill>
              </a:rPr>
              <a:t>досвіду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гнучкої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розробки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6002" y="3501008"/>
            <a:ext cx="7703354" cy="640816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dirty="0" err="1">
                <a:solidFill>
                  <a:prstClr val="black"/>
                </a:solidFill>
              </a:rPr>
              <a:t>Серед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Незгодних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багато</a:t>
            </a:r>
            <a:r>
              <a:rPr lang="ru-RU" sz="2200" dirty="0">
                <a:solidFill>
                  <a:prstClr val="black"/>
                </a:solidFill>
              </a:rPr>
              <a:t> тих, </a:t>
            </a:r>
            <a:r>
              <a:rPr lang="ru-RU" sz="2200" dirty="0" err="1">
                <a:solidFill>
                  <a:prstClr val="black"/>
                </a:solidFill>
              </a:rPr>
              <a:t>хто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грав</a:t>
            </a:r>
            <a:r>
              <a:rPr lang="ru-RU" sz="2200" dirty="0">
                <a:solidFill>
                  <a:prstClr val="black"/>
                </a:solidFill>
              </a:rPr>
              <a:t> в </a:t>
            </a:r>
            <a:r>
              <a:rPr lang="ru-RU" sz="2200" dirty="0" err="1">
                <a:solidFill>
                  <a:prstClr val="black"/>
                </a:solidFill>
              </a:rPr>
              <a:t>організації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якусь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особливу</a:t>
            </a:r>
            <a:r>
              <a:rPr lang="ru-RU" sz="2200" dirty="0">
                <a:solidFill>
                  <a:prstClr val="black"/>
                </a:solidFill>
              </a:rPr>
              <a:t> роль, і </a:t>
            </a:r>
            <a:r>
              <a:rPr lang="ru-RU" sz="2200" dirty="0" err="1">
                <a:solidFill>
                  <a:prstClr val="black"/>
                </a:solidFill>
              </a:rPr>
              <a:t>отримував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відповідне</a:t>
            </a:r>
            <a:r>
              <a:rPr lang="ru-RU" sz="2200" dirty="0">
                <a:solidFill>
                  <a:prstClr val="black"/>
                </a:solidFill>
              </a:rPr>
              <a:t> за </a:t>
            </a:r>
            <a:r>
              <a:rPr lang="ru-RU" sz="2200" dirty="0" err="1">
                <a:solidFill>
                  <a:prstClr val="black"/>
                </a:solidFill>
              </a:rPr>
              <a:t>це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винагороду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00584" y="4278409"/>
            <a:ext cx="7908701" cy="91166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dirty="0" err="1">
                <a:solidFill>
                  <a:prstClr val="black"/>
                </a:solidFill>
              </a:rPr>
              <a:t>Впровадження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Agile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їм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видається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небезпечним</a:t>
            </a:r>
            <a:r>
              <a:rPr lang="ru-RU" sz="2200" dirty="0">
                <a:solidFill>
                  <a:prstClr val="black"/>
                </a:solidFill>
              </a:rPr>
              <a:t> для </a:t>
            </a:r>
            <a:r>
              <a:rPr lang="ru-RU" sz="2200" dirty="0" err="1">
                <a:solidFill>
                  <a:prstClr val="black"/>
                </a:solidFill>
              </a:rPr>
              <a:t>їхнього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економічного</a:t>
            </a:r>
            <a:r>
              <a:rPr lang="ru-RU" sz="2200" dirty="0">
                <a:solidFill>
                  <a:prstClr val="black"/>
                </a:solidFill>
              </a:rPr>
              <a:t> становища, вони бояться </a:t>
            </a:r>
            <a:r>
              <a:rPr lang="ru-RU" sz="2200" dirty="0" err="1">
                <a:solidFill>
                  <a:prstClr val="black"/>
                </a:solidFill>
              </a:rPr>
              <a:t>втратити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свої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колишні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ролі</a:t>
            </a:r>
            <a:r>
              <a:rPr lang="ru-RU" sz="2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0"/>
            <a:ext cx="3186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schemeClr val="bg1"/>
                </a:solidFill>
              </a:rPr>
              <a:t>Енергія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команди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243012"/>
            <a:ext cx="8705850" cy="43719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957387"/>
            <a:ext cx="7439025" cy="2943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0"/>
            <a:ext cx="3186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schemeClr val="bg1"/>
                </a:solidFill>
              </a:rPr>
              <a:t>Енергія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команди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857"/>
            <a:ext cx="7248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Жорсткий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Agile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управління</a:t>
            </a:r>
            <a:r>
              <a:rPr lang="ru-RU" sz="3200" b="1" dirty="0">
                <a:solidFill>
                  <a:schemeClr val="bg1"/>
                </a:solidFill>
              </a:rPr>
              <a:t> проектами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196753"/>
            <a:ext cx="8143875" cy="389436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32627"/>
            <a:ext cx="6036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Трансформація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en-US" sz="3200" b="1" dirty="0" smtClean="0">
                <a:solidFill>
                  <a:schemeClr val="bg1"/>
                </a:solidFill>
              </a:rPr>
              <a:t>Agile </a:t>
            </a:r>
            <a:r>
              <a:rPr lang="ru-RU" sz="3200" b="1" dirty="0" smtClean="0">
                <a:solidFill>
                  <a:schemeClr val="bg1"/>
                </a:solidFill>
              </a:rPr>
              <a:t>команду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340768"/>
            <a:ext cx="8449568" cy="372176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88640"/>
            <a:ext cx="437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Чому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звичайно</a:t>
            </a:r>
            <a:r>
              <a:rPr lang="ru-RU" sz="3200" b="1" dirty="0" smtClean="0">
                <a:solidFill>
                  <a:schemeClr val="bg1"/>
                </a:solidFill>
              </a:rPr>
              <a:t> не </a:t>
            </a:r>
            <a:r>
              <a:rPr lang="en-US" sz="3200" b="1" dirty="0" smtClean="0">
                <a:solidFill>
                  <a:schemeClr val="bg1"/>
                </a:solidFill>
              </a:rPr>
              <a:t>Agile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639175" cy="4276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z="2000" smtClean="0"/>
              <a:pPr/>
              <a:t>28</a:t>
            </a:fld>
            <a:endParaRPr lang="ru-RU" sz="200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5245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 рис характера </a:t>
            </a:r>
            <a:r>
              <a:rPr lang="ru-RU" sz="3200" b="1" dirty="0" err="1" smtClean="0">
                <a:solidFill>
                  <a:schemeClr val="bg1"/>
                </a:solidFill>
              </a:rPr>
              <a:t>гарних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співробітників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594" y="1052736"/>
            <a:ext cx="7215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b="1" dirty="0"/>
              <a:t>Вони </a:t>
            </a:r>
            <a:r>
              <a:rPr lang="ru-RU" sz="2000" b="1" dirty="0" err="1"/>
              <a:t>цікавляться</a:t>
            </a:r>
            <a:r>
              <a:rPr lang="ru-RU" sz="2000" b="1" dirty="0"/>
              <a:t> </a:t>
            </a:r>
            <a:r>
              <a:rPr lang="ru-RU" sz="2000" b="1" dirty="0" err="1"/>
              <a:t>всіма</a:t>
            </a:r>
            <a:r>
              <a:rPr lang="ru-RU" sz="2000" b="1" dirty="0"/>
              <a:t> аспектами </a:t>
            </a:r>
            <a:r>
              <a:rPr lang="ru-RU" sz="2000" b="1" dirty="0" err="1"/>
              <a:t>ведення</a:t>
            </a:r>
            <a:r>
              <a:rPr lang="ru-RU" sz="2000" b="1" dirty="0"/>
              <a:t> </a:t>
            </a:r>
            <a:r>
              <a:rPr lang="ru-RU" sz="2000" b="1" dirty="0" err="1"/>
              <a:t>бізнесу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351" y="1492822"/>
            <a:ext cx="3252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2. </a:t>
            </a:r>
            <a:r>
              <a:rPr lang="ru-RU" sz="2000" b="1" dirty="0">
                <a:solidFill>
                  <a:srgbClr val="0000CC"/>
                </a:solidFill>
              </a:rPr>
              <a:t>Вони </a:t>
            </a:r>
            <a:r>
              <a:rPr lang="ru-RU" sz="2000" b="1" dirty="0" err="1">
                <a:solidFill>
                  <a:srgbClr val="0000CC"/>
                </a:solidFill>
              </a:rPr>
              <a:t>прагнуть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 smtClean="0">
                <a:solidFill>
                  <a:srgbClr val="0000CC"/>
                </a:solidFill>
              </a:rPr>
              <a:t>управляти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3344" y="1956498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3. </a:t>
            </a:r>
            <a:r>
              <a:rPr lang="ru-RU" sz="2000" b="1" dirty="0">
                <a:solidFill>
                  <a:srgbClr val="C00000"/>
                </a:solidFill>
              </a:rPr>
              <a:t>Вони </a:t>
            </a:r>
            <a:r>
              <a:rPr lang="ru-RU" sz="2000" b="1" dirty="0" err="1">
                <a:solidFill>
                  <a:srgbClr val="C00000"/>
                </a:solidFill>
              </a:rPr>
              <a:t>бачать</a:t>
            </a:r>
            <a:r>
              <a:rPr lang="ru-RU" sz="2000" b="1" dirty="0">
                <a:solidFill>
                  <a:srgbClr val="C00000"/>
                </a:solidFill>
              </a:rPr>
              <a:t> і </a:t>
            </a:r>
            <a:r>
              <a:rPr lang="ru-RU" sz="2000" b="1" dirty="0" err="1">
                <a:solidFill>
                  <a:srgbClr val="C00000"/>
                </a:solidFill>
              </a:rPr>
              <a:t>використовують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вигідні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можливості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4276" y="2465267"/>
            <a:ext cx="7342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4. </a:t>
            </a:r>
            <a:r>
              <a:rPr lang="ru-RU" sz="2000" b="1" dirty="0">
                <a:solidFill>
                  <a:srgbClr val="008000"/>
                </a:solidFill>
              </a:rPr>
              <a:t>Вони </a:t>
            </a:r>
            <a:r>
              <a:rPr lang="ru-RU" sz="2000" b="1" dirty="0" err="1">
                <a:solidFill>
                  <a:srgbClr val="008000"/>
                </a:solidFill>
              </a:rPr>
              <a:t>вирішують</a:t>
            </a:r>
            <a:r>
              <a:rPr lang="ru-RU" sz="2000" b="1" dirty="0">
                <a:solidFill>
                  <a:srgbClr val="008000"/>
                </a:solidFill>
              </a:rPr>
              <a:t> </a:t>
            </a:r>
            <a:r>
              <a:rPr lang="ru-RU" sz="2000" b="1" dirty="0" err="1">
                <a:solidFill>
                  <a:srgbClr val="008000"/>
                </a:solidFill>
              </a:rPr>
              <a:t>проблеми</a:t>
            </a:r>
            <a:r>
              <a:rPr lang="ru-RU" sz="2000" b="1" dirty="0">
                <a:solidFill>
                  <a:srgbClr val="008000"/>
                </a:solidFill>
              </a:rPr>
              <a:t> до того, як вони </a:t>
            </a:r>
            <a:r>
              <a:rPr lang="ru-RU" sz="2000" b="1" dirty="0" err="1">
                <a:solidFill>
                  <a:srgbClr val="008000"/>
                </a:solidFill>
              </a:rPr>
              <a:t>набувають</a:t>
            </a:r>
            <a:r>
              <a:rPr lang="ru-RU" sz="2000" b="1" dirty="0">
                <a:solidFill>
                  <a:srgbClr val="008000"/>
                </a:solidFill>
              </a:rPr>
              <a:t> глобального </a:t>
            </a:r>
            <a:r>
              <a:rPr lang="ru-RU" sz="2000" b="1" dirty="0" err="1">
                <a:solidFill>
                  <a:srgbClr val="008000"/>
                </a:solidFill>
              </a:rPr>
              <a:t>значення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104073"/>
            <a:ext cx="4560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5. </a:t>
            </a:r>
            <a:r>
              <a:rPr lang="ru-RU" sz="2000" b="1" dirty="0"/>
              <a:t>Вони </a:t>
            </a:r>
            <a:r>
              <a:rPr lang="ru-RU" sz="2000" b="1" dirty="0" err="1"/>
              <a:t>завжди</a:t>
            </a:r>
            <a:r>
              <a:rPr lang="ru-RU" sz="2000" b="1" dirty="0"/>
              <a:t> </a:t>
            </a:r>
            <a:r>
              <a:rPr lang="ru-RU" sz="2000" b="1" dirty="0" err="1"/>
              <a:t>кажуть</a:t>
            </a:r>
            <a:r>
              <a:rPr lang="ru-RU" sz="2000" b="1" dirty="0"/>
              <a:t> </a:t>
            </a:r>
            <a:r>
              <a:rPr lang="ru-RU" sz="2000" b="1" dirty="0" err="1"/>
              <a:t>чесно</a:t>
            </a:r>
            <a:r>
              <a:rPr lang="ru-RU" sz="2000" b="1" dirty="0"/>
              <a:t> і </a:t>
            </a:r>
            <a:r>
              <a:rPr lang="ru-RU" sz="2000" b="1" dirty="0" err="1"/>
              <a:t>відкрито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473405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6. </a:t>
            </a:r>
            <a:r>
              <a:rPr lang="ru-RU" sz="2000" b="1" dirty="0">
                <a:solidFill>
                  <a:srgbClr val="0000CC"/>
                </a:solidFill>
              </a:rPr>
              <a:t>Вони </a:t>
            </a:r>
            <a:r>
              <a:rPr lang="ru-RU" sz="2000" b="1" dirty="0" err="1">
                <a:solidFill>
                  <a:srgbClr val="0000CC"/>
                </a:solidFill>
              </a:rPr>
              <a:t>працюють</a:t>
            </a:r>
            <a:r>
              <a:rPr lang="ru-RU" sz="2000" b="1" dirty="0">
                <a:solidFill>
                  <a:srgbClr val="0000CC"/>
                </a:solidFill>
              </a:rPr>
              <a:t> максимально </a:t>
            </a:r>
            <a:r>
              <a:rPr lang="ru-RU" sz="2000" b="1" dirty="0" err="1">
                <a:solidFill>
                  <a:srgbClr val="0000CC"/>
                </a:solidFill>
              </a:rPr>
              <a:t>ефективно</a:t>
            </a:r>
            <a:r>
              <a:rPr lang="ru-RU" sz="2000" b="1" dirty="0">
                <a:solidFill>
                  <a:srgbClr val="0000CC"/>
                </a:solidFill>
              </a:rPr>
              <a:t> і </a:t>
            </a:r>
            <a:r>
              <a:rPr lang="ru-RU" sz="2000" b="1" dirty="0" err="1">
                <a:solidFill>
                  <a:srgbClr val="0000CC"/>
                </a:solidFill>
              </a:rPr>
              <a:t>всіма</a:t>
            </a:r>
            <a:r>
              <a:rPr lang="ru-RU" sz="2000" b="1" dirty="0">
                <a:solidFill>
                  <a:srgbClr val="0000CC"/>
                </a:solidFill>
              </a:rPr>
              <a:t> способами </a:t>
            </a:r>
            <a:r>
              <a:rPr lang="ru-RU" sz="2000" b="1" dirty="0" err="1">
                <a:solidFill>
                  <a:srgbClr val="0000CC"/>
                </a:solidFill>
              </a:rPr>
              <a:t>намагаються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>
                <a:solidFill>
                  <a:srgbClr val="0000CC"/>
                </a:solidFill>
              </a:rPr>
              <a:t>знизити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>
                <a:solidFill>
                  <a:srgbClr val="0000CC"/>
                </a:solidFill>
              </a:rPr>
              <a:t>витрати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119736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7. </a:t>
            </a:r>
            <a:r>
              <a:rPr lang="ru-RU" sz="2000" b="1" dirty="0">
                <a:solidFill>
                  <a:srgbClr val="C00000"/>
                </a:solidFill>
              </a:rPr>
              <a:t>Вони </a:t>
            </a:r>
            <a:r>
              <a:rPr lang="ru-RU" sz="2000" b="1" dirty="0" err="1">
                <a:solidFill>
                  <a:srgbClr val="C00000"/>
                </a:solidFill>
              </a:rPr>
              <a:t>прагнуть</a:t>
            </a:r>
            <a:r>
              <a:rPr lang="ru-RU" sz="2000" b="1" dirty="0">
                <a:solidFill>
                  <a:srgbClr val="C00000"/>
                </a:solidFill>
              </a:rPr>
              <a:t> до </a:t>
            </a:r>
            <a:r>
              <a:rPr lang="ru-RU" sz="2000" b="1" dirty="0" err="1">
                <a:solidFill>
                  <a:srgbClr val="C00000"/>
                </a:solidFill>
              </a:rPr>
              <a:t>самовдосконалення</a:t>
            </a:r>
            <a:r>
              <a:rPr lang="ru-RU" sz="2000" b="1" dirty="0">
                <a:solidFill>
                  <a:srgbClr val="C00000"/>
                </a:solidFill>
              </a:rPr>
              <a:t> і </a:t>
            </a:r>
            <a:r>
              <a:rPr lang="ru-RU" sz="2000" b="1" dirty="0" err="1">
                <a:solidFill>
                  <a:srgbClr val="C00000"/>
                </a:solidFill>
              </a:rPr>
              <a:t>цінують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аналогічні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прагнення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оточуючих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9364" y="4766067"/>
            <a:ext cx="6173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8. </a:t>
            </a:r>
            <a:r>
              <a:rPr lang="ru-RU" sz="2000" b="1" dirty="0">
                <a:solidFill>
                  <a:srgbClr val="008000"/>
                </a:solidFill>
              </a:rPr>
              <a:t>Вони </a:t>
            </a:r>
            <a:r>
              <a:rPr lang="ru-RU" sz="2000" b="1" dirty="0" err="1">
                <a:solidFill>
                  <a:srgbClr val="008000"/>
                </a:solidFill>
              </a:rPr>
              <a:t>досліджують</a:t>
            </a:r>
            <a:r>
              <a:rPr lang="ru-RU" sz="2000" b="1" dirty="0">
                <a:solidFill>
                  <a:srgbClr val="008000"/>
                </a:solidFill>
              </a:rPr>
              <a:t> все </a:t>
            </a:r>
            <a:r>
              <a:rPr lang="ru-RU" sz="2000" b="1" dirty="0" err="1">
                <a:solidFill>
                  <a:srgbClr val="008000"/>
                </a:solidFill>
              </a:rPr>
              <a:t>нове</a:t>
            </a:r>
            <a:r>
              <a:rPr lang="ru-RU" sz="2000" b="1" dirty="0">
                <a:solidFill>
                  <a:srgbClr val="008000"/>
                </a:solidFill>
              </a:rPr>
              <a:t> і </a:t>
            </a:r>
            <a:r>
              <a:rPr lang="ru-RU" sz="2000" b="1" dirty="0" err="1">
                <a:solidFill>
                  <a:srgbClr val="008000"/>
                </a:solidFill>
              </a:rPr>
              <a:t>успішно</a:t>
            </a:r>
            <a:r>
              <a:rPr lang="ru-RU" sz="2000" b="1" dirty="0">
                <a:solidFill>
                  <a:srgbClr val="008000"/>
                </a:solidFill>
              </a:rPr>
              <a:t> </a:t>
            </a:r>
            <a:r>
              <a:rPr lang="ru-RU" sz="2000" b="1" dirty="0" err="1">
                <a:solidFill>
                  <a:srgbClr val="008000"/>
                </a:solidFill>
              </a:rPr>
              <a:t>застосовують</a:t>
            </a:r>
            <a:r>
              <a:rPr lang="ru-RU" sz="2000" b="1" dirty="0">
                <a:solidFill>
                  <a:srgbClr val="008000"/>
                </a:solidFill>
              </a:rPr>
              <a:t> </a:t>
            </a:r>
            <a:r>
              <a:rPr lang="ru-RU" sz="2000" b="1" dirty="0" err="1">
                <a:solidFill>
                  <a:srgbClr val="008000"/>
                </a:solidFill>
              </a:rPr>
              <a:t>знання</a:t>
            </a:r>
            <a:r>
              <a:rPr lang="ru-RU" sz="2000" b="1" dirty="0">
                <a:solidFill>
                  <a:srgbClr val="008000"/>
                </a:solidFill>
              </a:rPr>
              <a:t> на </a:t>
            </a:r>
            <a:r>
              <a:rPr lang="ru-RU" sz="2000" b="1" dirty="0" err="1">
                <a:solidFill>
                  <a:srgbClr val="008000"/>
                </a:solidFill>
              </a:rPr>
              <a:t>практиці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06681" y="5462958"/>
            <a:ext cx="1965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9. </a:t>
            </a:r>
            <a:r>
              <a:rPr lang="ru-RU" sz="2000" b="1" dirty="0"/>
              <a:t>Вони </a:t>
            </a:r>
            <a:r>
              <a:rPr lang="ru-RU" sz="2000" b="1" dirty="0" err="1"/>
              <a:t>щасливі</a:t>
            </a:r>
            <a:endParaRPr lang="ru-RU" sz="2000" b="1" dirty="0"/>
          </a:p>
          <a:p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94111" y="5832290"/>
            <a:ext cx="342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10</a:t>
            </a:r>
            <a:r>
              <a:rPr lang="ru-RU" sz="2000" b="1" dirty="0">
                <a:solidFill>
                  <a:srgbClr val="0000CC"/>
                </a:solidFill>
              </a:rPr>
              <a:t>. Вони </a:t>
            </a:r>
            <a:r>
              <a:rPr lang="ru-RU" sz="2000" b="1" dirty="0" err="1">
                <a:solidFill>
                  <a:srgbClr val="0000CC"/>
                </a:solidFill>
              </a:rPr>
              <a:t>надають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>
                <a:solidFill>
                  <a:srgbClr val="0000CC"/>
                </a:solidFill>
              </a:rPr>
              <a:t>посильну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>
                <a:solidFill>
                  <a:srgbClr val="0000CC"/>
                </a:solidFill>
              </a:rPr>
              <a:t>допомогу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>
                <a:solidFill>
                  <a:srgbClr val="0000CC"/>
                </a:solidFill>
              </a:rPr>
              <a:t>своїм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>
                <a:solidFill>
                  <a:srgbClr val="0000CC"/>
                </a:solidFill>
              </a:rPr>
              <a:t>керівникам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3950" y="4748229"/>
            <a:ext cx="154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KEVIN DAUM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9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0268"/>
            <a:ext cx="5394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Як </a:t>
            </a:r>
            <a:r>
              <a:rPr lang="ru-RU" sz="3200" b="1" dirty="0" err="1">
                <a:solidFill>
                  <a:schemeClr val="bg1"/>
                </a:solidFill>
              </a:rPr>
              <a:t>створити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сильну</a:t>
            </a:r>
            <a:r>
              <a:rPr lang="ru-RU" sz="3200" b="1" dirty="0">
                <a:solidFill>
                  <a:schemeClr val="bg1"/>
                </a:solidFill>
              </a:rPr>
              <a:t> команду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6589" y="1628800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емоційного</a:t>
            </a:r>
            <a:r>
              <a:rPr lang="ru-RU" sz="2400" dirty="0"/>
              <a:t> </a:t>
            </a:r>
            <a:r>
              <a:rPr lang="ru-RU" sz="2400" dirty="0" err="1"/>
              <a:t>інтелекту</a:t>
            </a:r>
            <a:endParaRPr lang="ru-RU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/>
              <a:t>  </a:t>
            </a:r>
            <a:r>
              <a:rPr lang="ru-RU" sz="2400" dirty="0" err="1"/>
              <a:t>Колективне</a:t>
            </a:r>
            <a:r>
              <a:rPr lang="ru-RU" sz="2400" dirty="0"/>
              <a:t> </a:t>
            </a:r>
            <a:r>
              <a:rPr lang="ru-RU" sz="2400" dirty="0" err="1"/>
              <a:t>прийняття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endParaRPr lang="ru-RU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/>
              <a:t>  </a:t>
            </a:r>
            <a:r>
              <a:rPr lang="ru-RU" sz="2400" dirty="0" err="1"/>
              <a:t>Інтеграція</a:t>
            </a:r>
            <a:r>
              <a:rPr lang="ru-RU" sz="2400" dirty="0"/>
              <a:t> </a:t>
            </a:r>
            <a:r>
              <a:rPr lang="ru-RU" sz="2400" dirty="0" err="1"/>
              <a:t>особистих</a:t>
            </a:r>
            <a:r>
              <a:rPr lang="ru-RU" sz="2400" dirty="0"/>
              <a:t> і </a:t>
            </a:r>
            <a:r>
              <a:rPr lang="ru-RU" sz="2400" dirty="0" err="1"/>
              <a:t>командних</a:t>
            </a:r>
            <a:r>
              <a:rPr lang="ru-RU" sz="2400" dirty="0"/>
              <a:t> </a:t>
            </a:r>
            <a:r>
              <a:rPr lang="ru-RU" sz="2400" dirty="0" err="1"/>
              <a:t>цілей</a:t>
            </a:r>
            <a:endParaRPr lang="ru-RU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/>
              <a:t>  </a:t>
            </a:r>
            <a:r>
              <a:rPr lang="ru-RU" sz="2400" dirty="0" err="1"/>
              <a:t>спільне</a:t>
            </a:r>
            <a:r>
              <a:rPr lang="ru-RU" sz="2400" dirty="0"/>
              <a:t> </a:t>
            </a:r>
            <a:r>
              <a:rPr lang="ru-RU" sz="2400" dirty="0" err="1"/>
              <a:t>бачення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6" y="1014157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60" y="973285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33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Команда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25603" name="Rectangle 24"/>
          <p:cNvSpPr>
            <a:spLocks noGrp="1" noChangeArrowheads="1"/>
          </p:cNvSpPr>
          <p:nvPr>
            <p:ph type="body" idx="4294967295"/>
          </p:nvPr>
        </p:nvSpPr>
        <p:spPr>
          <a:xfrm>
            <a:off x="454025" y="1541883"/>
            <a:ext cx="8689975" cy="4391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Зазвичай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5-9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осіб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Кроссфункціональна</a:t>
            </a:r>
            <a:endParaRPr lang="ru-RU"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програмісти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тестувальники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дизайнери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...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Зайняті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повний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робочий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день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 для нас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винятки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адміністратор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бази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Команди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самоорганізуються</a:t>
            </a:r>
            <a:endParaRPr lang="ru-RU"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100" dirty="0" err="1">
                <a:latin typeface="Arial" pitchFamily="34" charset="0"/>
                <a:cs typeface="Arial" pitchFamily="34" charset="0"/>
              </a:rPr>
              <a:t>немає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заздалегідь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визначених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поділених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ролей в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команді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обмежують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область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дій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членів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команди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Склад </a:t>
            </a:r>
            <a:r>
              <a:rPr lang="ru-RU" sz="2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команди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може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змінюватися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між</a:t>
            </a:r>
            <a:r>
              <a:rPr lang="ru-RU"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спринтами</a:t>
            </a:r>
            <a:endParaRPr lang="ru-RU"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(Не для нас)</a:t>
            </a:r>
            <a:endParaRPr lang="ru-RU"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6444383" y="5127923"/>
            <a:ext cx="1710214" cy="1609969"/>
            <a:chOff x="0" y="0"/>
            <a:chExt cx="1704" cy="1346"/>
          </a:xfrm>
        </p:grpSpPr>
        <p:pic>
          <p:nvPicPr>
            <p:cNvPr id="2560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8" y="453"/>
              <a:ext cx="507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06" name="Group 5"/>
            <p:cNvGrpSpPr>
              <a:grpSpLocks/>
            </p:cNvGrpSpPr>
            <p:nvPr/>
          </p:nvGrpSpPr>
          <p:grpSpPr bwMode="auto">
            <a:xfrm>
              <a:off x="0" y="0"/>
              <a:ext cx="1704" cy="1346"/>
              <a:chOff x="0" y="0"/>
              <a:chExt cx="1704" cy="1346"/>
            </a:xfrm>
          </p:grpSpPr>
          <p:grpSp>
            <p:nvGrpSpPr>
              <p:cNvPr id="2560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704" cy="440"/>
                <a:chOff x="0" y="0"/>
                <a:chExt cx="1704" cy="440"/>
              </a:xfrm>
            </p:grpSpPr>
            <p:pic>
              <p:nvPicPr>
                <p:cNvPr id="25613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507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4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98" y="0"/>
                  <a:ext cx="507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5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96" y="0"/>
                  <a:ext cx="508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5608" name="Picture 1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0" y="469"/>
                <a:ext cx="507" cy="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609" name="Group 11"/>
              <p:cNvGrpSpPr>
                <a:grpSpLocks/>
              </p:cNvGrpSpPr>
              <p:nvPr/>
            </p:nvGrpSpPr>
            <p:grpSpPr bwMode="auto">
              <a:xfrm>
                <a:off x="0" y="906"/>
                <a:ext cx="1704" cy="440"/>
                <a:chOff x="0" y="0"/>
                <a:chExt cx="1704" cy="440"/>
              </a:xfrm>
            </p:grpSpPr>
            <p:pic>
              <p:nvPicPr>
                <p:cNvPr id="25610" name="Picture 1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0" y="16"/>
                  <a:ext cx="507" cy="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1" name="Picture 1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196" y="0"/>
                  <a:ext cx="508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2" name="Picture 1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98" y="0"/>
                  <a:ext cx="507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Описание: eu_flag_co_funded_pos_[rgb]_rig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06" y="745239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15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16632"/>
            <a:ext cx="3037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З </a:t>
            </a:r>
            <a:r>
              <a:rPr lang="ru-RU" sz="3200" b="1" dirty="0" err="1">
                <a:solidFill>
                  <a:schemeClr val="bg1"/>
                </a:solidFill>
              </a:rPr>
              <a:t>чого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починати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860" y="2132856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* </a:t>
            </a:r>
            <a:r>
              <a:rPr lang="ru-RU" sz="2200" dirty="0" err="1">
                <a:solidFill>
                  <a:srgbClr val="0000CC"/>
                </a:solidFill>
              </a:rPr>
              <a:t>Персональний</a:t>
            </a:r>
            <a:r>
              <a:rPr lang="ru-RU" sz="2200" dirty="0">
                <a:solidFill>
                  <a:srgbClr val="0000CC"/>
                </a:solidFill>
              </a:rPr>
              <a:t> </a:t>
            </a:r>
            <a:r>
              <a:rPr lang="ru-RU" sz="2200" dirty="0" err="1">
                <a:solidFill>
                  <a:srgbClr val="0000CC"/>
                </a:solidFill>
              </a:rPr>
              <a:t>Scrum</a:t>
            </a:r>
            <a:r>
              <a:rPr lang="ru-RU" sz="2200" dirty="0"/>
              <a:t>: "</a:t>
            </a:r>
            <a:r>
              <a:rPr lang="ru-RU" sz="2200" dirty="0" err="1"/>
              <a:t>Моє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" - </a:t>
            </a:r>
            <a:r>
              <a:rPr lang="ru-RU" sz="2200" dirty="0" err="1"/>
              <a:t>найважливіший</a:t>
            </a:r>
            <a:r>
              <a:rPr lang="ru-RU" sz="2200" dirty="0"/>
              <a:t> проект і </a:t>
            </a:r>
            <a:r>
              <a:rPr lang="ru-RU" sz="2200" dirty="0" err="1"/>
              <a:t>їм</a:t>
            </a:r>
            <a:r>
              <a:rPr lang="ru-RU" sz="2200" dirty="0"/>
              <a:t> </a:t>
            </a:r>
            <a:r>
              <a:rPr lang="ru-RU" sz="2200" dirty="0" err="1"/>
              <a:t>потрібно</a:t>
            </a:r>
            <a:r>
              <a:rPr lang="ru-RU" sz="2200" dirty="0"/>
              <a:t> </a:t>
            </a:r>
            <a:r>
              <a:rPr lang="ru-RU" sz="2200" dirty="0" err="1"/>
              <a:t>управляти</a:t>
            </a:r>
            <a:endParaRPr lang="ru-RU" sz="2200" dirty="0"/>
          </a:p>
          <a:p>
            <a:r>
              <a:rPr lang="ru-RU" sz="2200" dirty="0"/>
              <a:t>* </a:t>
            </a:r>
            <a:r>
              <a:rPr lang="ru-RU" sz="2200" dirty="0">
                <a:solidFill>
                  <a:srgbClr val="0000CC"/>
                </a:solidFill>
              </a:rPr>
              <a:t>Проблематика</a:t>
            </a:r>
            <a:r>
              <a:rPr lang="ru-RU" sz="2200" dirty="0"/>
              <a:t> - </a:t>
            </a:r>
            <a:r>
              <a:rPr lang="ru-RU" sz="2200" dirty="0" err="1"/>
              <a:t>поверхневе</a:t>
            </a:r>
            <a:r>
              <a:rPr lang="ru-RU" sz="2200" dirty="0"/>
              <a:t> </a:t>
            </a:r>
            <a:r>
              <a:rPr lang="ru-RU" sz="2200" dirty="0" err="1"/>
              <a:t>уявлення</a:t>
            </a:r>
            <a:r>
              <a:rPr lang="ru-RU" sz="2200" dirty="0"/>
              <a:t> і </a:t>
            </a:r>
            <a:r>
              <a:rPr lang="ru-RU" sz="2200" dirty="0" err="1"/>
              <a:t>психологія</a:t>
            </a:r>
            <a:endParaRPr lang="ru-RU" sz="2200" dirty="0"/>
          </a:p>
          <a:p>
            <a:r>
              <a:rPr lang="ru-RU" sz="2200" dirty="0"/>
              <a:t>* </a:t>
            </a:r>
            <a:r>
              <a:rPr lang="ru-RU" sz="2200" dirty="0" err="1">
                <a:solidFill>
                  <a:srgbClr val="0000CC"/>
                </a:solidFill>
              </a:rPr>
              <a:t>Саморозвиток</a:t>
            </a:r>
            <a:r>
              <a:rPr lang="ru-RU" sz="2200" dirty="0">
                <a:solidFill>
                  <a:srgbClr val="0000CC"/>
                </a:solidFill>
              </a:rPr>
              <a:t> </a:t>
            </a:r>
            <a:r>
              <a:rPr lang="ru-RU" sz="2200" dirty="0" err="1"/>
              <a:t>починається</a:t>
            </a:r>
            <a:r>
              <a:rPr lang="ru-RU" sz="2200" dirty="0"/>
              <a:t> з </a:t>
            </a:r>
            <a:r>
              <a:rPr lang="ru-RU" sz="2200" dirty="0" err="1"/>
              <a:t>цінностей</a:t>
            </a:r>
            <a:r>
              <a:rPr lang="ru-RU" sz="2200" dirty="0"/>
              <a:t> і </a:t>
            </a:r>
            <a:r>
              <a:rPr lang="ru-RU" sz="2200" dirty="0" err="1"/>
              <a:t>переконань</a:t>
            </a:r>
            <a:endParaRPr lang="ru-RU" sz="2200" dirty="0"/>
          </a:p>
          <a:p>
            <a:r>
              <a:rPr lang="ru-RU" sz="2200" dirty="0"/>
              <a:t>* </a:t>
            </a:r>
            <a:r>
              <a:rPr lang="ru-RU" sz="2200" dirty="0" err="1"/>
              <a:t>Приклади</a:t>
            </a:r>
            <a:r>
              <a:rPr lang="ru-RU" sz="2200" dirty="0"/>
              <a:t> </a:t>
            </a:r>
            <a:r>
              <a:rPr lang="ru-RU" sz="2200" dirty="0" err="1"/>
              <a:t>застосування</a:t>
            </a:r>
            <a:r>
              <a:rPr lang="ru-RU" sz="2200" dirty="0"/>
              <a:t> </a:t>
            </a:r>
            <a:r>
              <a:rPr lang="ru-RU" sz="2200" dirty="0" err="1"/>
              <a:t>цінностей</a:t>
            </a:r>
            <a:r>
              <a:rPr lang="ru-RU" sz="2200" dirty="0"/>
              <a:t> </a:t>
            </a:r>
            <a:r>
              <a:rPr lang="ru-RU" sz="2200" dirty="0" err="1"/>
              <a:t>аджайл</a:t>
            </a:r>
            <a:endParaRPr lang="ru-RU" sz="2200" dirty="0"/>
          </a:p>
          <a:p>
            <a:r>
              <a:rPr lang="ru-RU" sz="2200" dirty="0"/>
              <a:t>* Практика для </a:t>
            </a:r>
            <a:r>
              <a:rPr lang="ru-RU" sz="2200" dirty="0" err="1"/>
              <a:t>початківця</a:t>
            </a:r>
            <a:r>
              <a:rPr lang="ru-RU" sz="2200" dirty="0"/>
              <a:t>: 1 </a:t>
            </a:r>
            <a:r>
              <a:rPr lang="ru-RU" sz="2200" dirty="0" err="1"/>
              <a:t>переконання</a:t>
            </a:r>
            <a:r>
              <a:rPr lang="ru-RU" sz="2200" dirty="0"/>
              <a:t> в </a:t>
            </a:r>
            <a:r>
              <a:rPr lang="ru-RU" sz="2200" dirty="0" err="1"/>
              <a:t>тиждень</a:t>
            </a:r>
            <a:endParaRPr lang="ru-RU" sz="2200" dirty="0"/>
          </a:p>
          <a:p>
            <a:r>
              <a:rPr lang="ru-RU" sz="2200" dirty="0"/>
              <a:t>* Практика для </a:t>
            </a:r>
            <a:r>
              <a:rPr lang="ru-RU" sz="2200" dirty="0" err="1" smtClean="0"/>
              <a:t>студентів</a:t>
            </a:r>
            <a:r>
              <a:rPr lang="ru-RU" sz="2200" dirty="0" smtClean="0"/>
              <a:t>: </a:t>
            </a:r>
            <a:r>
              <a:rPr lang="ru-RU" sz="2200" dirty="0" err="1"/>
              <a:t>Shu-Ha-Ri</a:t>
            </a:r>
            <a:endParaRPr lang="ru-RU" sz="2200" dirty="0"/>
          </a:p>
          <a:p>
            <a:r>
              <a:rPr lang="ru-RU" sz="2200" dirty="0"/>
              <a:t>* Практики персонального </a:t>
            </a:r>
            <a:r>
              <a:rPr lang="ru-RU" sz="2200" dirty="0" err="1"/>
              <a:t>скрам</a:t>
            </a:r>
            <a:r>
              <a:rPr lang="ru-RU" sz="2200" dirty="0"/>
              <a:t> (TODO, </a:t>
            </a:r>
            <a:r>
              <a:rPr lang="ru-RU" sz="2200" dirty="0" err="1"/>
              <a:t>Критерій</a:t>
            </a:r>
            <a:r>
              <a:rPr lang="ru-RU" sz="2200" dirty="0"/>
              <a:t> </a:t>
            </a:r>
            <a:r>
              <a:rPr lang="ru-RU" sz="2200" dirty="0" err="1"/>
              <a:t>Done</a:t>
            </a:r>
            <a:r>
              <a:rPr lang="ru-RU" sz="2200" dirty="0"/>
              <a:t>, Ретроспектива, летучка)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756591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40" y="715719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483768" y="116632"/>
            <a:ext cx="3714750" cy="593725"/>
          </a:xfrm>
        </p:spPr>
        <p:txBody>
          <a:bodyPr lIns="0" tIns="0" rIns="0" bIns="0">
            <a:normAutofit/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altLang="uk-UA" sz="3200" b="1" dirty="0" err="1">
                <a:solidFill>
                  <a:srgbClr val="FFFFFF"/>
                </a:solidFill>
                <a:latin typeface="Arial" charset="0"/>
              </a:rPr>
              <a:t>Стад</a:t>
            </a:r>
            <a:r>
              <a:rPr lang="uk-UA" altLang="uk-UA" sz="3200" b="1" dirty="0" err="1">
                <a:solidFill>
                  <a:srgbClr val="FFFFFF"/>
                </a:solidFill>
                <a:latin typeface="Arial" charset="0"/>
              </a:rPr>
              <a:t>ії</a:t>
            </a:r>
            <a:r>
              <a:rPr lang="uk-UA" altLang="uk-UA" sz="3200" b="1" dirty="0">
                <a:solidFill>
                  <a:srgbClr val="FFFFFF"/>
                </a:solidFill>
                <a:latin typeface="Arial" charset="0"/>
              </a:rPr>
              <a:t> навчання</a:t>
            </a:r>
            <a:endParaRPr lang="en-US" altLang="uk-UA" sz="32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64333" y="974409"/>
            <a:ext cx="8488203" cy="25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Сюхарі</a:t>
            </a:r>
            <a:r>
              <a:rPr lang="uk-UA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японська</a:t>
            </a:r>
            <a:r>
              <a:rPr lang="uk-UA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концепція навчання різним технікам (зазвичай - бойовим мистецтвам). </a:t>
            </a:r>
            <a:br>
              <a:rPr lang="uk-UA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Сю</a:t>
            </a:r>
            <a:r>
              <a:rPr lang="uk-UA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точне слідування правилам і вказівкам вчителя. «Робити це, не робити те» </a:t>
            </a:r>
            <a:br>
              <a:rPr lang="uk-UA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</a:t>
            </a:r>
            <a:r>
              <a:rPr lang="uk-UA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зміна правил, спроби їх порушувати, будує нову систему своїх власних правил </a:t>
            </a:r>
            <a:br>
              <a:rPr lang="uk-UA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Рі</a:t>
            </a:r>
            <a:r>
              <a:rPr lang="uk-UA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звільнення від правил, перехід у новий вимір (</a:t>
            </a:r>
            <a:r>
              <a:rPr lang="uk-UA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Дао</a:t>
            </a:r>
            <a:r>
              <a:rPr lang="uk-UA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де правил немає, а є природний хід речей </a:t>
            </a:r>
            <a:endParaRPr lang="en-US" altLang="uk-UA" sz="2000" dirty="0">
              <a:solidFill>
                <a:srgbClr val="26267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27" y="3717032"/>
            <a:ext cx="6408711" cy="261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09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64" y="5986837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2776" y="265244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Agile Primer, part of Adapting Configuration Management for Agile Teams, by Mario E. Moreira, Wiley Publishing, 2010 - See more at: http://landrina.ru/development/agile-personality-types/#sthash.CLqkntT4.dpuf</a:t>
            </a:r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8918" y="116632"/>
            <a:ext cx="2003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Джерела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" y="873668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60" y="832796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16632"/>
            <a:ext cx="3442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Командні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цінності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.bp.blogspot.com/-qra-OPhsKqM/UXKxLM2dCeI/AAAAAAAAA98/jdbnMcUgkiM/s320/val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22" y="2852936"/>
            <a:ext cx="3048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7270" y="892170"/>
            <a:ext cx="371287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Agile </a:t>
            </a:r>
            <a:r>
              <a:rPr lang="ru-RU" sz="2000" b="1" dirty="0" smtClean="0">
                <a:effectLst/>
                <a:latin typeface="Arial" pitchFamily="34" charset="0"/>
                <a:cs typeface="Arial" pitchFamily="34" charset="0"/>
              </a:rPr>
              <a:t>практики та </a:t>
            </a:r>
            <a:r>
              <a:rPr lang="ru-RU" sz="2000" b="1" dirty="0" err="1" smtClean="0">
                <a:effectLst/>
                <a:latin typeface="Arial" pitchFamily="34" charset="0"/>
                <a:cs typeface="Arial" pitchFamily="34" charset="0"/>
              </a:rPr>
              <a:t>дії</a:t>
            </a:r>
            <a:r>
              <a:rPr lang="ru-RU" sz="2000" b="1" dirty="0" smtClean="0"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TDD,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Daily Scrum,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Pair Programming,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Continuous Integration,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Planning,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Retrospective,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Grooming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637479"/>
            <a:ext cx="7814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effectLst/>
                <a:latin typeface="Arial" pitchFamily="34" charset="0"/>
                <a:cs typeface="Arial" pitchFamily="34" charset="0"/>
              </a:rPr>
              <a:t>Принципи</a:t>
            </a:r>
            <a:r>
              <a:rPr lang="ru-RU" sz="20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effectLst/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b="1" dirty="0" smtClean="0">
                <a:effectLst/>
                <a:latin typeface="Arial" pitchFamily="34" charset="0"/>
                <a:cs typeface="Arial" pitchFamily="34" charset="0"/>
              </a:rPr>
              <a:t> лежать в </a:t>
            </a:r>
            <a:r>
              <a:rPr lang="ru-RU" sz="2000" b="1" dirty="0" err="1" smtClean="0">
                <a:effectLst/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Agile </a:t>
            </a:r>
            <a:r>
              <a:rPr lang="ru-RU" sz="2000" b="1" dirty="0" smtClean="0">
                <a:effectLst/>
                <a:latin typeface="Arial" pitchFamily="34" charset="0"/>
                <a:cs typeface="Arial" pitchFamily="34" charset="0"/>
              </a:rPr>
              <a:t>практик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Feedback,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Simplicity,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Embrace Change,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Continuous Value Flow,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Customer Satisfaction,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Deliver Frequently,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Sustainable Development, </a:t>
            </a:r>
            <a:endParaRPr lang="uk-UA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Technical Excellence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1939" y="5595165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Цінності?????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06" y="745239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16632"/>
            <a:ext cx="3262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Особисті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цінності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832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У кожного є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свої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цінності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переконання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формують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нашу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особистість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Вони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збігатися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цінностями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людей, так і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істотно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відрізнятися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нормально.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Філософія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Agile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передбачає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команді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люди, а не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писание: eu_flag_co_funded_pos_[rgb]_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06" y="745239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6</a:t>
            </a:fld>
            <a:endParaRPr lang="ru-RU"/>
          </a:p>
        </p:txBody>
      </p:sp>
      <p:pic>
        <p:nvPicPr>
          <p:cNvPr id="2050" name="Picture 2" descr="http://1.bp.blogspot.com/-Cb2P1gzGOZw/UXKvcxEfhzI/AAAAAAAAA9Y/wzcDlrzhIFA/s320/2013-04-20+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248472" cy="33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81376"/>
            <a:ext cx="7130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Спільність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деяких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особистих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цінностей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6224" y="4797152"/>
            <a:ext cx="5652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Проекти</a:t>
            </a:r>
            <a:r>
              <a:rPr lang="ru-RU" sz="2200" dirty="0"/>
              <a:t>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виграють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того,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деякі</a:t>
            </a:r>
            <a:r>
              <a:rPr lang="ru-RU" sz="2200" dirty="0"/>
              <a:t> </a:t>
            </a:r>
            <a:r>
              <a:rPr lang="ru-RU" sz="2200" dirty="0" err="1"/>
              <a:t>цінності</a:t>
            </a:r>
            <a:r>
              <a:rPr lang="ru-RU" sz="2200" dirty="0"/>
              <a:t> </a:t>
            </a:r>
            <a:r>
              <a:rPr lang="ru-RU" sz="2200" dirty="0" err="1"/>
              <a:t>поділяються</a:t>
            </a:r>
            <a:r>
              <a:rPr lang="ru-RU" sz="2200" dirty="0"/>
              <a:t> </a:t>
            </a:r>
            <a:r>
              <a:rPr lang="ru-RU" sz="2200" dirty="0" err="1"/>
              <a:t>усіма</a:t>
            </a:r>
            <a:r>
              <a:rPr lang="ru-RU" sz="2200" dirty="0"/>
              <a:t> членами </a:t>
            </a:r>
            <a:r>
              <a:rPr lang="ru-RU" sz="2200" dirty="0" err="1"/>
              <a:t>команди</a:t>
            </a:r>
            <a:r>
              <a:rPr lang="ru-RU" sz="2200" dirty="0"/>
              <a:t>. </a:t>
            </a:r>
            <a:r>
              <a:rPr lang="ru-RU" sz="2200" dirty="0" smtClean="0"/>
              <a:t>(</a:t>
            </a:r>
            <a:r>
              <a:rPr lang="en-US" sz="2200" dirty="0" err="1"/>
              <a:t>Jurgen</a:t>
            </a:r>
            <a:r>
              <a:rPr lang="en-US" sz="2200" dirty="0"/>
              <a:t> </a:t>
            </a:r>
            <a:r>
              <a:rPr lang="en-US" sz="2200" dirty="0" err="1"/>
              <a:t>Apello</a:t>
            </a:r>
            <a:r>
              <a:rPr lang="en-US" sz="2200" dirty="0"/>
              <a:t>)</a:t>
            </a:r>
            <a:endParaRPr lang="ru-RU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6637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писание: eu_flag_co_funded_pos_[rgb]_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06" y="745239"/>
            <a:ext cx="27622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 descr="http://3.bp.blogspot.com/-gtW25nIzZ_E/UXKvbI1oryI/AAAAAAAAA9I/QZGWELxgt7Q/s32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048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0"/>
            <a:ext cx="7713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Вироблення</a:t>
            </a:r>
            <a:r>
              <a:rPr lang="ru-RU" sz="3200" b="1" dirty="0">
                <a:solidFill>
                  <a:schemeClr val="bg1"/>
                </a:solidFill>
              </a:rPr>
              <a:t> набору </a:t>
            </a:r>
            <a:r>
              <a:rPr lang="ru-RU" sz="3200" b="1" dirty="0" err="1">
                <a:solidFill>
                  <a:schemeClr val="bg1"/>
                </a:solidFill>
              </a:rPr>
              <a:t>командних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цінностей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9554" y="1556792"/>
            <a:ext cx="4922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dirty="0" err="1" smtClean="0"/>
              <a:t>Зібрати</a:t>
            </a:r>
            <a:r>
              <a:rPr lang="ru-RU" sz="2000" dirty="0" smtClean="0"/>
              <a:t> </a:t>
            </a:r>
            <a:r>
              <a:rPr lang="ru-RU" sz="2000" dirty="0"/>
              <a:t>разом всю </a:t>
            </a:r>
            <a:r>
              <a:rPr lang="ru-RU" sz="2000" dirty="0" err="1"/>
              <a:t>Скрам</a:t>
            </a:r>
            <a:r>
              <a:rPr lang="ru-RU" sz="2000" dirty="0"/>
              <a:t> команду (</a:t>
            </a:r>
            <a:r>
              <a:rPr lang="ru-RU" sz="2000" dirty="0" err="1"/>
              <a:t>включаючи</a:t>
            </a:r>
            <a:r>
              <a:rPr lang="ru-RU" sz="2000" dirty="0"/>
              <a:t> </a:t>
            </a:r>
            <a:r>
              <a:rPr lang="ru-RU" sz="2000" dirty="0" err="1"/>
              <a:t>Власника</a:t>
            </a:r>
            <a:r>
              <a:rPr lang="ru-RU" sz="2000" dirty="0"/>
              <a:t> Продукту).</a:t>
            </a:r>
          </a:p>
          <a:p>
            <a:r>
              <a:rPr lang="ru-RU" sz="2000" dirty="0" err="1"/>
              <a:t>Найкраще</a:t>
            </a:r>
            <a:r>
              <a:rPr lang="ru-RU" sz="2000" dirty="0"/>
              <a:t> </a:t>
            </a:r>
            <a:r>
              <a:rPr lang="ru-RU" sz="2000" dirty="0" err="1"/>
              <a:t>цю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 </a:t>
            </a:r>
            <a:r>
              <a:rPr lang="ru-RU" sz="2000" dirty="0" err="1"/>
              <a:t>проводити</a:t>
            </a:r>
            <a:r>
              <a:rPr lang="ru-RU" sz="2000" dirty="0"/>
              <a:t> в </a:t>
            </a:r>
            <a:r>
              <a:rPr lang="ru-RU" sz="2000" dirty="0" err="1"/>
              <a:t>нульовому</a:t>
            </a:r>
            <a:r>
              <a:rPr lang="ru-RU" sz="2000" dirty="0"/>
              <a:t> </a:t>
            </a:r>
            <a:r>
              <a:rPr lang="ru-RU" sz="2000" dirty="0" err="1"/>
              <a:t>спринті</a:t>
            </a:r>
            <a:r>
              <a:rPr lang="ru-RU" sz="2000" dirty="0"/>
              <a:t>, на самому </a:t>
            </a:r>
            <a:r>
              <a:rPr lang="ru-RU" sz="2000" dirty="0" err="1"/>
              <a:t>старті</a:t>
            </a:r>
            <a:r>
              <a:rPr lang="ru-RU" sz="2000" dirty="0"/>
              <a:t> проекту </a:t>
            </a:r>
            <a:r>
              <a:rPr lang="ru-RU" sz="2000" dirty="0" err="1"/>
              <a:t>або</a:t>
            </a:r>
            <a:r>
              <a:rPr lang="ru-RU" sz="2000" dirty="0"/>
              <a:t> в момент «</a:t>
            </a:r>
            <a:r>
              <a:rPr lang="ru-RU" sz="2000" dirty="0" err="1"/>
              <a:t>перезавантаження</a:t>
            </a:r>
            <a:r>
              <a:rPr lang="ru-RU" sz="2000" dirty="0"/>
              <a:t>» </a:t>
            </a:r>
            <a:r>
              <a:rPr lang="ru-RU" sz="2000" dirty="0" err="1"/>
              <a:t>Скрам</a:t>
            </a:r>
            <a:r>
              <a:rPr lang="ru-RU" sz="2000" dirty="0"/>
              <a:t> </a:t>
            </a:r>
            <a:r>
              <a:rPr lang="ru-RU" sz="2000" dirty="0" err="1"/>
              <a:t>команди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Ретроспектива - </a:t>
            </a:r>
            <a:r>
              <a:rPr lang="ru-RU" sz="2000" dirty="0" err="1"/>
              <a:t>теж</a:t>
            </a:r>
            <a:r>
              <a:rPr lang="ru-RU" sz="2000" dirty="0"/>
              <a:t> </a:t>
            </a:r>
            <a:r>
              <a:rPr lang="ru-RU" sz="2000" dirty="0" err="1"/>
              <a:t>відмінний</a:t>
            </a:r>
            <a:r>
              <a:rPr lang="ru-RU" sz="2000" dirty="0"/>
              <a:t> час / </a:t>
            </a:r>
            <a:r>
              <a:rPr lang="ru-RU" sz="2000" dirty="0" err="1"/>
              <a:t>місце</a:t>
            </a:r>
            <a:r>
              <a:rPr lang="ru-RU" sz="2000" dirty="0"/>
              <a:t> в тому </a:t>
            </a:r>
            <a:r>
              <a:rPr lang="ru-RU" sz="2000" dirty="0" err="1"/>
              <a:t>випадку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проект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стартував</a:t>
            </a:r>
            <a:r>
              <a:rPr lang="ru-RU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942838"/>
            <a:ext cx="232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00CC"/>
                </a:solidFill>
              </a:rPr>
              <a:t>Крок 1. Збір команди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45239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0867" y="745877"/>
            <a:ext cx="4825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effectLst/>
              </a:rPr>
              <a:t>Крок</a:t>
            </a:r>
            <a:r>
              <a:rPr lang="ru-RU" sz="2200" dirty="0" smtClean="0">
                <a:effectLst/>
              </a:rPr>
              <a:t> 2. </a:t>
            </a:r>
            <a:r>
              <a:rPr lang="ru-RU" sz="2200" dirty="0" err="1">
                <a:solidFill>
                  <a:srgbClr val="0000CC"/>
                </a:solidFill>
              </a:rPr>
              <a:t>Підготувати</a:t>
            </a:r>
            <a:r>
              <a:rPr lang="ru-RU" sz="2200" dirty="0">
                <a:solidFill>
                  <a:srgbClr val="0000CC"/>
                </a:solidFill>
              </a:rPr>
              <a:t> </a:t>
            </a:r>
            <a:r>
              <a:rPr lang="ru-RU" sz="2200" dirty="0" err="1">
                <a:solidFill>
                  <a:srgbClr val="0000CC"/>
                </a:solidFill>
              </a:rPr>
              <a:t>набори</a:t>
            </a:r>
            <a:r>
              <a:rPr lang="ru-RU" sz="2200" dirty="0">
                <a:solidFill>
                  <a:srgbClr val="0000CC"/>
                </a:solidFill>
              </a:rPr>
              <a:t> з 40 </a:t>
            </a:r>
            <a:r>
              <a:rPr lang="ru-RU" sz="2200" dirty="0" err="1" smtClean="0">
                <a:solidFill>
                  <a:srgbClr val="0000CC"/>
                </a:solidFill>
              </a:rPr>
              <a:t>цінностей</a:t>
            </a:r>
            <a:r>
              <a:rPr lang="en-US" sz="2200" dirty="0" smtClean="0">
                <a:solidFill>
                  <a:srgbClr val="0000CC"/>
                </a:solidFill>
              </a:rPr>
              <a:t> </a:t>
            </a:r>
            <a:r>
              <a:rPr lang="ru-RU" sz="2200" dirty="0" smtClean="0">
                <a:solidFill>
                  <a:srgbClr val="0000CC"/>
                </a:solidFill>
              </a:rPr>
              <a:t>(</a:t>
            </a:r>
            <a:r>
              <a:rPr lang="ru-RU" sz="2200" dirty="0" err="1" smtClean="0">
                <a:solidFill>
                  <a:srgbClr val="0000CC"/>
                </a:solidFill>
              </a:rPr>
              <a:t>Людських</a:t>
            </a:r>
            <a:r>
              <a:rPr lang="ru-RU" sz="2200" dirty="0" smtClean="0">
                <a:solidFill>
                  <a:srgbClr val="0000CC"/>
                </a:solidFill>
              </a:rPr>
              <a:t> </a:t>
            </a:r>
            <a:r>
              <a:rPr lang="ru-RU" sz="2200" dirty="0" err="1">
                <a:solidFill>
                  <a:srgbClr val="0000CC"/>
                </a:solidFill>
              </a:rPr>
              <a:t>чеснот</a:t>
            </a:r>
            <a:r>
              <a:rPr lang="ru-RU" sz="2200" dirty="0">
                <a:solidFill>
                  <a:srgbClr val="0000CC"/>
                </a:solidFill>
              </a:rPr>
              <a:t>, </a:t>
            </a:r>
            <a:r>
              <a:rPr lang="ru-RU" sz="2200" dirty="0" err="1">
                <a:solidFill>
                  <a:srgbClr val="0000CC"/>
                </a:solidFill>
              </a:rPr>
              <a:t>якостей</a:t>
            </a:r>
            <a:r>
              <a:rPr lang="ru-RU" sz="2200" dirty="0">
                <a:solidFill>
                  <a:srgbClr val="0000CC"/>
                </a:solidFill>
              </a:rPr>
              <a:t>)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7713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Вироблення</a:t>
            </a:r>
            <a:r>
              <a:rPr lang="ru-RU" sz="3200" b="1" dirty="0">
                <a:solidFill>
                  <a:schemeClr val="bg1"/>
                </a:solidFill>
              </a:rPr>
              <a:t> набору </a:t>
            </a:r>
            <a:r>
              <a:rPr lang="ru-RU" sz="3200" b="1" dirty="0" err="1">
                <a:solidFill>
                  <a:schemeClr val="bg1"/>
                </a:solidFill>
              </a:rPr>
              <a:t>командних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цінностей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116" y="1738360"/>
            <a:ext cx="2664296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акуратність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веселощі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впорядкованість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гнучкість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довіра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ентузіазм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естетичність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завзятість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зайнятість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зосередженість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8425" y="1754967"/>
            <a:ext cx="2592288" cy="468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ініціативність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керованість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кооперація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майстерність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надійність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напористість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обережність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охайність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повага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почуття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гумору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прагматизм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працьовитість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4682" y="1758407"/>
            <a:ext cx="2553781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простота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раціональність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рішучість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самодисципліна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сміливість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тактовність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терплячість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цікавість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цілісність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9"/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якісність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eu_flag_co_funded_pos_[rgb]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45239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23300" y="6597650"/>
            <a:ext cx="520700" cy="260350"/>
          </a:xfrm>
        </p:spPr>
        <p:txBody>
          <a:bodyPr/>
          <a:lstStyle/>
          <a:p>
            <a:fld id="{8F6E8CF2-7CF4-45AC-98D6-FE733AD56A75}" type="slidenum">
              <a:rPr lang="ru-RU" smtClean="0"/>
              <a:t>9</a:t>
            </a:fld>
            <a:endParaRPr lang="ru-RU"/>
          </a:p>
        </p:txBody>
      </p:sp>
      <p:pic>
        <p:nvPicPr>
          <p:cNvPr id="6146" name="Picture 2" descr="http://2.bp.blogspot.com/-nr1xQBFKkVo/UXKvdC40p0I/AAAAAAAAA9g/nN5JfrtKN2U/s32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0311"/>
            <a:ext cx="2504319" cy="19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713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Вироблення</a:t>
            </a:r>
            <a:r>
              <a:rPr lang="ru-RU" sz="3200" b="1" dirty="0">
                <a:solidFill>
                  <a:schemeClr val="bg1"/>
                </a:solidFill>
              </a:rPr>
              <a:t> набору </a:t>
            </a:r>
            <a:r>
              <a:rPr lang="ru-RU" sz="3200" b="1" dirty="0" err="1">
                <a:solidFill>
                  <a:schemeClr val="bg1"/>
                </a:solidFill>
              </a:rPr>
              <a:t>командних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цінностей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5020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Провести 3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раунди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10, 5, 2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хвилини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кожному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раундів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команда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ділить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членів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команди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менш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614" y="3712535"/>
            <a:ext cx="73717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першого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раунду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залишитися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цінностей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другого раунду - 10.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кінця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третього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раунду у кожного повинен бути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набір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5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найбільш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цінностей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Кожен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член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команди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3-5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хвилин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обгрунтування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обрав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цінність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командної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0386" y="891257"/>
            <a:ext cx="67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Крок 3. Класифікація командних цінностей 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786111"/>
            <a:ext cx="1376264" cy="5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Описание: eu_flag_co_funded_pos_[rgb]_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45239"/>
            <a:ext cx="2307208" cy="6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1570</Words>
  <Application>Microsoft Office PowerPoint</Application>
  <PresentationFormat>Экран (4:3)</PresentationFormat>
  <Paragraphs>238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Команда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Стадії навчання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54</cp:revision>
  <dcterms:created xsi:type="dcterms:W3CDTF">2014-03-11T19:46:13Z</dcterms:created>
  <dcterms:modified xsi:type="dcterms:W3CDTF">2017-12-01T17:46:35Z</dcterms:modified>
</cp:coreProperties>
</file>