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6" r:id="rId8"/>
    <p:sldId id="262" r:id="rId9"/>
    <p:sldId id="265" r:id="rId10"/>
    <p:sldId id="266" r:id="rId11"/>
    <p:sldId id="267" r:id="rId12"/>
    <p:sldId id="271" r:id="rId13"/>
    <p:sldId id="272" r:id="rId14"/>
    <p:sldId id="273" r:id="rId15"/>
    <p:sldId id="277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BEEF3"/>
    <a:srgbClr val="FAEC86"/>
    <a:srgbClr val="F0D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BE03-1A1A-4B1C-A49C-7A145024E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7837BE-7F2E-422B-95B6-A4622939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15D8C-7E0B-4B5F-9192-9D219AA5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5097-D241-4D78-985A-FE59F7D7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110-0D97-4944-8BA7-C7D52896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EA6B-EFEA-4293-87D8-A9C2B5F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BDD209-6562-4341-95BF-38ACC185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CE1AA-8ACC-44F4-B724-13393F66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4DC45-03AE-4072-99E2-2838B9A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98441-77E5-43A0-94EA-98B82D82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6CD7AA-AF63-4089-9891-DE9E2C62D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79FF5-214F-4886-934F-4CB205F1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88AC-C1AB-4F15-8ABD-37D7ACC3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25079-1397-40C7-A558-00931BF2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5BF6-C79C-4FBD-9924-D6A182BB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FC98F-9FDE-48CB-A688-1A12CE1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AA632-5C01-4867-8764-277BE6C5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4CEB-2065-4E43-B0F2-A9087DF3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A6B10-E1BA-427E-9083-07C058A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C266B-471B-4145-8E0B-19B57E2A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861C-9BB3-405F-9F87-984A2BE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5447-918D-4ED3-BBA0-68890BEA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BE8E7-823D-45CD-AF94-436C5ADF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79F2D-3925-49CC-9D1E-8666D6EC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9A430-C0AC-4CAD-9C1E-4D65C54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A0834-0AE1-4762-8BCD-B1E149EE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D671E-221D-4433-BE5F-414630DB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0A284-B0C6-407B-B60D-217E93FC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DC0BD-2F64-45CC-B0ED-576D1D28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4B2A6-C5E3-4043-9B18-71C2A6A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7D30F-6B82-46A1-8B95-C964BC16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85D8-9A61-4285-9EEF-B7E05C7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B40DA-A62D-429B-B85C-08FBF2C9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64AB4-4138-42B2-BDDC-BE27749C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69E4C-B114-47E1-B7F9-E7BBAEAF6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00487-5D18-4B34-B10D-1BDC09AB9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FD318-EF28-4228-8D15-07F6F210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69A585-FC01-49E3-8305-11387B1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B91EE-9BC6-47D8-BC6C-C2BC3B43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BDB57-5622-430E-99A8-AB500B7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55D2BF-18B6-4BC2-BD4F-EEB50E0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15CA7-FC9B-42C6-BDDE-C2846F5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004B02-9B6D-4A4C-9AFD-500443E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D1EFC-9362-4E34-B8B0-B681F3B4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192E46-7CB9-45EE-8FF0-2F93E910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0D902-176E-448A-A616-487F560A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BC1CC-4D04-4A04-BE6E-940998E2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9E28C-8626-40E6-8C09-F331BF2E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E8CDB-77DA-4775-99D2-F3B9767B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A11F4-B0AD-4D8C-8F04-85729B4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F468C-F943-4D43-A4ED-5DD110B9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0EA8F-E45B-4063-81F7-7D9F6DD9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2D32-6C69-4B0F-A4E0-30123E81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A690B-7EB8-47B5-9419-88B306D1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F223E-87B9-4D89-8366-F12A4FDB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A3ECC-8452-49F3-9218-F971CE2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E369D-DE9D-466D-9E11-8AFD6C11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88261-4E42-4AAD-B6AB-D656A9F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C7671-C197-435B-89F4-A1AB6AC2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4F133-8FA4-4FC5-B840-4328707E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BB321-F005-4046-83D9-4BC2D773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6CECF-EE2E-40EF-AE3B-02800AA06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27CC-6D3D-4930-9F3D-80D80634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13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3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0012-EE8A-4131-AA3C-881B4DA8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339" y="0"/>
            <a:ext cx="6595620" cy="1743959"/>
          </a:xfrm>
        </p:spPr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3. Лінійні рівняння з двома змінними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04BCA-BEB2-4FA8-ACC6-82D6F01E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2685" y="1830004"/>
            <a:ext cx="6501352" cy="29847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система лінійних рівнянь з двома змінними та її розв’язки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 спосіб розв’язування системи лінійних рівнянь з двома змінними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розв’язків системи лінійних рівнянь з двома змінними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лінійного рівняння з двома змінними графічним способом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FA2FF-C52C-4EDB-9BA0-53CB5291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3DB21-A55B-4CFD-9363-0DA6C2E08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70C9DCE-4BD6-49DE-B9B5-37A25EF1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1" y="0"/>
            <a:ext cx="5017181" cy="48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D05D-18B0-4382-BA75-EFA22CB8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6" y="1657200"/>
            <a:ext cx="5203595" cy="2415179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разом</a:t>
            </a:r>
            <a:endParaRPr lang="ru-RU" sz="13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9CA6B41-0855-4B3C-80EF-B38C656DD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87" r="95283">
                        <a14:foregroundMark x1="38491" y1="48491" x2="39717" y2="59434"/>
                        <a14:foregroundMark x1="39717" y1="59434" x2="48208" y2="63962"/>
                        <a14:foregroundMark x1="48208" y1="63962" x2="52170" y2="53019"/>
                        <a14:foregroundMark x1="52170" y1="53019" x2="42075" y2="48774"/>
                        <a14:foregroundMark x1="42075" y1="48774" x2="40189" y2="48868"/>
                        <a14:foregroundMark x1="26132" y1="25566" x2="12547" y2="29623"/>
                        <a14:foregroundMark x1="12547" y1="29623" x2="3679" y2="46132"/>
                        <a14:foregroundMark x1="3679" y1="46132" x2="7075" y2="72358"/>
                        <a14:foregroundMark x1="7075" y1="72358" x2="47358" y2="81415"/>
                        <a14:foregroundMark x1="47358" y1="81415" x2="68019" y2="80566"/>
                        <a14:foregroundMark x1="68019" y1="80566" x2="79151" y2="67358"/>
                        <a14:foregroundMark x1="79151" y1="67358" x2="87736" y2="42358"/>
                        <a14:foregroundMark x1="87736" y1="42358" x2="82925" y2="23113"/>
                        <a14:foregroundMark x1="82925" y1="23113" x2="66792" y2="19906"/>
                        <a14:foregroundMark x1="66792" y1="19906" x2="24057" y2="22642"/>
                        <a14:foregroundMark x1="42925" y1="28302" x2="20377" y2="35755"/>
                        <a14:foregroundMark x1="20377" y1="35755" x2="39811" y2="28679"/>
                        <a14:foregroundMark x1="32925" y1="25943" x2="22547" y2="27642"/>
                        <a14:foregroundMark x1="22547" y1="27642" x2="10755" y2="34151"/>
                        <a14:foregroundMark x1="10755" y1="34151" x2="15472" y2="54434"/>
                        <a14:foregroundMark x1="15472" y1="54434" x2="36321" y2="57830"/>
                        <a14:foregroundMark x1="36321" y1="57830" x2="49906" y2="43019"/>
                        <a14:foregroundMark x1="49906" y1="43019" x2="35943" y2="34717"/>
                        <a14:foregroundMark x1="35943" y1="34717" x2="23491" y2="36132"/>
                        <a14:foregroundMark x1="23491" y1="36132" x2="21792" y2="37453"/>
                        <a14:foregroundMark x1="75849" y1="45000" x2="67830" y2="31981"/>
                        <a14:foregroundMark x1="67830" y1="31981" x2="36792" y2="39151"/>
                        <a14:foregroundMark x1="36792" y1="39151" x2="70755" y2="51604"/>
                        <a14:foregroundMark x1="70755" y1="51604" x2="63396" y2="41038"/>
                        <a14:foregroundMark x1="63396" y1="41038" x2="57547" y2="54623"/>
                        <a14:foregroundMark x1="57547" y1="54623" x2="57736" y2="55755"/>
                        <a14:foregroundMark x1="57736" y1="55755" x2="59906" y2="75755"/>
                        <a14:foregroundMark x1="59906" y1="75755" x2="38113" y2="73302"/>
                        <a14:foregroundMark x1="38113" y1="73302" x2="28396" y2="55283"/>
                        <a14:foregroundMark x1="28396" y1="55283" x2="42642" y2="49151"/>
                        <a14:foregroundMark x1="42642" y1="49151" x2="46604" y2="50189"/>
                        <a14:foregroundMark x1="62925" y1="48679" x2="37453" y2="68679"/>
                        <a14:foregroundMark x1="37453" y1="68679" x2="60943" y2="63679"/>
                        <a14:foregroundMark x1="60943" y1="63679" x2="63019" y2="51698"/>
                        <a14:foregroundMark x1="63019" y1="51698" x2="52925" y2="52547"/>
                        <a14:foregroundMark x1="52925" y1="52547" x2="52925" y2="52736"/>
                        <a14:foregroundMark x1="65472" y1="32264" x2="75755" y2="32264"/>
                        <a14:foregroundMark x1="75755" y1="32264" x2="83302" y2="40000"/>
                        <a14:foregroundMark x1="83302" y1="40000" x2="80566" y2="61981"/>
                        <a14:foregroundMark x1="80566" y1="61981" x2="69151" y2="72642"/>
                        <a14:foregroundMark x1="69151" y1="72642" x2="61604" y2="20566"/>
                        <a14:foregroundMark x1="61604" y1="20566" x2="61792" y2="21321"/>
                        <a14:foregroundMark x1="85094" y1="14623" x2="93679" y2="21509"/>
                        <a14:foregroundMark x1="93679" y1="21509" x2="91226" y2="34245"/>
                        <a14:foregroundMark x1="91226" y1="34245" x2="75660" y2="47547"/>
                        <a14:foregroundMark x1="90283" y1="24623" x2="90849" y2="57170"/>
                        <a14:foregroundMark x1="90849" y1="57170" x2="83208" y2="72925"/>
                        <a14:foregroundMark x1="83208" y1="72925" x2="78491" y2="78302"/>
                        <a14:foregroundMark x1="93585" y1="19434" x2="95283" y2="32170"/>
                        <a14:foregroundMark x1="95283" y1="32170" x2="93774" y2="36132"/>
                        <a14:foregroundMark x1="56981" y1="32075" x2="23491" y2="27642"/>
                        <a14:foregroundMark x1="23491" y1="27642" x2="17453" y2="38962"/>
                        <a14:foregroundMark x1="17453" y1="38962" x2="53679" y2="47547"/>
                        <a14:foregroundMark x1="23491" y1="47358" x2="27075" y2="82264"/>
                        <a14:foregroundMark x1="27075" y1="82264" x2="48491" y2="78491"/>
                        <a14:foregroundMark x1="48491" y1="78491" x2="52170" y2="75566"/>
                        <a14:foregroundMark x1="14245" y1="74623" x2="24151" y2="82547"/>
                        <a14:foregroundMark x1="24151" y1="82547" x2="44151" y2="86509"/>
                        <a14:foregroundMark x1="44151" y1="86509" x2="68491" y2="83019"/>
                        <a14:foregroundMark x1="68491" y1="83019" x2="83113" y2="75755"/>
                        <a14:foregroundMark x1="83113" y1="75755" x2="86887" y2="53962"/>
                        <a14:foregroundMark x1="86887" y1="53962" x2="77453" y2="38396"/>
                        <a14:foregroundMark x1="77453" y1="38396" x2="61887" y2="32642"/>
                        <a14:foregroundMark x1="61887" y1="32642" x2="51792" y2="33019"/>
                        <a14:foregroundMark x1="63396" y1="23585" x2="46226" y2="31415"/>
                        <a14:foregroundMark x1="46226" y1="31415" x2="46226" y2="31415"/>
                        <a14:foregroundMark x1="69717" y1="54151" x2="76981" y2="62830"/>
                        <a14:foregroundMark x1="76981" y1="62830" x2="77453" y2="64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254" y="5065"/>
            <a:ext cx="5891752" cy="589175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1A692-46DE-42EC-BA67-8F65CF9AD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70741"/>
            <a:ext cx="4766035" cy="148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E85D-31E1-4ABB-AA82-45684180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7425965" y="5370741"/>
            <a:ext cx="4766035" cy="1482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55B4D-6B6A-4EF9-91AC-38D566EE1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70742"/>
            <a:ext cx="4489079" cy="1487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14DD3-E74F-4737-B8AA-6F890B8D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99021"/>
            <a:ext cx="4766035" cy="1482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F7A0B5-6409-4240-B8C7-E62AAC00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99022"/>
            <a:ext cx="4489079" cy="14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3" y="145807"/>
            <a:ext cx="3183903" cy="9074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1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F02A0-5CBA-4E32-A240-5791162AFFD0}"/>
              </a:ext>
            </a:extLst>
          </p:cNvPr>
          <p:cNvSpPr txBox="1"/>
          <p:nvPr/>
        </p:nvSpPr>
        <p:spPr>
          <a:xfrm>
            <a:off x="1972558" y="1117618"/>
            <a:ext cx="907565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При якому значенні </a:t>
            </a:r>
            <a:r>
              <a:rPr lang="uk-UA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система двох лінійних рівнянь не має розв’язків?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/>
              <p:nvPr/>
            </p:nvSpPr>
            <p:spPr>
              <a:xfrm>
                <a:off x="3846135" y="2012932"/>
                <a:ext cx="5313575" cy="916148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b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35" y="2012932"/>
                <a:ext cx="5313575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/>
              <p:nvPr/>
            </p:nvSpPr>
            <p:spPr>
              <a:xfrm>
                <a:off x="3846135" y="3729380"/>
                <a:ext cx="5321038" cy="793679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35" y="3729380"/>
                <a:ext cx="5321038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889BE9-F70F-481B-B3E2-E607020F7A85}"/>
              </a:ext>
            </a:extLst>
          </p:cNvPr>
          <p:cNvSpPr txBox="1"/>
          <p:nvPr/>
        </p:nvSpPr>
        <p:spPr>
          <a:xfrm>
            <a:off x="3849867" y="3051821"/>
            <a:ext cx="5321037" cy="57996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Система не має розв’язків, якщо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D31D08-13D9-4289-AEDC-7318B4D82850}"/>
                  </a:ext>
                </a:extLst>
              </p:cNvPr>
              <p:cNvSpPr txBox="1"/>
              <p:nvPr/>
            </p:nvSpPr>
            <p:spPr>
              <a:xfrm>
                <a:off x="3416822" y="4620651"/>
                <a:ext cx="6172200" cy="624082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умова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uk-UA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виконується при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D31D08-13D9-4289-AEDC-7318B4D82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22" y="4620651"/>
                <a:ext cx="6172200" cy="62408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1C6A06A-D889-4E52-B6BF-47903DB0311F}"/>
                  </a:ext>
                </a:extLst>
              </p:cNvPr>
              <p:cNvSpPr/>
              <p:nvPr/>
            </p:nvSpPr>
            <p:spPr>
              <a:xfrm>
                <a:off x="4933950" y="5348703"/>
                <a:ext cx="3390900" cy="624082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Перевіримо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1C6A06A-D889-4E52-B6BF-47903DB03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50" y="5348703"/>
                <a:ext cx="3390900" cy="624082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84D142-7B08-4394-B42C-608492E3ED1C}"/>
              </a:ext>
            </a:extLst>
          </p:cNvPr>
          <p:cNvSpPr/>
          <p:nvPr/>
        </p:nvSpPr>
        <p:spPr>
          <a:xfrm>
            <a:off x="4933949" y="6100135"/>
            <a:ext cx="3390901" cy="62408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а=6.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83" y="259536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3870943"/>
            <a:ext cx="9964132" cy="2727521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Задача.</a:t>
            </a:r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Приймаючи участь у розкопках гурток юних археологів «Акінак» розкопали 9 предметів старовини. Стародавніх прикрас знайшли на 3 більше ніж посуду. Скільки предметів кожного виду було знайдено?</a:t>
            </a:r>
            <a:endParaRPr lang="ru-RU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2050" name="Picture 2" descr="На Черкащині археологи розкопали тисячолітній посуд (ФОТО) - 18000.com.ua">
            <a:extLst>
              <a:ext uri="{FF2B5EF4-FFF2-40B4-BE49-F238E27FC236}">
                <a16:creationId xmlns:a16="http://schemas.microsoft.com/office/drawing/2014/main" id="{024C266B-1FDF-4164-BA72-0A9A5DD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56204"/>
            <a:ext cx="5992580" cy="336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239" y="181617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D2C3D-3934-4128-9D9E-C9C228F0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5" y="1126818"/>
            <a:ext cx="7513947" cy="2350450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Позначимо кількість прикрас – </a:t>
            </a:r>
            <a:r>
              <a:rPr lang="uk-UA" sz="2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</a:t>
            </a:r>
            <a:r>
              <a:rPr lang="uk-UA" sz="2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предметів, а посуду – </a:t>
            </a:r>
            <a:r>
              <a:rPr lang="uk-UA" sz="2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предметів. </a:t>
            </a:r>
            <a:endParaRPr lang="ru-RU" sz="2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Всього знайшли (</a:t>
            </a:r>
            <a:r>
              <a:rPr lang="uk-UA" sz="2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</a:t>
            </a:r>
            <a:r>
              <a:rPr lang="uk-UA" sz="2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знахідок, що за умовою задачі дорівнює 9 предметів. </a:t>
            </a:r>
            <a:endParaRPr lang="ru-RU" sz="2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Прикрас більше за предмети посуду на (</a:t>
            </a:r>
            <a:r>
              <a:rPr lang="uk-UA" sz="2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– у</a:t>
            </a:r>
            <a:r>
              <a:rPr lang="uk-UA" sz="2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знахідок, що за умовою задачі дорівнює 3 прикрас. Маємо:</a:t>
            </a:r>
            <a:endParaRPr lang="ru-RU" sz="2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3B98-C3ED-4A19-8618-6216B4790766}"/>
                  </a:ext>
                </a:extLst>
              </p:cNvPr>
              <p:cNvSpPr txBox="1"/>
              <p:nvPr/>
            </p:nvSpPr>
            <p:spPr>
              <a:xfrm>
                <a:off x="922273" y="3634647"/>
                <a:ext cx="3403076" cy="1894749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=9,</m:t>
                            </m:r>
                          </m:e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uk-UA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=3.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</a:t>
                </a:r>
                <a:endParaRPr lang="ru-RU" sz="28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Розв’яжемо систему графічно.</a:t>
                </a:r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3B98-C3ED-4A19-8618-6216B479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73" y="3634647"/>
                <a:ext cx="3403076" cy="1894749"/>
              </a:xfrm>
              <a:prstGeom prst="rect">
                <a:avLst/>
              </a:prstGeom>
              <a:blipFill>
                <a:blip r:embed="rId2"/>
                <a:stretch>
                  <a:fillRect l="-2491" b="-5732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0E4622-2896-489C-A6D8-9F45AE916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08903"/>
              </p:ext>
            </p:extLst>
          </p:nvPr>
        </p:nvGraphicFramePr>
        <p:xfrm>
          <a:off x="5212728" y="3575762"/>
          <a:ext cx="1675026" cy="7952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7646">
                  <a:extLst>
                    <a:ext uri="{9D8B030D-6E8A-4147-A177-3AD203B41FA5}">
                      <a16:colId xmlns:a16="http://schemas.microsoft.com/office/drawing/2014/main" val="3132484715"/>
                    </a:ext>
                  </a:extLst>
                </a:gridCol>
                <a:gridCol w="558690">
                  <a:extLst>
                    <a:ext uri="{9D8B030D-6E8A-4147-A177-3AD203B41FA5}">
                      <a16:colId xmlns:a16="http://schemas.microsoft.com/office/drawing/2014/main" val="4209404161"/>
                    </a:ext>
                  </a:extLst>
                </a:gridCol>
                <a:gridCol w="558690">
                  <a:extLst>
                    <a:ext uri="{9D8B030D-6E8A-4147-A177-3AD203B41FA5}">
                      <a16:colId xmlns:a16="http://schemas.microsoft.com/office/drawing/2014/main" val="2844035513"/>
                    </a:ext>
                  </a:extLst>
                </a:gridCol>
              </a:tblGrid>
              <a:tr h="398389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53914"/>
                  </a:ext>
                </a:extLst>
              </a:tr>
              <a:tr h="396853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873135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5BB4CDF-A338-4700-980F-A75463E12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80441"/>
              </p:ext>
            </p:extLst>
          </p:nvPr>
        </p:nvGraphicFramePr>
        <p:xfrm>
          <a:off x="5212728" y="4712587"/>
          <a:ext cx="1675025" cy="795242"/>
        </p:xfrm>
        <a:graphic>
          <a:graphicData uri="http://schemas.openxmlformats.org/drawingml/2006/table">
            <a:tbl>
              <a:tblPr firstRow="1" firstCol="1" bandRow="1"/>
              <a:tblGrid>
                <a:gridCol w="479781">
                  <a:extLst>
                    <a:ext uri="{9D8B030D-6E8A-4147-A177-3AD203B41FA5}">
                      <a16:colId xmlns:a16="http://schemas.microsoft.com/office/drawing/2014/main" val="1614339494"/>
                    </a:ext>
                  </a:extLst>
                </a:gridCol>
                <a:gridCol w="597622">
                  <a:extLst>
                    <a:ext uri="{9D8B030D-6E8A-4147-A177-3AD203B41FA5}">
                      <a16:colId xmlns:a16="http://schemas.microsoft.com/office/drawing/2014/main" val="77189622"/>
                    </a:ext>
                  </a:extLst>
                </a:gridCol>
                <a:gridCol w="597622">
                  <a:extLst>
                    <a:ext uri="{9D8B030D-6E8A-4147-A177-3AD203B41FA5}">
                      <a16:colId xmlns:a16="http://schemas.microsoft.com/office/drawing/2014/main" val="709020706"/>
                    </a:ext>
                  </a:extLst>
                </a:gridCol>
              </a:tblGrid>
              <a:tr h="397621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971339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760850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2CA97B-8840-4971-BFE6-54D373A6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014" y="2104584"/>
            <a:ext cx="3236893" cy="34032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576D39-9D1C-4FA0-B114-7A040AD30EEB}"/>
              </a:ext>
            </a:extLst>
          </p:cNvPr>
          <p:cNvSpPr/>
          <p:nvPr/>
        </p:nvSpPr>
        <p:spPr>
          <a:xfrm>
            <a:off x="678827" y="5976198"/>
            <a:ext cx="6208926" cy="80994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Графіки перетинаються в  точці (6; 3). Отже, розв’язок системи (6; 3).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3A80C7-524B-40F2-B784-50BFA4A784F4}"/>
              </a:ext>
            </a:extLst>
          </p:cNvPr>
          <p:cNvSpPr/>
          <p:nvPr/>
        </p:nvSpPr>
        <p:spPr>
          <a:xfrm>
            <a:off x="7124700" y="5928417"/>
            <a:ext cx="4927876" cy="80994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6 прикрас, 3 побутових приладдя.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2BB1729-7739-49B5-AD79-3F9954069F3D}"/>
              </a:ext>
            </a:extLst>
          </p:cNvPr>
          <p:cNvCxnSpPr>
            <a:cxnSpLocks/>
          </p:cNvCxnSpPr>
          <p:nvPr/>
        </p:nvCxnSpPr>
        <p:spPr>
          <a:xfrm>
            <a:off x="2914650" y="3959249"/>
            <a:ext cx="2057400" cy="14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D224F7F-3887-4AD1-A8B7-13174166E9C3}"/>
              </a:ext>
            </a:extLst>
          </p:cNvPr>
          <p:cNvCxnSpPr>
            <a:cxnSpLocks/>
          </p:cNvCxnSpPr>
          <p:nvPr/>
        </p:nvCxnSpPr>
        <p:spPr>
          <a:xfrm>
            <a:off x="2847975" y="4358505"/>
            <a:ext cx="2124075" cy="7066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4D935-A0CF-4328-8EE4-FE0C804C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18" y="197014"/>
            <a:ext cx="2018122" cy="869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14F09-AFF2-4831-A593-099EA2E5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A7582-B655-409E-8F09-166B92600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D7442-7366-45BE-A9F9-FC55FEAD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CC26F0-BE7D-4C83-ADC4-4057656E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8FA824D0-FA01-4B62-8E06-3419C3345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546756" y="545494"/>
            <a:ext cx="2895260" cy="6312505"/>
          </a:xfrm>
        </p:spPr>
      </p:pic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4B358F2E-4994-4E4D-979C-A13FB66D46F3}"/>
              </a:ext>
            </a:extLst>
          </p:cNvPr>
          <p:cNvSpPr/>
          <p:nvPr/>
        </p:nvSpPr>
        <p:spPr>
          <a:xfrm>
            <a:off x="3914775" y="1066800"/>
            <a:ext cx="7048500" cy="1876426"/>
          </a:xfrm>
          <a:prstGeom prst="wedgeRectCallout">
            <a:avLst>
              <a:gd name="adj1" fmla="val -58313"/>
              <a:gd name="adj2" fmla="val 3951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 необхідно знайти спільний розв’язок кількох рівнянь, то це означає, що потрібно розв’язати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систему рівнянь.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A2890626-9B3E-4391-BA33-E5902ADCD54A}"/>
              </a:ext>
            </a:extLst>
          </p:cNvPr>
          <p:cNvSpPr/>
          <p:nvPr/>
        </p:nvSpPr>
        <p:spPr>
          <a:xfrm>
            <a:off x="3914775" y="3200400"/>
            <a:ext cx="7172325" cy="1428750"/>
          </a:xfrm>
          <a:prstGeom prst="wedgeRectCallout">
            <a:avLst>
              <a:gd name="adj1" fmla="val -63330"/>
              <a:gd name="adj2" fmla="val -3574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Розв’язати системи рівнянь означає знайти всі її  розв’язки або довести, що їх немає.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" name="Облачко с текстом: прямоугольное 21">
            <a:extLst>
              <a:ext uri="{FF2B5EF4-FFF2-40B4-BE49-F238E27FC236}">
                <a16:creationId xmlns:a16="http://schemas.microsoft.com/office/drawing/2014/main" id="{E1AC509C-4DAA-45F4-9B4C-6B52C4FFB2EB}"/>
              </a:ext>
            </a:extLst>
          </p:cNvPr>
          <p:cNvSpPr/>
          <p:nvPr/>
        </p:nvSpPr>
        <p:spPr>
          <a:xfrm>
            <a:off x="3914775" y="4943475"/>
            <a:ext cx="7172325" cy="1581150"/>
          </a:xfrm>
          <a:prstGeom prst="wedgeRectCallout">
            <a:avLst>
              <a:gd name="adj1" fmla="val -65292"/>
              <a:gd name="adj2" fmla="val -61095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Пару значень змінних (х; у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), що перетворює кожне рівняння в правильну числову рівність називають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розв’язком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системи рівнянь з двома змінними.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28674F4-1724-4465-9ECA-5B5CC87D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44"/>
            <a:ext cx="2018122" cy="869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9096D5-48BF-4BDC-A720-4F0FABF51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70E1D1-D1DD-4582-8A02-199E3215F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FABEA9-F921-43B2-8325-82B6A645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74212-A7AD-4A46-87DB-3819B2BFC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2" name="Объект 18">
            <a:extLst>
              <a:ext uri="{FF2B5EF4-FFF2-40B4-BE49-F238E27FC236}">
                <a16:creationId xmlns:a16="http://schemas.microsoft.com/office/drawing/2014/main" id="{CA99D103-81DE-41CB-BA02-D1ACAEB50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546756" y="545495"/>
            <a:ext cx="2895260" cy="6312505"/>
          </a:xfrm>
        </p:spPr>
      </p:pic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0143041E-4EF6-45D0-900D-4E3404F09B3E}"/>
              </a:ext>
            </a:extLst>
          </p:cNvPr>
          <p:cNvSpPr/>
          <p:nvPr/>
        </p:nvSpPr>
        <p:spPr>
          <a:xfrm>
            <a:off x="3905250" y="266699"/>
            <a:ext cx="7048500" cy="1876426"/>
          </a:xfrm>
          <a:prstGeom prst="wedgeRectCallout">
            <a:avLst>
              <a:gd name="adj1" fmla="val -60475"/>
              <a:gd name="adj2" fmla="val 26794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4. Можливі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три випадки взаємного розташування двох прямих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 – графіків двох лінійних рівнянь, від чого залежить кількість розв’язків системи.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8E83A21A-99AC-4A3C-805D-056A77615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026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42402EC-D0DD-4794-8098-F9A7C146A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5" y="2268322"/>
            <a:ext cx="82867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98C93-5963-43E8-9D4C-AA398E75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7CEC2-EDCC-497F-9012-C8117669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BE82E-EE85-4709-8061-BCA20341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25E39-6BBF-4A3D-9E08-235A54EA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8" name="Объект 18">
            <a:extLst>
              <a:ext uri="{FF2B5EF4-FFF2-40B4-BE49-F238E27FC236}">
                <a16:creationId xmlns:a16="http://schemas.microsoft.com/office/drawing/2014/main" id="{6670B520-29CC-4AB0-B4A5-1E8E14DE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668989" y="0"/>
            <a:ext cx="3145467" cy="6857997"/>
          </a:xfr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450CA3C2-EAFD-4C69-846D-CE4C1DFEC26C}"/>
              </a:ext>
            </a:extLst>
          </p:cNvPr>
          <p:cNvSpPr/>
          <p:nvPr/>
        </p:nvSpPr>
        <p:spPr>
          <a:xfrm>
            <a:off x="4514850" y="1419224"/>
            <a:ext cx="6896100" cy="3409951"/>
          </a:xfrm>
          <a:prstGeom prst="wedgeRectCallout">
            <a:avLst>
              <a:gd name="adj1" fmla="val -67925"/>
              <a:gd name="adj2" fmla="val 282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</a:t>
            </a:r>
            <a:r>
              <a:rPr lang="ru-RU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розв’язування</a:t>
            </a:r>
            <a:r>
              <a:rPr lang="ru-RU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двох</a:t>
            </a:r>
            <a:r>
              <a:rPr lang="ru-RU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лінійних</a:t>
            </a:r>
            <a:r>
              <a:rPr lang="ru-RU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графічним</a:t>
            </a:r>
            <a:r>
              <a:rPr lang="ru-RU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способом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Побудуй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те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одній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координат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графіки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indent="450215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2.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Знайд</a:t>
            </a:r>
            <a:r>
              <a:rPr lang="uk-UA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іть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координати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точок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перетину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вони є). </a:t>
            </a:r>
          </a:p>
          <a:p>
            <a:pPr indent="450215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Запиш</a:t>
            </a:r>
            <a:r>
              <a:rPr lang="uk-UA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іть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591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BE9EF-13D8-4656-B9FE-5D1137EB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2" y="279400"/>
            <a:ext cx="955357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Побачимось на наступному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BE177-4DD9-4F19-9887-190F03A3E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7CA30-0BE3-4208-88C9-DAD88BA9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42D9B-46E2-4862-A015-83E08409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2" b="90108" l="2547" r="96038">
                        <a14:foregroundMark x1="11226" y1="20860" x2="10000" y2="36344"/>
                        <a14:foregroundMark x1="10000" y1="36344" x2="7264" y2="44516"/>
                        <a14:foregroundMark x1="7264" y1="44516" x2="4717" y2="78710"/>
                        <a14:foregroundMark x1="4717" y1="78710" x2="7075" y2="86882"/>
                        <a14:foregroundMark x1="7075" y1="86882" x2="10660" y2="78925"/>
                        <a14:foregroundMark x1="10660" y1="78925" x2="7642" y2="41075"/>
                        <a14:foregroundMark x1="7453" y1="36344" x2="3113" y2="37204"/>
                        <a14:foregroundMark x1="3113" y1="37204" x2="6226" y2="44731"/>
                        <a14:foregroundMark x1="6226" y1="44731" x2="6226" y2="44731"/>
                        <a14:foregroundMark x1="8868" y1="18925" x2="10849" y2="31613"/>
                        <a14:foregroundMark x1="10849" y1="31613" x2="19057" y2="30968"/>
                        <a14:foregroundMark x1="19057" y1="30968" x2="13113" y2="17849"/>
                        <a14:foregroundMark x1="13113" y1="17849" x2="8679" y2="19140"/>
                        <a14:foregroundMark x1="42075" y1="16774" x2="36321" y2="17849"/>
                        <a14:foregroundMark x1="36321" y1="17849" x2="30189" y2="28172"/>
                        <a14:foregroundMark x1="30189" y1="28172" x2="39623" y2="27957"/>
                        <a14:foregroundMark x1="39623" y1="27957" x2="43019" y2="21505"/>
                        <a14:foregroundMark x1="43019" y1="21505" x2="38491" y2="20000"/>
                        <a14:foregroundMark x1="33868" y1="18065" x2="35283" y2="14839"/>
                        <a14:foregroundMark x1="29623" y1="15699" x2="35755" y2="15484"/>
                        <a14:foregroundMark x1="35755" y1="15484" x2="44245" y2="17204"/>
                        <a14:foregroundMark x1="44245" y1="17204" x2="45094" y2="31613"/>
                        <a14:foregroundMark x1="45094" y1="31613" x2="24623" y2="37634"/>
                        <a14:foregroundMark x1="4245" y1="32473" x2="11981" y2="17419"/>
                        <a14:foregroundMark x1="11981" y1="17419" x2="18585" y2="18495"/>
                        <a14:foregroundMark x1="18585" y1="18495" x2="15000" y2="33548"/>
                        <a14:foregroundMark x1="15000" y1="33548" x2="3962" y2="42796"/>
                        <a14:foregroundMark x1="6698" y1="23011" x2="9811" y2="22581"/>
                        <a14:foregroundMark x1="8396" y1="20215" x2="6981" y2="17204"/>
                        <a14:foregroundMark x1="3962" y1="84301" x2="3774" y2="80645"/>
                        <a14:foregroundMark x1="59623" y1="20000" x2="63302" y2="32043"/>
                        <a14:foregroundMark x1="63302" y1="32043" x2="71887" y2="34409"/>
                        <a14:foregroundMark x1="71887" y1="34409" x2="76226" y2="23011"/>
                        <a14:foregroundMark x1="76226" y1="23011" x2="66132" y2="21505"/>
                        <a14:foregroundMark x1="66132" y1="21505" x2="60189" y2="30753"/>
                        <a14:foregroundMark x1="60189" y1="30753" x2="59434" y2="34624"/>
                        <a14:foregroundMark x1="81509" y1="33548" x2="87642" y2="33118"/>
                        <a14:foregroundMark x1="87642" y1="33118" x2="95660" y2="51183"/>
                        <a14:foregroundMark x1="95660" y1="51183" x2="95755" y2="76129"/>
                        <a14:foregroundMark x1="95755" y1="76129" x2="91981" y2="90108"/>
                        <a14:foregroundMark x1="91981" y1="90108" x2="86038" y2="65591"/>
                        <a14:foregroundMark x1="86038" y1="65591" x2="83396" y2="28387"/>
                        <a14:foregroundMark x1="83396" y1="28387" x2="82075" y2="23656"/>
                        <a14:foregroundMark x1="91132" y1="33333" x2="95000" y2="32043"/>
                        <a14:foregroundMark x1="95000" y1="32043" x2="96132" y2="44301"/>
                        <a14:foregroundMark x1="96132" y1="44301" x2="91981" y2="53548"/>
                        <a14:foregroundMark x1="51981" y1="42796" x2="50377" y2="33978"/>
                        <a14:foregroundMark x1="50377" y1="33978" x2="52075" y2="34839"/>
                        <a14:foregroundMark x1="52830" y1="33978" x2="56509" y2="30323"/>
                        <a14:foregroundMark x1="22925" y1="27742" x2="22264" y2="27312"/>
                        <a14:foregroundMark x1="4717" y1="35484" x2="2547" y2="54839"/>
                        <a14:foregroundMark x1="2547" y1="54839" x2="8208" y2="55699"/>
                        <a14:foregroundMark x1="8208" y1="55699" x2="12453" y2="49032"/>
                        <a14:foregroundMark x1="12453" y1="49032" x2="10094" y2="44516"/>
                        <a14:foregroundMark x1="87264" y1="33333" x2="85377" y2="24731"/>
                        <a14:foregroundMark x1="85377" y1="24731" x2="86698" y2="30323"/>
                        <a14:foregroundMark x1="84528" y1="54624" x2="83302" y2="70753"/>
                        <a14:foregroundMark x1="83302" y1="70753" x2="94057" y2="76344"/>
                        <a14:foregroundMark x1="94057" y1="76344" x2="93962" y2="71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57618"/>
            <a:ext cx="9429750" cy="41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F6C8F-2EE5-46AB-8BDD-70902A1D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103696"/>
            <a:ext cx="10514814" cy="77299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лінійних рівнянь  двома змінними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1B7052-CE36-49F6-82BF-8BCB158CD0B4}"/>
              </a:ext>
            </a:extLst>
          </p:cNvPr>
          <p:cNvSpPr/>
          <p:nvPr/>
        </p:nvSpPr>
        <p:spPr>
          <a:xfrm>
            <a:off x="2362200" y="768285"/>
            <a:ext cx="7467600" cy="593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Розглянемо 2 задачі: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1D86B8-9B1B-4CB0-9AC5-6AD42E5DE870}"/>
              </a:ext>
            </a:extLst>
          </p:cNvPr>
          <p:cNvSpPr/>
          <p:nvPr/>
        </p:nvSpPr>
        <p:spPr>
          <a:xfrm>
            <a:off x="697584" y="1650294"/>
            <a:ext cx="5099901" cy="193189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Шоколадний батончик та плитка шоколаду коштують 32 грн. Скільки може коштувати батончик, а скільки плитка шоколаду?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076189-59E0-405D-9E8F-7C29D8E35E9E}"/>
              </a:ext>
            </a:extLst>
          </p:cNvPr>
          <p:cNvSpPr/>
          <p:nvPr/>
        </p:nvSpPr>
        <p:spPr>
          <a:xfrm>
            <a:off x="6394515" y="1628099"/>
            <a:ext cx="5099901" cy="193189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Шоколадка коштує на 12 грн дорожче ніж батончик. Скільки  коштували батончик, а скільки плитка шоколаду?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6933EA9-94F1-413D-B909-8D83AD54641D}"/>
              </a:ext>
            </a:extLst>
          </p:cNvPr>
          <p:cNvSpPr/>
          <p:nvPr/>
        </p:nvSpPr>
        <p:spPr>
          <a:xfrm>
            <a:off x="697583" y="3719478"/>
            <a:ext cx="5099901" cy="1436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Позначимо х грн – ціна плитки шоколаду, а у грн. – ціна батончику.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  = 32.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0215" indent="450215" algn="just">
              <a:spcAft>
                <a:spcPts val="800"/>
              </a:spcAft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D4B430-F5B7-4E3A-AD0D-B6F248AAABF1}"/>
              </a:ext>
            </a:extLst>
          </p:cNvPr>
          <p:cNvSpPr/>
          <p:nvPr/>
        </p:nvSpPr>
        <p:spPr>
          <a:xfrm>
            <a:off x="697583" y="5293753"/>
            <a:ext cx="5099900" cy="123902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Існує багато розв’язків цієї задачі: 17 грн та 15 грн; 22  грн та 10 грн; 20 грн та 12 грн, тощо</a:t>
            </a:r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C89B5E-FE2C-453E-8384-65E01282631E}"/>
              </a:ext>
            </a:extLst>
          </p:cNvPr>
          <p:cNvSpPr/>
          <p:nvPr/>
        </p:nvSpPr>
        <p:spPr>
          <a:xfrm>
            <a:off x="6394515" y="3673759"/>
            <a:ext cx="5200454" cy="1482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Aft>
                <a:spcPts val="12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Позначимо х грн – ціна плитки шоколаду, а у грн. – ціна батончику.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– у = 12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FE93CD-E999-4388-A71D-C8E5AFDACCEF}"/>
              </a:ext>
            </a:extLst>
          </p:cNvPr>
          <p:cNvSpPr/>
          <p:nvPr/>
        </p:nvSpPr>
        <p:spPr>
          <a:xfrm>
            <a:off x="6394515" y="5293753"/>
            <a:ext cx="5099900" cy="123902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Теж багато розв’язків: 26 грн та 14 грн, 22 грн та 10 грн, 28 грн та 16грн, тощо.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C2EDEE-29A4-4D17-9A80-A7DB78F3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ACE14-C27D-49B8-BF64-F556264B2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AB2462-0623-4EB4-BF78-FB7D88500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EDDCA7-C5A9-495B-B354-F119C2222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C216BA-244B-48C4-A8EC-3CE7A3CE3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93258" l="73868" r="97642">
                        <a14:foregroundMark x1="73962" y1="15891" x2="75660" y2="21990"/>
                        <a14:foregroundMark x1="78868" y1="24398" x2="79340" y2="44944"/>
                        <a14:foregroundMark x1="79340" y1="44944" x2="82170" y2="56822"/>
                        <a14:foregroundMark x1="82170" y1="56822" x2="88302" y2="65811"/>
                        <a14:foregroundMark x1="88302" y1="65811" x2="91509" y2="54093"/>
                        <a14:foregroundMark x1="91509" y1="54093" x2="83302" y2="24238"/>
                        <a14:foregroundMark x1="83302" y1="24238" x2="81415" y2="20225"/>
                        <a14:foregroundMark x1="80283" y1="23274" x2="83585" y2="18620"/>
                        <a14:foregroundMark x1="77453" y1="40610" x2="84434" y2="48796"/>
                        <a14:foregroundMark x1="84434" y1="48796" x2="84528" y2="47833"/>
                        <a14:foregroundMark x1="76509" y1="49117" x2="88679" y2="51364"/>
                        <a14:foregroundMark x1="88679" y1="51364" x2="89340" y2="51043"/>
                        <a14:foregroundMark x1="95472" y1="54896" x2="83019" y2="63563"/>
                        <a14:foregroundMark x1="83019" y1="63563" x2="86321" y2="75120"/>
                        <a14:foregroundMark x1="86321" y1="75120" x2="93208" y2="64526"/>
                        <a14:foregroundMark x1="93208" y1="64526" x2="94151" y2="55377"/>
                        <a14:foregroundMark x1="73679" y1="14286" x2="89623" y2="18780"/>
                        <a14:foregroundMark x1="89623" y1="18780" x2="94717" y2="30337"/>
                        <a14:foregroundMark x1="94717" y1="30337" x2="97642" y2="59872"/>
                        <a14:foregroundMark x1="97642" y1="59872" x2="95094" y2="84591"/>
                        <a14:foregroundMark x1="95094" y1="84591" x2="86226" y2="86517"/>
                        <a14:foregroundMark x1="86226" y1="86517" x2="75283" y2="38202"/>
                        <a14:foregroundMark x1="75283" y1="38202" x2="75283" y2="37239"/>
                        <a14:foregroundMark x1="87264" y1="20225" x2="93774" y2="32424"/>
                        <a14:foregroundMark x1="93774" y1="32424" x2="94434" y2="46709"/>
                        <a14:foregroundMark x1="94434" y1="46709" x2="86415" y2="39647"/>
                        <a14:foregroundMark x1="86415" y1="39647" x2="85377" y2="23917"/>
                        <a14:foregroundMark x1="85377" y1="23917" x2="86415" y2="19422"/>
                        <a14:foregroundMark x1="77453" y1="53612" x2="79434" y2="65490"/>
                        <a14:foregroundMark x1="79434" y1="65490" x2="80849" y2="66934"/>
                        <a14:foregroundMark x1="89717" y1="86677" x2="84528" y2="86677"/>
                        <a14:foregroundMark x1="84528" y1="86677" x2="93396" y2="88604"/>
                        <a14:foregroundMark x1="93396" y1="88604" x2="93019" y2="86677"/>
                        <a14:foregroundMark x1="93585" y1="86677" x2="83396" y2="93258"/>
                        <a14:foregroundMark x1="83396" y1="93258" x2="92453" y2="86035"/>
                        <a14:foregroundMark x1="92453" y1="86035" x2="93491" y2="86517"/>
                        <a14:foregroundMark x1="83585" y1="91011" x2="77830" y2="88764"/>
                        <a14:foregroundMark x1="77830" y1="88764" x2="83113" y2="86517"/>
                        <a14:foregroundMark x1="90660" y1="90690" x2="96981" y2="89727"/>
                        <a14:foregroundMark x1="96981" y1="89727" x2="92453" y2="87480"/>
                        <a14:foregroundMark x1="77358" y1="89085" x2="79245" y2="88122"/>
                        <a14:foregroundMark x1="74811" y1="23114" x2="75943" y2="23274"/>
                      </a14:backgroundRemoval>
                    </a14:imgEffect>
                  </a14:imgLayer>
                </a14:imgProps>
              </a:ext>
            </a:extLst>
          </a:blip>
          <a:srcRect l="73050"/>
          <a:stretch/>
        </p:blipFill>
        <p:spPr>
          <a:xfrm>
            <a:off x="5473829" y="1145549"/>
            <a:ext cx="2601046" cy="6061049"/>
          </a:xfrm>
          <a:prstGeom prst="rect">
            <a:avLst/>
          </a:prstGeo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C2FE9FAC-B7AC-4014-A0D8-219D6BCBCA1E}"/>
              </a:ext>
            </a:extLst>
          </p:cNvPr>
          <p:cNvSpPr/>
          <p:nvPr/>
        </p:nvSpPr>
        <p:spPr>
          <a:xfrm>
            <a:off x="669304" y="150828"/>
            <a:ext cx="4889368" cy="2318995"/>
          </a:xfrm>
          <a:prstGeom prst="wedgeRectCallout">
            <a:avLst>
              <a:gd name="adj1" fmla="val 61457"/>
              <a:gd name="adj2" fmla="val -2039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just">
              <a:lnSpc>
                <a:spcPts val="3400"/>
              </a:lnSpc>
              <a:spcAft>
                <a:spcPts val="600"/>
              </a:spcAft>
            </a:pPr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якщо нам треба дізнатися скільки коштує шоколадка і скільки батончик, щоб виконувалися обидві умови, тобто нам треба знайти два числа які в сумі давали 32 і відрізнялись один від одного на 12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FC14980B-C5F8-48A0-A722-E4BFD42D218C}"/>
              </a:ext>
            </a:extLst>
          </p:cNvPr>
          <p:cNvSpPr/>
          <p:nvPr/>
        </p:nvSpPr>
        <p:spPr>
          <a:xfrm>
            <a:off x="7767687" y="150829"/>
            <a:ext cx="4270342" cy="1499466"/>
          </a:xfrm>
          <a:prstGeom prst="wedgeRectCallout">
            <a:avLst>
              <a:gd name="adj1" fmla="val -64389"/>
              <a:gd name="adj2" fmla="val 49926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першої задачі маємо рівняння</a:t>
            </a:r>
          </a:p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 = 32</a:t>
            </a:r>
            <a:endParaRPr lang="ru-RU" sz="22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 з другої </a:t>
            </a:r>
            <a:endParaRPr lang="ru-RU" sz="22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– у = 12 </a:t>
            </a:r>
            <a:endParaRPr lang="ru-RU" sz="2200" dirty="0"/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3BAC213E-DBF5-4DF3-9DBF-5A49C44193FB}"/>
              </a:ext>
            </a:extLst>
          </p:cNvPr>
          <p:cNvSpPr/>
          <p:nvPr/>
        </p:nvSpPr>
        <p:spPr>
          <a:xfrm>
            <a:off x="626882" y="2748238"/>
            <a:ext cx="4926260" cy="914075"/>
          </a:xfrm>
          <a:prstGeom prst="wedgeRectCallout">
            <a:avLst>
              <a:gd name="adj1" fmla="val 53848"/>
              <a:gd name="adj2" fmla="val 5232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Ми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склали</a:t>
            </a:r>
            <a:r>
              <a:rPr lang="ru-RU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два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лінійних рівняння</a:t>
            </a:r>
            <a:r>
              <a:rPr lang="ru-RU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з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двома змінними</a:t>
            </a:r>
            <a:r>
              <a:rPr lang="ru-RU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805A44B2-F05A-416C-8F79-B04A3722F03B}"/>
              </a:ext>
            </a:extLst>
          </p:cNvPr>
          <p:cNvSpPr/>
          <p:nvPr/>
        </p:nvSpPr>
        <p:spPr>
          <a:xfrm>
            <a:off x="7692271" y="1932335"/>
            <a:ext cx="4345757" cy="2234312"/>
          </a:xfrm>
          <a:prstGeom prst="wedgeRectCallout">
            <a:avLst>
              <a:gd name="adj1" fmla="val -58656"/>
              <a:gd name="adj2" fmla="val -1761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Щоб розв’язати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задачу,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потрібно знайти такі значення змінних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які задовольняють водночас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і перше, і друге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рівняння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тобто знайти спільний розв’язок цих рівнянь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лачко с текстом: прямоугольное 9">
                <a:extLst>
                  <a:ext uri="{FF2B5EF4-FFF2-40B4-BE49-F238E27FC236}">
                    <a16:creationId xmlns:a16="http://schemas.microsoft.com/office/drawing/2014/main" id="{411C55A8-3FC0-4EE3-A4C6-4444C5D10FB9}"/>
                  </a:ext>
                </a:extLst>
              </p:cNvPr>
              <p:cNvSpPr/>
              <p:nvPr/>
            </p:nvSpPr>
            <p:spPr>
              <a:xfrm>
                <a:off x="626882" y="4112442"/>
                <a:ext cx="5208310" cy="2014981"/>
              </a:xfrm>
              <a:prstGeom prst="wedgeRectCallout">
                <a:avLst>
                  <a:gd name="adj1" fmla="val 58192"/>
                  <a:gd name="adj2" fmla="val -41609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indent="449580" algn="just">
                  <a:spcAft>
                    <a:spcPts val="800"/>
                  </a:spcAft>
                </a:pP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Щоб показати що рівняння повинні мати спільний розв’язок їх об’єднують  фігурною дужкою</a:t>
                </a:r>
                <a:endParaRPr lang="ru-RU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0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х+у=32</m:t>
                            </m:r>
                          </m:e>
                          <m:e>
                            <m:r>
                              <a:rPr lang="uk-UA" sz="20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х−у=12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- і називають системою </a:t>
                </a:r>
                <a:r>
                  <a:rPr lang="uk-UA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рівнянь</a:t>
                </a:r>
                <a:endParaRPr lang="ru-RU" sz="18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Облачко с текстом: прямоугольное 9">
                <a:extLst>
                  <a:ext uri="{FF2B5EF4-FFF2-40B4-BE49-F238E27FC236}">
                    <a16:creationId xmlns:a16="http://schemas.microsoft.com/office/drawing/2014/main" id="{411C55A8-3FC0-4EE3-A4C6-4444C5D10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82" y="4112442"/>
                <a:ext cx="5208310" cy="2014981"/>
              </a:xfrm>
              <a:prstGeom prst="wedgeRectCallout">
                <a:avLst>
                  <a:gd name="adj1" fmla="val 58192"/>
                  <a:gd name="adj2" fmla="val -41609"/>
                </a:avLst>
              </a:prstGeom>
              <a:blipFill>
                <a:blip r:embed="rId5"/>
                <a:stretch>
                  <a:fillRect l="-965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0E23293D-53A7-46E7-BF55-D8697C10B72C}"/>
              </a:ext>
            </a:extLst>
          </p:cNvPr>
          <p:cNvSpPr/>
          <p:nvPr/>
        </p:nvSpPr>
        <p:spPr>
          <a:xfrm>
            <a:off x="7692270" y="4763120"/>
            <a:ext cx="4345757" cy="1109779"/>
          </a:xfrm>
          <a:prstGeom prst="wedgeRectCallout">
            <a:avLst>
              <a:gd name="adj1" fmla="val -57523"/>
              <a:gd name="adj2" fmla="val -835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Розв’язком задачі є спільний розв’язок рівнянь 22грн та 10грн.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37430-4304-49C8-83E0-DB46A1BB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18" y="277748"/>
            <a:ext cx="7271994" cy="724986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система рівнянь?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189B9-D06F-43D8-8111-69E422FB7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F52C9-F5EB-4159-AE96-E1604D7DD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35EBEB-C64D-4C77-9293-ACD0EAA33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809492-DECB-40E4-96A8-6DEE2980B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B490F-45D2-4A3D-8730-87E0772B4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393" y1="55031" x2="37642" y2="58843"/>
                        <a14:foregroundMark x1="37642" y1="58843" x2="35472" y2="55372"/>
                        <a14:foregroundMark x1="36038" y1="30579" x2="36465" y2="30844"/>
                        <a14:foregroundMark x1="41249" y1="30075" x2="42736" y2="23636"/>
                        <a14:foregroundMark x1="42736" y1="23636" x2="46617" y2="21712"/>
                        <a14:foregroundMark x1="47201" y1="24993" x2="46698" y2="28595"/>
                        <a14:foregroundMark x1="46698" y1="28595" x2="45215" y2="29798"/>
                        <a14:foregroundMark x1="49906" y1="32231" x2="54528" y2="29752"/>
                        <a14:foregroundMark x1="50495" y1="23470" x2="50283" y2="23140"/>
                        <a14:foregroundMark x1="54528" y1="29752" x2="51192" y2="24555"/>
                        <a14:foregroundMark x1="50283" y1="23140" x2="49151" y2="30248"/>
                        <a14:foregroundMark x1="49151" y1="30248" x2="50000" y2="30083"/>
                        <a14:foregroundMark x1="58805" y1="29577" x2="57170" y2="24628"/>
                        <a14:foregroundMark x1="57170" y1="24628" x2="60535" y2="23329"/>
                        <a14:foregroundMark x1="60996" y1="26928" x2="60610" y2="27915"/>
                        <a14:foregroundMark x1="68226" y1="68588" x2="68095" y2="67442"/>
                        <a14:foregroundMark x1="40189" y1="47934" x2="36321" y2="45289"/>
                        <a14:foregroundMark x1="36321" y1="45289" x2="41132" y2="41322"/>
                        <a14:foregroundMark x1="41132" y1="41322" x2="36604" y2="42810"/>
                        <a14:foregroundMark x1="36604" y1="42810" x2="38962" y2="44628"/>
                        <a14:backgroundMark x1="33113" y1="49752" x2="38962" y2="49587"/>
                        <a14:backgroundMark x1="39528" y1="51074" x2="40660" y2="53388"/>
                        <a14:backgroundMark x1="39528" y1="52066" x2="38302" y2="51736"/>
                        <a14:backgroundMark x1="35566" y1="52562" x2="35094" y2="55372"/>
                        <a14:backgroundMark x1="46792" y1="21322" x2="48585" y2="22314"/>
                        <a14:backgroundMark x1="50189" y1="23967" x2="50943" y2="24959"/>
                        <a14:backgroundMark x1="61132" y1="22479" x2="61132" y2="22645"/>
                        <a14:backgroundMark x1="61415" y1="22810" x2="61604" y2="23140"/>
                        <a14:backgroundMark x1="60943" y1="22645" x2="65094" y2="27769"/>
                        <a14:backgroundMark x1="65094" y1="27769" x2="64528" y2="23306"/>
                        <a14:backgroundMark x1="67830" y1="69587" x2="73585" y2="70909"/>
                        <a14:backgroundMark x1="73585" y1="70909" x2="70755" y2="75868"/>
                        <a14:backgroundMark x1="70755" y1="75868" x2="67736" y2="70083"/>
                        <a14:backgroundMark x1="69623" y1="59339" x2="72264" y2="58182"/>
                        <a14:backgroundMark x1="58208" y1="31405" x2="60849" y2="30579"/>
                        <a14:backgroundMark x1="36321" y1="30909" x2="38302" y2="35207"/>
                        <a14:backgroundMark x1="45755" y1="30909" x2="41038" y2="34380"/>
                        <a14:backgroundMark x1="41038" y1="34380" x2="41038" y2="34215"/>
                        <a14:backgroundMark x1="37075" y1="33719" x2="37642" y2="25950"/>
                        <a14:backgroundMark x1="38208" y1="27273" x2="40849" y2="36529"/>
                        <a14:backgroundMark x1="40849" y1="36529" x2="36981" y2="32727"/>
                        <a14:backgroundMark x1="36981" y1="32727" x2="38208" y2="28760"/>
                        <a14:backgroundMark x1="68113" y1="72562" x2="70566" y2="76198"/>
                        <a14:backgroundMark x1="62642" y1="36364" x2="70000" y2="49091"/>
                        <a14:backgroundMark x1="70000" y1="49091" x2="70094" y2="66281"/>
                        <a14:backgroundMark x1="70094" y1="66281" x2="69434" y2="50248"/>
                        <a14:backgroundMark x1="69434" y1="50248" x2="65660" y2="38512"/>
                        <a14:backgroundMark x1="67830" y1="36033" x2="70377" y2="36529"/>
                        <a14:backgroundMark x1="67358" y1="61983" x2="72358" y2="67603"/>
                        <a14:backgroundMark x1="72358" y1="67603" x2="70472" y2="61818"/>
                        <a14:backgroundMark x1="65755" y1="71901" x2="65000" y2="80000"/>
                        <a14:backgroundMark x1="65000" y1="80000" x2="71038" y2="79835"/>
                        <a14:backgroundMark x1="71038" y1="79835" x2="68208" y2="74711"/>
                        <a14:backgroundMark x1="68208" y1="74711" x2="64906" y2="73223"/>
                        <a14:backgroundMark x1="71792" y1="51570" x2="75660" y2="67438"/>
                        <a14:backgroundMark x1="75660" y1="67438" x2="71981" y2="73719"/>
                        <a14:backgroundMark x1="71981" y1="73719" x2="70189" y2="62810"/>
                        <a14:backgroundMark x1="70189" y1="62810" x2="70472" y2="48595"/>
                        <a14:backgroundMark x1="70472" y1="48595" x2="70943" y2="48595"/>
                        <a14:backgroundMark x1="68679" y1="67934" x2="71509" y2="61157"/>
                        <a14:backgroundMark x1="71509" y1="61157" x2="71226" y2="68099"/>
                        <a14:backgroundMark x1="71226" y1="68099" x2="70943" y2="68760"/>
                        <a14:backgroundMark x1="67830" y1="69256" x2="68019" y2="68264"/>
                        <a14:backgroundMark x1="68019" y1="68264" x2="68019" y2="65950"/>
                        <a14:backgroundMark x1="68113" y1="69752" x2="68396" y2="68430"/>
                      </a14:backgroundRemoval>
                    </a14:imgEffect>
                  </a14:imgLayer>
                </a14:imgProps>
              </a:ext>
            </a:extLst>
          </a:blip>
          <a:srcRect l="31803" t="18269" r="25753" b="12452"/>
          <a:stretch/>
        </p:blipFill>
        <p:spPr>
          <a:xfrm>
            <a:off x="0" y="-40525"/>
            <a:ext cx="3131863" cy="291766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91B837-A189-4481-9157-4845523B407C}"/>
              </a:ext>
            </a:extLst>
          </p:cNvPr>
          <p:cNvSpPr/>
          <p:nvPr/>
        </p:nvSpPr>
        <p:spPr>
          <a:xfrm>
            <a:off x="832308" y="3955405"/>
            <a:ext cx="8629454" cy="852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def.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Розв’язати системи рівнянь означає знайти всі її розв’язки або довести, що їх немає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Восклицательный знак">
            <a:extLst>
              <a:ext uri="{FF2B5EF4-FFF2-40B4-BE49-F238E27FC236}">
                <a16:creationId xmlns:a16="http://schemas.microsoft.com/office/drawing/2014/main" id="{233A1E52-0BA6-4581-8E84-26BEDEE95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7092" y="90533"/>
            <a:ext cx="949943" cy="9499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004524-4D7D-4C9B-B437-3A4566EE1B2E}"/>
              </a:ext>
            </a:extLst>
          </p:cNvPr>
          <p:cNvSpPr/>
          <p:nvPr/>
        </p:nvSpPr>
        <p:spPr>
          <a:xfrm>
            <a:off x="3393649" y="4973534"/>
            <a:ext cx="8352544" cy="149325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def</a:t>
            </a:r>
            <a:r>
              <a:rPr lang="uk-UA" sz="26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uk-UA" sz="2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Пару значень змінних (х; у), що перетворює кожне рівняння в правильну числову рівність називають розв’язком системи рівнянь з двома змінними.</a:t>
            </a:r>
            <a:endParaRPr lang="ru-RU" sz="26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41C9E45-F42A-48EC-A739-074A91E5E5ED}"/>
                  </a:ext>
                </a:extLst>
              </p:cNvPr>
              <p:cNvSpPr/>
              <p:nvPr/>
            </p:nvSpPr>
            <p:spPr>
              <a:xfrm>
                <a:off x="3227800" y="954806"/>
                <a:ext cx="8352544" cy="2917667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</a:t>
                </a:r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необхідно знайти спільний розв’язок кількох рівнянь, то це означає, що потрібно розв’язати систему рівнянь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х+</m:t>
                            </m:r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х+</m:t>
                            </m:r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задані числа,         х, у – змінні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41C9E45-F42A-48EC-A739-074A91E5E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800" y="954806"/>
                <a:ext cx="8352544" cy="2917667"/>
              </a:xfrm>
              <a:prstGeom prst="rect">
                <a:avLst/>
              </a:prstGeom>
              <a:blipFill>
                <a:blip r:embed="rId7"/>
                <a:stretch>
                  <a:fillRect l="-1308" r="-1235" b="-2277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9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7BD381-F4EF-4895-A2C9-0739AD4C5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45918-5089-49E1-A0A3-69865444D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88DC64-9EAE-4352-AE11-070A69685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034EF-733F-4D6D-9235-3420DBB26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6865CA-1835-41F0-9FBC-C78E4AD0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99" b="96196" l="37170" r="65755">
                        <a14:foregroundMark x1="50755" y1="35337" x2="52642" y2="53497"/>
                        <a14:foregroundMark x1="41887" y1="26135" x2="38774" y2="32270"/>
                        <a14:foregroundMark x1="38774" y1="32270" x2="37358" y2="44294"/>
                        <a14:foregroundMark x1="37358" y1="44294" x2="43113" y2="65890"/>
                        <a14:foregroundMark x1="43113" y1="65890" x2="45660" y2="69080"/>
                        <a14:foregroundMark x1="62830" y1="37914" x2="64968" y2="42330"/>
                        <a14:foregroundMark x1="65849" y1="51656" x2="62358" y2="61350"/>
                        <a14:foregroundMark x1="62358" y1="61350" x2="61981" y2="61840"/>
                        <a14:foregroundMark x1="47075" y1="23804" x2="53019" y2="23804"/>
                        <a14:foregroundMark x1="53019" y1="23804" x2="53868" y2="23804"/>
                        <a14:foregroundMark x1="37170" y1="94356" x2="54906" y2="95215"/>
                        <a14:foregroundMark x1="54906" y1="95215" x2="60472" y2="94110"/>
                        <a14:foregroundMark x1="60472" y1="94110" x2="41038" y2="94110"/>
                        <a14:foregroundMark x1="60755" y1="94969" x2="60943" y2="92761"/>
                        <a14:foregroundMark x1="55755" y1="90429" x2="55755" y2="87239"/>
                        <a14:foregroundMark x1="44717" y1="91902" x2="46132" y2="87362"/>
                        <a14:foregroundMark x1="60189" y1="93252" x2="61132" y2="95583"/>
                        <a14:foregroundMark x1="61132" y1="95583" x2="59434" y2="93374"/>
                        <a14:foregroundMark x1="59717" y1="93374" x2="59906" y2="96196"/>
                        <a14:foregroundMark x1="59906" y1="96196" x2="59057" y2="94847"/>
                        <a14:foregroundMark x1="59057" y1="94847" x2="64057" y2="93865"/>
                        <a14:foregroundMark x1="44528" y1="95092" x2="44717" y2="96074"/>
                        <a14:foregroundMark x1="42925" y1="95215" x2="44151" y2="95215"/>
                        <a14:backgroundMark x1="66132" y1="44294" x2="66698" y2="54479"/>
                        <a14:backgroundMark x1="65660" y1="42086" x2="66604" y2="46503"/>
                        <a14:backgroundMark x1="54811" y1="13620" x2="47642" y2="12515"/>
                        <a14:backgroundMark x1="47642" y1="12515" x2="51698" y2="7117"/>
                        <a14:backgroundMark x1="51698" y1="7117" x2="51038" y2="14847"/>
                        <a14:backgroundMark x1="44434" y1="11166" x2="50755" y2="20736"/>
                        <a14:backgroundMark x1="50755" y1="20736" x2="59811" y2="19877"/>
                        <a14:backgroundMark x1="59811" y1="19877" x2="51132" y2="11902"/>
                        <a14:backgroundMark x1="51132" y1="11902" x2="45000" y2="13497"/>
                        <a14:backgroundMark x1="45000" y1="13497" x2="44811" y2="13620"/>
                        <a14:backgroundMark x1="44057" y1="3681" x2="53019" y2="4417"/>
                        <a14:backgroundMark x1="53019" y1="4417" x2="51038" y2="12883"/>
                        <a14:backgroundMark x1="51038" y1="12883" x2="57547" y2="11166"/>
                        <a14:backgroundMark x1="57547" y1="11166" x2="58019" y2="14110"/>
                        <a14:backgroundMark x1="56132" y1="9448" x2="53302" y2="5521"/>
                        <a14:backgroundMark x1="50094" y1="7853" x2="44906" y2="10061"/>
                        <a14:backgroundMark x1="54906" y1="15828" x2="53774" y2="19264"/>
                      </a14:backgroundRemoval>
                    </a14:imgEffect>
                  </a14:imgLayer>
                </a14:imgProps>
              </a:ext>
            </a:extLst>
          </a:blip>
          <a:srcRect l="34922" r="33795"/>
          <a:stretch/>
        </p:blipFill>
        <p:spPr>
          <a:xfrm>
            <a:off x="4810811" y="0"/>
            <a:ext cx="2758913" cy="6780774"/>
          </a:xfrm>
          <a:prstGeom prst="rect">
            <a:avLst/>
          </a:prstGeom>
        </p:spPr>
      </p:pic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4AF68BBA-D6DE-4838-AB0B-FBABFC08E71A}"/>
              </a:ext>
            </a:extLst>
          </p:cNvPr>
          <p:cNvSpPr/>
          <p:nvPr/>
        </p:nvSpPr>
        <p:spPr>
          <a:xfrm>
            <a:off x="735291" y="370004"/>
            <a:ext cx="4289196" cy="1758096"/>
          </a:xfrm>
          <a:prstGeom prst="wedgeRectCallout">
            <a:avLst>
              <a:gd name="adj1" fmla="val 72434"/>
              <a:gd name="adj2" fmla="val -3519"/>
            </a:avLst>
          </a:prstGeom>
          <a:solidFill>
            <a:schemeClr val="bg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Наприклад, перевіримо, чи буде пара чисел (–1; 3)       розв’язком системи: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лачко с текстом: прямоугольное 13">
                <a:extLst>
                  <a:ext uri="{FF2B5EF4-FFF2-40B4-BE49-F238E27FC236}">
                    <a16:creationId xmlns:a16="http://schemas.microsoft.com/office/drawing/2014/main" id="{ACC4289B-0B7F-4D41-95BB-76FDC280DC86}"/>
                  </a:ext>
                </a:extLst>
              </p:cNvPr>
              <p:cNvSpPr/>
              <p:nvPr/>
            </p:nvSpPr>
            <p:spPr>
              <a:xfrm>
                <a:off x="8279240" y="1725106"/>
                <a:ext cx="3554539" cy="2837467"/>
              </a:xfrm>
              <a:prstGeom prst="wedgeRectCallout">
                <a:avLst>
                  <a:gd name="adj1" fmla="val -73328"/>
                  <a:gd name="adj2" fmla="val -910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ts val="55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3х+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х+2у=5;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dirty="0"/>
                  <a:t> </a:t>
                </a:r>
                <a:endParaRPr lang="ru-RU" sz="2400" dirty="0"/>
              </a:p>
              <a:p>
                <a:pPr algn="ctr">
                  <a:lnSpc>
                    <a:spcPts val="55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+3=0,</m:t>
                            </m:r>
                          </m:e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−1+2∗3=5;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dirty="0"/>
                  <a:t>  </a:t>
                </a:r>
                <a:endParaRPr lang="ru-RU" sz="2400" dirty="0"/>
              </a:p>
              <a:p>
                <a:pPr algn="ctr">
                  <a:lnSpc>
                    <a:spcPts val="55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0=0.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5=5.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14" name="Облачко с текстом: прямоугольное 13">
                <a:extLst>
                  <a:ext uri="{FF2B5EF4-FFF2-40B4-BE49-F238E27FC236}">
                    <a16:creationId xmlns:a16="http://schemas.microsoft.com/office/drawing/2014/main" id="{ACC4289B-0B7F-4D41-95BB-76FDC280D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240" y="1725106"/>
                <a:ext cx="3554539" cy="2837467"/>
              </a:xfrm>
              <a:prstGeom prst="wedgeRectCallout">
                <a:avLst>
                  <a:gd name="adj1" fmla="val -73328"/>
                  <a:gd name="adj2" fmla="val -9103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A906FB43-8101-49E6-AFBB-B19B5DB6A2B3}"/>
              </a:ext>
            </a:extLst>
          </p:cNvPr>
          <p:cNvSpPr/>
          <p:nvPr/>
        </p:nvSpPr>
        <p:spPr>
          <a:xfrm>
            <a:off x="735291" y="3026004"/>
            <a:ext cx="4289196" cy="2582944"/>
          </a:xfrm>
          <a:prstGeom prst="wedgeRectCallout">
            <a:avLst>
              <a:gd name="adj1" fmla="val 65443"/>
              <a:gd name="adj2" fmla="val -501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Одержали істинні рівності, отже пара чисел (–1; 3)  є розв’язком  даної системи рівнянь.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3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896F-648A-4AF1-990E-06820B8C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963" y="159312"/>
            <a:ext cx="7126664" cy="922339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же розв’язати систему лінійних рівнянь з двома змінними?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74215-1021-4480-8F6C-EAD0DD87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4D2C8-FF2A-4D41-B9B5-87A52C03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A2618-953E-4F5E-943C-081FB314B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9E6992-BC22-43BD-B4D4-703C9BDE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33C43B-E2EB-47C9-B4DB-9D90B9646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8" b="89696" l="6038" r="93019">
                        <a14:foregroundMark x1="82453" y1="59181" x2="83585" y2="67239"/>
                        <a14:foregroundMark x1="83585" y1="67239" x2="83491" y2="68032"/>
                        <a14:foregroundMark x1="89528" y1="73844" x2="93113" y2="73448"/>
                        <a14:foregroundMark x1="80377" y1="77939" x2="91792" y2="78071"/>
                        <a14:foregroundMark x1="87642" y1="81374" x2="92075" y2="81770"/>
                        <a14:foregroundMark x1="75000" y1="73712" x2="80377" y2="74637"/>
                        <a14:foregroundMark x1="73679" y1="69881" x2="84623" y2="70277"/>
                        <a14:foregroundMark x1="84623" y1="70277" x2="90660" y2="69221"/>
                        <a14:foregroundMark x1="90660" y1="69221" x2="91509" y2="69221"/>
                        <a14:foregroundMark x1="82736" y1="61955" x2="82830" y2="70013"/>
                        <a14:foregroundMark x1="10755" y1="82959" x2="11698" y2="68296"/>
                        <a14:foregroundMark x1="11698" y1="68296" x2="10849" y2="63012"/>
                        <a14:foregroundMark x1="7264" y1="62351" x2="7642" y2="63540"/>
                        <a14:foregroundMark x1="14528" y1="65258" x2="14717" y2="63540"/>
                        <a14:foregroundMark x1="12453" y1="60898" x2="12830" y2="57992"/>
                        <a14:foregroundMark x1="7736" y1="86658" x2="6038" y2="86658"/>
                        <a14:backgroundMark x1="86132" y1="54161" x2="78774" y2="54557"/>
                        <a14:backgroundMark x1="78774" y1="54557" x2="82736" y2="47556"/>
                        <a14:backgroundMark x1="82736" y1="47556" x2="83491" y2="52708"/>
                        <a14:backgroundMark x1="24434" y1="73052" x2="20094" y2="52180"/>
                        <a14:backgroundMark x1="16321" y1="75826" x2="16415" y2="73184"/>
                      </a14:backgroundRemoval>
                    </a14:imgEffect>
                  </a14:imgLayer>
                </a14:imgProps>
              </a:ext>
            </a:extLst>
          </a:blip>
          <a:srcRect l="4552" t="16186" r="3774" b="10040"/>
          <a:stretch/>
        </p:blipFill>
        <p:spPr>
          <a:xfrm>
            <a:off x="610187" y="117956"/>
            <a:ext cx="3464743" cy="1991204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2CA51CA0-529B-4B50-A9BD-CBBC292823A9}"/>
              </a:ext>
            </a:extLst>
          </p:cNvPr>
          <p:cNvSpPr/>
          <p:nvPr/>
        </p:nvSpPr>
        <p:spPr>
          <a:xfrm>
            <a:off x="4656053" y="1306832"/>
            <a:ext cx="6795937" cy="616236"/>
          </a:xfrm>
          <a:prstGeom prst="wedgeRectCallout">
            <a:avLst>
              <a:gd name="adj1" fmla="val -58577"/>
              <a:gd name="adj2" fmla="val -13194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just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розв’язування системи лінійних рівнянь можна скористатися </a:t>
            </a:r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 способом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6B362F-FCF6-4B9F-BC1C-2B7637BCB7EC}"/>
              </a:ext>
            </a:extLst>
          </p:cNvPr>
          <p:cNvSpPr/>
          <p:nvPr/>
        </p:nvSpPr>
        <p:spPr>
          <a:xfrm>
            <a:off x="745628" y="3294139"/>
            <a:ext cx="4647416" cy="98701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Розв’яжіть систему двох лінійних рівнянь графічним способом.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3" name="Рисунок 12" descr="Вопросительный знак">
            <a:extLst>
              <a:ext uri="{FF2B5EF4-FFF2-40B4-BE49-F238E27FC236}">
                <a16:creationId xmlns:a16="http://schemas.microsoft.com/office/drawing/2014/main" id="{2CA58AFD-73A7-438C-8B07-E2039F904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7752" y="117956"/>
            <a:ext cx="889390" cy="889390"/>
          </a:xfrm>
          <a:prstGeom prst="rect">
            <a:avLst/>
          </a:prstGeom>
        </p:spPr>
      </p:pic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77F5A5F4-2D26-4EA5-AE4B-7AAE50D6FD39}"/>
              </a:ext>
            </a:extLst>
          </p:cNvPr>
          <p:cNvSpPr/>
          <p:nvPr/>
        </p:nvSpPr>
        <p:spPr>
          <a:xfrm>
            <a:off x="4666268" y="2028146"/>
            <a:ext cx="6795937" cy="1227969"/>
          </a:xfrm>
          <a:prstGeom prst="wedgeRectCallout">
            <a:avLst>
              <a:gd name="adj1" fmla="val -20412"/>
              <a:gd name="adj2" fmla="val 502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розв’язати систему двох лінійних рівнянь графічним способом, </a:t>
            </a:r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побудувати в одній системі координат графіки обох рівнянь системи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знайти координати точок їх перетину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3DBF502-8EA4-42F1-A45A-C60F2B714321}"/>
                  </a:ext>
                </a:extLst>
              </p:cNvPr>
              <p:cNvSpPr/>
              <p:nvPr/>
            </p:nvSpPr>
            <p:spPr>
              <a:xfrm>
                <a:off x="745628" y="5099901"/>
                <a:ext cx="1978718" cy="8730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0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х−у=−1,</m:t>
                            </m:r>
                          </m:e>
                          <m:e>
                            <m:r>
                              <a:rPr lang="uk-UA" sz="20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2х+у=4.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3DBF502-8EA4-42F1-A45A-C60F2B714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28" y="5099901"/>
                <a:ext cx="1978718" cy="8730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0AFD73B-2E79-4E70-B90E-BD44E201E2A0}"/>
              </a:ext>
            </a:extLst>
          </p:cNvPr>
          <p:cNvCxnSpPr/>
          <p:nvPr/>
        </p:nvCxnSpPr>
        <p:spPr>
          <a:xfrm flipV="1">
            <a:off x="2440093" y="4897224"/>
            <a:ext cx="966250" cy="40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D4CA551-3043-4243-8CEA-7B0D90F47993}"/>
              </a:ext>
            </a:extLst>
          </p:cNvPr>
          <p:cNvCxnSpPr>
            <a:cxnSpLocks/>
          </p:cNvCxnSpPr>
          <p:nvPr/>
        </p:nvCxnSpPr>
        <p:spPr>
          <a:xfrm>
            <a:off x="2368480" y="5647191"/>
            <a:ext cx="893194" cy="40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7A86F18-F148-45F6-B814-11D3FA66A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86323"/>
              </p:ext>
            </p:extLst>
          </p:nvPr>
        </p:nvGraphicFramePr>
        <p:xfrm>
          <a:off x="3597447" y="4467242"/>
          <a:ext cx="1482710" cy="804800"/>
        </p:xfrm>
        <a:graphic>
          <a:graphicData uri="http://schemas.openxmlformats.org/drawingml/2006/table">
            <a:tbl>
              <a:tblPr firstRow="1" firstCol="1" bandRow="1"/>
              <a:tblGrid>
                <a:gridCol w="493734">
                  <a:extLst>
                    <a:ext uri="{9D8B030D-6E8A-4147-A177-3AD203B41FA5}">
                      <a16:colId xmlns:a16="http://schemas.microsoft.com/office/drawing/2014/main" val="2947380252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3660227250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244941864"/>
                    </a:ext>
                  </a:extLst>
                </a:gridCol>
              </a:tblGrid>
              <a:tr h="3789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–1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145428"/>
                  </a:ext>
                </a:extLst>
              </a:tr>
              <a:tr h="2847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53515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5BB906ED-E575-4CFA-9040-2C40FFFC0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72694"/>
              </p:ext>
            </p:extLst>
          </p:nvPr>
        </p:nvGraphicFramePr>
        <p:xfrm>
          <a:off x="3597447" y="5614196"/>
          <a:ext cx="1482710" cy="804800"/>
        </p:xfrm>
        <a:graphic>
          <a:graphicData uri="http://schemas.openxmlformats.org/drawingml/2006/table">
            <a:tbl>
              <a:tblPr firstRow="1" firstCol="1" bandRow="1"/>
              <a:tblGrid>
                <a:gridCol w="493734">
                  <a:extLst>
                    <a:ext uri="{9D8B030D-6E8A-4147-A177-3AD203B41FA5}">
                      <a16:colId xmlns:a16="http://schemas.microsoft.com/office/drawing/2014/main" val="1241390455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1570948101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4091133401"/>
                    </a:ext>
                  </a:extLst>
                </a:gridCol>
              </a:tblGrid>
              <a:tr h="3320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83645"/>
                  </a:ext>
                </a:extLst>
              </a:tr>
              <a:tr h="3320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y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007235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A759FF-B100-4626-BEBB-4F1BFAAB1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16" y="3301445"/>
            <a:ext cx="3708329" cy="33972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10024BE-DF59-41AE-81D2-6799715AD47B}"/>
              </a:ext>
            </a:extLst>
          </p:cNvPr>
          <p:cNvSpPr/>
          <p:nvPr/>
        </p:nvSpPr>
        <p:spPr>
          <a:xfrm>
            <a:off x="9662474" y="3525625"/>
            <a:ext cx="2234153" cy="2328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Координати точки перетину (1; 2).</a:t>
            </a:r>
            <a:endParaRPr lang="en-US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Отже розв’язок системи рівнянь з двома змінними є пара чисел (1; 2).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3" grpId="0" animBg="1"/>
      <p:bldP spid="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896F-648A-4AF1-990E-06820B8C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963" y="159312"/>
            <a:ext cx="7126664" cy="922339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же розв’язати систему лінійних рівнянь з двома змінними?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74215-1021-4480-8F6C-EAD0DD87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4D2C8-FF2A-4D41-B9B5-87A52C03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A2618-953E-4F5E-943C-081FB314B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9E6992-BC22-43BD-B4D4-703C9BDE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2CA51CA0-529B-4B50-A9BD-CBBC292823A9}"/>
              </a:ext>
            </a:extLst>
          </p:cNvPr>
          <p:cNvSpPr/>
          <p:nvPr/>
        </p:nvSpPr>
        <p:spPr>
          <a:xfrm>
            <a:off x="4656053" y="1306832"/>
            <a:ext cx="6795937" cy="616236"/>
          </a:xfrm>
          <a:prstGeom prst="wedgeRectCallout">
            <a:avLst>
              <a:gd name="adj1" fmla="val -58577"/>
              <a:gd name="adj2" fmla="val -13194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just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розв’язування системи лінійних рівнянь можна скористатися </a:t>
            </a:r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 способом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6B362F-FCF6-4B9F-BC1C-2B7637BCB7EC}"/>
              </a:ext>
            </a:extLst>
          </p:cNvPr>
          <p:cNvSpPr/>
          <p:nvPr/>
        </p:nvSpPr>
        <p:spPr>
          <a:xfrm>
            <a:off x="745628" y="3294139"/>
            <a:ext cx="4647416" cy="98701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Розв’яжіть графічно систему двох лінійних рівнянь.</a:t>
            </a:r>
            <a:endParaRPr lang="ru-R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3" name="Рисунок 12" descr="Вопросительный знак">
            <a:extLst>
              <a:ext uri="{FF2B5EF4-FFF2-40B4-BE49-F238E27FC236}">
                <a16:creationId xmlns:a16="http://schemas.microsoft.com/office/drawing/2014/main" id="{2CA58AFD-73A7-438C-8B07-E2039F904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7752" y="117956"/>
            <a:ext cx="889390" cy="889390"/>
          </a:xfrm>
          <a:prstGeom prst="rect">
            <a:avLst/>
          </a:prstGeom>
        </p:spPr>
      </p:pic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77F5A5F4-2D26-4EA5-AE4B-7AAE50D6FD39}"/>
              </a:ext>
            </a:extLst>
          </p:cNvPr>
          <p:cNvSpPr/>
          <p:nvPr/>
        </p:nvSpPr>
        <p:spPr>
          <a:xfrm>
            <a:off x="4666268" y="2028146"/>
            <a:ext cx="6795937" cy="1227969"/>
          </a:xfrm>
          <a:prstGeom prst="wedgeRectCallout">
            <a:avLst>
              <a:gd name="adj1" fmla="val -20412"/>
              <a:gd name="adj2" fmla="val 502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розв’язати систему двох лінійних рівнянь графічним способом, </a:t>
            </a:r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побудувати в одній системі координат графіки обох рівнянь системи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знайти координати точок їх перетину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3DBF502-8EA4-42F1-A45A-C60F2B714321}"/>
                  </a:ext>
                </a:extLst>
              </p:cNvPr>
              <p:cNvSpPr/>
              <p:nvPr/>
            </p:nvSpPr>
            <p:spPr>
              <a:xfrm>
                <a:off x="745628" y="5099901"/>
                <a:ext cx="1978718" cy="8730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=6,</m:t>
                              </m:r>
                            </m:e>
                            <m:e>
                              <m: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=6;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3DBF502-8EA4-42F1-A45A-C60F2B714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28" y="5099901"/>
                <a:ext cx="1978718" cy="873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7A86F18-F148-45F6-B814-11D3FA66A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77267"/>
              </p:ext>
            </p:extLst>
          </p:nvPr>
        </p:nvGraphicFramePr>
        <p:xfrm>
          <a:off x="3597447" y="4467242"/>
          <a:ext cx="1482710" cy="804800"/>
        </p:xfrm>
        <a:graphic>
          <a:graphicData uri="http://schemas.openxmlformats.org/drawingml/2006/table">
            <a:tbl>
              <a:tblPr firstRow="1" firstCol="1" bandRow="1"/>
              <a:tblGrid>
                <a:gridCol w="493734">
                  <a:extLst>
                    <a:ext uri="{9D8B030D-6E8A-4147-A177-3AD203B41FA5}">
                      <a16:colId xmlns:a16="http://schemas.microsoft.com/office/drawing/2014/main" val="2947380252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3660227250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244941864"/>
                    </a:ext>
                  </a:extLst>
                </a:gridCol>
              </a:tblGrid>
              <a:tr h="3789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145428"/>
                  </a:ext>
                </a:extLst>
              </a:tr>
              <a:tr h="2847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53515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5BB906ED-E575-4CFA-9040-2C40FFFC0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62552"/>
              </p:ext>
            </p:extLst>
          </p:nvPr>
        </p:nvGraphicFramePr>
        <p:xfrm>
          <a:off x="3597447" y="5614196"/>
          <a:ext cx="1482710" cy="804800"/>
        </p:xfrm>
        <a:graphic>
          <a:graphicData uri="http://schemas.openxmlformats.org/drawingml/2006/table">
            <a:tbl>
              <a:tblPr firstRow="1" firstCol="1" bandRow="1"/>
              <a:tblGrid>
                <a:gridCol w="493734">
                  <a:extLst>
                    <a:ext uri="{9D8B030D-6E8A-4147-A177-3AD203B41FA5}">
                      <a16:colId xmlns:a16="http://schemas.microsoft.com/office/drawing/2014/main" val="1241390455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1570948101"/>
                    </a:ext>
                  </a:extLst>
                </a:gridCol>
                <a:gridCol w="494488">
                  <a:extLst>
                    <a:ext uri="{9D8B030D-6E8A-4147-A177-3AD203B41FA5}">
                      <a16:colId xmlns:a16="http://schemas.microsoft.com/office/drawing/2014/main" val="4091133401"/>
                    </a:ext>
                  </a:extLst>
                </a:gridCol>
              </a:tblGrid>
              <a:tr h="3320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83645"/>
                  </a:ext>
                </a:extLst>
              </a:tr>
              <a:tr h="3320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y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</a:rPr>
                        <a:t>–1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007235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10024BE-DF59-41AE-81D2-6799715AD47B}"/>
              </a:ext>
            </a:extLst>
          </p:cNvPr>
          <p:cNvSpPr/>
          <p:nvPr/>
        </p:nvSpPr>
        <p:spPr>
          <a:xfrm>
            <a:off x="9662474" y="3525625"/>
            <a:ext cx="2234153" cy="2328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Координати точки перетину (</a:t>
            </a:r>
            <a:r>
              <a:rPr lang="en-US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Отже розв’язок системи рівнянь з двома змінними є пара чисел (</a:t>
            </a:r>
            <a:r>
              <a:rPr lang="en-US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F5890612-1C12-4611-8CAF-59A8B77A6879}"/>
                  </a:ext>
                </a:extLst>
              </p:cNvPr>
              <p:cNvSpPr/>
              <p:nvPr/>
            </p:nvSpPr>
            <p:spPr>
              <a:xfrm>
                <a:off x="753611" y="5109328"/>
                <a:ext cx="1978718" cy="8730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=6−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=6−2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F5890612-1C12-4611-8CAF-59A8B77A6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1" y="5109328"/>
                <a:ext cx="1978718" cy="8730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B449884-4AF1-4CA8-A26D-068B6FA8C863}"/>
                  </a:ext>
                </a:extLst>
              </p:cNvPr>
              <p:cNvSpPr/>
              <p:nvPr/>
            </p:nvSpPr>
            <p:spPr>
              <a:xfrm>
                <a:off x="761594" y="5109328"/>
                <a:ext cx="1978718" cy="8730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=3−0,5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−3.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B449884-4AF1-4CA8-A26D-068B6FA8C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4" y="5109328"/>
                <a:ext cx="1978718" cy="8730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D5ED50-64BA-4E64-9E0B-2CA20D059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07" y="3336704"/>
            <a:ext cx="3403418" cy="341595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BB81AE4-9348-4989-8F05-25AF99D895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480" b="88235" l="28302" r="68585">
                        <a14:foregroundMark x1="50660" y1="27602" x2="53868" y2="43288"/>
                        <a14:foregroundMark x1="53868" y1="43288" x2="57264" y2="51131"/>
                        <a14:foregroundMark x1="57264" y1="51131" x2="57547" y2="54299"/>
                        <a14:foregroundMark x1="53774" y1="37858" x2="63396" y2="42232"/>
                        <a14:foregroundMark x1="63396" y1="42232" x2="65377" y2="55354"/>
                        <a14:foregroundMark x1="65377" y1="55354" x2="62642" y2="60784"/>
                        <a14:foregroundMark x1="62642" y1="60784" x2="56792" y2="62142"/>
                        <a14:foregroundMark x1="56792" y1="62142" x2="53113" y2="60181"/>
                        <a14:foregroundMark x1="56698" y1="36953" x2="60094" y2="43137"/>
                        <a14:foregroundMark x1="60094" y1="43137" x2="59906" y2="51885"/>
                        <a14:foregroundMark x1="59906" y1="51885" x2="54623" y2="45249"/>
                        <a14:foregroundMark x1="54623" y1="45249" x2="60094" y2="44796"/>
                        <a14:foregroundMark x1="60094" y1="44796" x2="57925" y2="53092"/>
                        <a14:foregroundMark x1="57925" y1="53092" x2="54811" y2="44646"/>
                        <a14:foregroundMark x1="54811" y1="44646" x2="56887" y2="53695"/>
                        <a14:foregroundMark x1="56887" y1="53695" x2="56509" y2="51282"/>
                        <a14:foregroundMark x1="59528" y1="51282" x2="53113" y2="54299"/>
                        <a14:foregroundMark x1="55472" y1="54902" x2="60472" y2="54902"/>
                        <a14:foregroundMark x1="60472" y1="54902" x2="60472" y2="55354"/>
                        <a14:foregroundMark x1="53302" y1="43137" x2="50472" y2="32881"/>
                        <a14:foregroundMark x1="50472" y1="32881" x2="49811" y2="40724"/>
                        <a14:foregroundMark x1="49811" y1="40724" x2="53019" y2="38160"/>
                        <a14:foregroundMark x1="51226" y1="26546" x2="53868" y2="32278"/>
                        <a14:foregroundMark x1="53868" y1="32278" x2="52731" y2="24681"/>
                        <a14:foregroundMark x1="50989" y1="25141" x2="50660" y2="39668"/>
                        <a14:foregroundMark x1="51156" y1="17688" x2="51114" y2="19580"/>
                        <a14:foregroundMark x1="30472" y1="46154" x2="30000" y2="39668"/>
                        <a14:foregroundMark x1="28491" y1="50226" x2="30660" y2="50377"/>
                        <a14:foregroundMark x1="28868" y1="82655" x2="28396" y2="87179"/>
                        <a14:foregroundMark x1="47358" y1="78582" x2="46321" y2="84465"/>
                        <a14:foregroundMark x1="60849" y1="39970" x2="65283" y2="38914"/>
                        <a14:foregroundMark x1="65283" y1="38914" x2="65755" y2="58220"/>
                        <a14:foregroundMark x1="65755" y1="58220" x2="51981" y2="64555"/>
                        <a14:foregroundMark x1="56415" y1="63801" x2="63302" y2="62443"/>
                        <a14:foregroundMark x1="63302" y1="62443" x2="66321" y2="63650"/>
                        <a14:foregroundMark x1="67358" y1="37557" x2="68585" y2="44344"/>
                        <a14:foregroundMark x1="68585" y1="44344" x2="66981" y2="47360"/>
                        <a14:foregroundMark x1="55000" y1="67421" x2="54340" y2="82353"/>
                        <a14:foregroundMark x1="54340" y1="82353" x2="54340" y2="82655"/>
                        <a14:foregroundMark x1="53868" y1="82805" x2="53113" y2="87632"/>
                        <a14:foregroundMark x1="67301" y1="82051" x2="67642" y2="86124"/>
                        <a14:foregroundMark x1="67257" y1="81527" x2="67288" y2="81900"/>
                        <a14:foregroundMark x1="65849" y1="64706" x2="66542" y2="72990"/>
                        <a14:foregroundMark x1="66792" y1="83258" x2="67642" y2="87632"/>
                        <a14:foregroundMark x1="65566" y1="67572" x2="65708" y2="73322"/>
                        <a14:foregroundMark x1="66550" y1="81809" x2="67830" y2="86878"/>
                        <a14:foregroundMark x1="67264" y1="84766" x2="67264" y2="88235"/>
                        <a14:foregroundMark x1="66132" y1="73454" x2="67075" y2="80995"/>
                        <a14:foregroundMark x1="67075" y1="80995" x2="66792" y2="81750"/>
                        <a14:backgroundMark x1="50000" y1="20362" x2="49340" y2="23982"/>
                        <a14:backgroundMark x1="51509" y1="18854" x2="53868" y2="14932"/>
                        <a14:backgroundMark x1="51509" y1="17345" x2="52547" y2="18250"/>
                        <a14:backgroundMark x1="50094" y1="19155" x2="53868" y2="7994"/>
                        <a14:backgroundMark x1="53868" y1="7994" x2="51698" y2="1357"/>
                        <a14:backgroundMark x1="51698" y1="1357" x2="53302" y2="9201"/>
                        <a14:backgroundMark x1="53302" y1="9201" x2="52736" y2="17949"/>
                        <a14:backgroundMark x1="52736" y1="17949" x2="52642" y2="18401"/>
                        <a14:backgroundMark x1="49245" y1="22172" x2="53585" y2="22624"/>
                        <a14:backgroundMark x1="53585" y1="22624" x2="52830" y2="18552"/>
                        <a14:backgroundMark x1="50849" y1="19608" x2="51698" y2="18100"/>
                        <a14:backgroundMark x1="66220" y1="81265" x2="66321" y2="81900"/>
                        <a14:backgroundMark x1="66321" y1="81900" x2="66321" y2="82051"/>
                      </a14:backgroundRemoval>
                    </a14:imgEffect>
                  </a14:imgLayer>
                </a14:imgProps>
              </a:ext>
            </a:extLst>
          </a:blip>
          <a:srcRect l="26386" t="22131" r="29337" b="10241"/>
          <a:stretch/>
        </p:blipFill>
        <p:spPr>
          <a:xfrm>
            <a:off x="702472" y="156348"/>
            <a:ext cx="3145628" cy="3005144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D4CA551-3043-4243-8CEA-7B0D90F47993}"/>
              </a:ext>
            </a:extLst>
          </p:cNvPr>
          <p:cNvCxnSpPr>
            <a:cxnSpLocks/>
          </p:cNvCxnSpPr>
          <p:nvPr/>
        </p:nvCxnSpPr>
        <p:spPr>
          <a:xfrm>
            <a:off x="2558223" y="5655371"/>
            <a:ext cx="893194" cy="40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0AFD73B-2E79-4E70-B90E-BD44E201E2A0}"/>
              </a:ext>
            </a:extLst>
          </p:cNvPr>
          <p:cNvCxnSpPr/>
          <p:nvPr/>
        </p:nvCxnSpPr>
        <p:spPr>
          <a:xfrm flipV="1">
            <a:off x="2440093" y="4897224"/>
            <a:ext cx="966250" cy="40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3" grpId="0" animBg="1"/>
      <p:bldP spid="8" grpId="0" animBg="1"/>
      <p:bldP spid="26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07B2A-6196-4FEC-B620-C80C39E7E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D63612-B3D1-48D0-A9BC-CC8A3F14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48D6A-08E6-433C-96EA-4E0BC56C5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5A1961-321B-41E2-BF79-430F2C98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DCDE0461-234C-4961-A250-9C652189A936}"/>
              </a:ext>
            </a:extLst>
          </p:cNvPr>
          <p:cNvSpPr/>
          <p:nvPr/>
        </p:nvSpPr>
        <p:spPr>
          <a:xfrm>
            <a:off x="1019175" y="103260"/>
            <a:ext cx="10410825" cy="867788"/>
          </a:xfrm>
          <a:prstGeom prst="wedgeRectCallout">
            <a:avLst>
              <a:gd name="adj1" fmla="val -25952"/>
              <a:gd name="adj2" fmla="val 496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площині можливі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випадки взаємного розташування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двох прямих – графіків двох лінійних рівнянь, що впливають на кількість розв’язків:</a:t>
            </a:r>
            <a:endParaRPr lang="ru-RU" sz="36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E60CEDF5-2C01-4B09-BD23-39B0ACB12F29}"/>
              </a:ext>
            </a:extLst>
          </p:cNvPr>
          <p:cNvSpPr/>
          <p:nvPr/>
        </p:nvSpPr>
        <p:spPr>
          <a:xfrm>
            <a:off x="696795" y="1140252"/>
            <a:ext cx="4265729" cy="1242803"/>
          </a:xfrm>
          <a:prstGeom prst="wedgeRectCallout">
            <a:avLst>
              <a:gd name="adj1" fmla="val -47998"/>
              <a:gd name="adj2" fmla="val -20291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 перетинаються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отже мають одну спільну точку. Система має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розв’язок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5FC7191A-67D7-4534-B0BF-394DAA812F3E}"/>
              </a:ext>
            </a:extLst>
          </p:cNvPr>
          <p:cNvSpPr/>
          <p:nvPr/>
        </p:nvSpPr>
        <p:spPr>
          <a:xfrm>
            <a:off x="696795" y="2974149"/>
            <a:ext cx="4265729" cy="1408672"/>
          </a:xfrm>
          <a:prstGeom prst="wedgeRectCallout">
            <a:avLst>
              <a:gd name="adj1" fmla="val -18236"/>
              <a:gd name="adj2" fmla="val -46447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 паралельні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не мають спільної точки. Система немає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розв’язку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30C5EC83-3673-4E1D-B529-D36119C6B6DC}"/>
              </a:ext>
            </a:extLst>
          </p:cNvPr>
          <p:cNvSpPr/>
          <p:nvPr/>
        </p:nvSpPr>
        <p:spPr>
          <a:xfrm>
            <a:off x="696795" y="4973914"/>
            <a:ext cx="4265729" cy="989763"/>
          </a:xfrm>
          <a:prstGeom prst="wedgeRectCallout">
            <a:avLst>
              <a:gd name="adj1" fmla="val -49749"/>
              <a:gd name="adj2" fmla="val -20291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 співпадають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має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 розв’язків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5DAA6C-678B-4620-9028-343557BAF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63" y="1506868"/>
            <a:ext cx="6911071" cy="366987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E4659EE-BBE3-4946-B5EF-B521EBF8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277" y="1714840"/>
            <a:ext cx="6885357" cy="337116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1603F1E-7396-4F14-8987-ADAAAB020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765" y="1189709"/>
            <a:ext cx="6986379" cy="481965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693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B19383-00B0-4B7D-95C6-6D091D0C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A5D2F4-358F-494A-BB3C-A6A5A5926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2D2A4-A4E3-45E6-9D68-012E7857C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C68ED8-4E04-4708-8C11-98A2A3777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ECDC5660-2C69-44D2-AF1E-6D68D5CA3291}"/>
              </a:ext>
            </a:extLst>
          </p:cNvPr>
          <p:cNvSpPr/>
          <p:nvPr/>
        </p:nvSpPr>
        <p:spPr>
          <a:xfrm>
            <a:off x="1936077" y="80862"/>
            <a:ext cx="9405695" cy="905911"/>
          </a:xfrm>
          <a:prstGeom prst="wedgeRectCallout">
            <a:avLst>
              <a:gd name="adj1" fmla="val -13742"/>
              <a:gd name="adj2" fmla="val 511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uk-UA" sz="22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Чи можна з’ясувати кількість розв’язків системи, не     </a:t>
            </a:r>
            <a:endParaRPr lang="ru-RU" sz="2200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2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розв’язуючи її?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Вопросительный знак">
            <a:extLst>
              <a:ext uri="{FF2B5EF4-FFF2-40B4-BE49-F238E27FC236}">
                <a16:creationId xmlns:a16="http://schemas.microsoft.com/office/drawing/2014/main" id="{5543EAB7-2503-4B24-A49A-6A388CD21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770" y="80861"/>
            <a:ext cx="905911" cy="905911"/>
          </a:xfrm>
          <a:prstGeom prst="rect">
            <a:avLst/>
          </a:prstGeo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9A34B511-0099-4147-8E6D-BFDEC5AFD5D1}"/>
              </a:ext>
            </a:extLst>
          </p:cNvPr>
          <p:cNvSpPr/>
          <p:nvPr/>
        </p:nvSpPr>
        <p:spPr>
          <a:xfrm>
            <a:off x="8846175" y="2303511"/>
            <a:ext cx="3088649" cy="580849"/>
          </a:xfrm>
          <a:prstGeom prst="wedgeRectCallout">
            <a:avLst>
              <a:gd name="adj1" fmla="val -24427"/>
              <a:gd name="adj2" fmla="val 42713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система:</a:t>
            </a:r>
          </a:p>
          <a:p>
            <a:pPr algn="ctr"/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лачко с текстом: прямоугольное 12">
                <a:extLst>
                  <a:ext uri="{FF2B5EF4-FFF2-40B4-BE49-F238E27FC236}">
                    <a16:creationId xmlns:a16="http://schemas.microsoft.com/office/drawing/2014/main" id="{3FD652AF-0456-428E-8A77-1845F8E56684}"/>
                  </a:ext>
                </a:extLst>
              </p:cNvPr>
              <p:cNvSpPr/>
              <p:nvPr/>
            </p:nvSpPr>
            <p:spPr>
              <a:xfrm>
                <a:off x="701420" y="1104290"/>
                <a:ext cx="10640352" cy="1123950"/>
              </a:xfrm>
              <a:prstGeom prst="wedgeRectCallout">
                <a:avLst>
                  <a:gd name="adj1" fmla="val 49916"/>
                  <a:gd name="adj2" fmla="val -146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 систему лінійних рівнянь: </a:t>
                </a:r>
                <a:endParaRPr lang="ru-RU" sz="2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х+</m:t>
                            </m:r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х+</m:t>
                            </m:r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uk-UA" sz="22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 всі коефіцієнти де 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uk-UA" sz="2200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uk-UA" sz="2200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uk-UA" sz="2200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задані числа, відмінні від нуля. </a:t>
                </a:r>
                <a:endParaRPr lang="ru-RU" sz="2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Облачко с текстом: прямоугольное 12">
                <a:extLst>
                  <a:ext uri="{FF2B5EF4-FFF2-40B4-BE49-F238E27FC236}">
                    <a16:creationId xmlns:a16="http://schemas.microsoft.com/office/drawing/2014/main" id="{3FD652AF-0456-428E-8A77-1845F8E5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20" y="1104290"/>
                <a:ext cx="10640352" cy="1123950"/>
              </a:xfrm>
              <a:prstGeom prst="wedgeRectCallout">
                <a:avLst>
                  <a:gd name="adj1" fmla="val 49916"/>
                  <a:gd name="adj2" fmla="val -14629"/>
                </a:avLst>
              </a:prstGeom>
              <a:blipFill>
                <a:blip r:embed="rId5"/>
                <a:stretch>
                  <a:fillRect l="-686" t="-5348" r="-286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01E57C5-7EE1-4BB4-A5AD-6FF1C0AFFF2D}"/>
                  </a:ext>
                </a:extLst>
              </p:cNvPr>
              <p:cNvSpPr/>
              <p:nvPr/>
            </p:nvSpPr>
            <p:spPr>
              <a:xfrm>
                <a:off x="7432056" y="3066721"/>
                <a:ext cx="4502768" cy="775341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t"/>
              <a:lstStyle/>
              <a:p>
                <a:pPr algn="ctr">
                  <a:spcAft>
                    <a:spcPts val="800"/>
                  </a:spcAft>
                </a:pPr>
                <a:r>
                  <a:rPr lang="ru-RU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м</a:t>
                </a:r>
                <a:r>
                  <a:rPr lang="uk-UA" sz="22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ає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 </a:t>
                </a:r>
                <a:r>
                  <a:rPr lang="ru-RU" sz="2200" i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  <a:r>
                  <a:rPr lang="ru-RU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2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2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01E57C5-7EE1-4BB4-A5AD-6FF1C0AFF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56" y="3066721"/>
                <a:ext cx="4502768" cy="775341"/>
              </a:xfrm>
              <a:prstGeom prst="rect">
                <a:avLst/>
              </a:prstGeom>
              <a:blipFill>
                <a:blip r:embed="rId6"/>
                <a:stretch>
                  <a:fillRect l="-1075" r="-806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C33AECF5-0375-4CBA-98B8-10416F9DBD00}"/>
                  </a:ext>
                </a:extLst>
              </p:cNvPr>
              <p:cNvSpPr/>
              <p:nvPr/>
            </p:nvSpPr>
            <p:spPr>
              <a:xfrm>
                <a:off x="6966999" y="4024423"/>
                <a:ext cx="4967825" cy="675197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t"/>
              <a:lstStyle/>
              <a:p>
                <a:pPr algn="just">
                  <a:spcAft>
                    <a:spcPts val="800"/>
                  </a:spcAft>
                </a:pP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uk-UA" sz="22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має розв’язків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endParaRPr lang="uk-UA" sz="22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C33AECF5-0375-4CBA-98B8-10416F9DB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999" y="4024423"/>
                <a:ext cx="4967825" cy="675197"/>
              </a:xfrm>
              <a:prstGeom prst="rect">
                <a:avLst/>
              </a:prstGeom>
              <a:blipFill>
                <a:blip r:embed="rId7"/>
                <a:stretch>
                  <a:fillRect l="-1341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лачко с текстом: прямоугольное 1">
                <a:extLst>
                  <a:ext uri="{FF2B5EF4-FFF2-40B4-BE49-F238E27FC236}">
                    <a16:creationId xmlns:a16="http://schemas.microsoft.com/office/drawing/2014/main" id="{63A08B68-5D2E-4204-BAFF-01FAF2CA9843}"/>
                  </a:ext>
                </a:extLst>
              </p:cNvPr>
              <p:cNvSpPr/>
              <p:nvPr/>
            </p:nvSpPr>
            <p:spPr>
              <a:xfrm>
                <a:off x="6638924" y="5092376"/>
                <a:ext cx="5295900" cy="807098"/>
              </a:xfrm>
              <a:prstGeom prst="wedgeRectCallout">
                <a:avLst>
                  <a:gd name="adj1" fmla="val 26019"/>
                  <a:gd name="adj2" fmla="val -48938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має </a:t>
                </a:r>
                <a:r>
                  <a:rPr lang="uk-UA" sz="22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безліч розв’язків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k-UA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Облачко с текстом: прямоугольное 1">
                <a:extLst>
                  <a:ext uri="{FF2B5EF4-FFF2-40B4-BE49-F238E27FC236}">
                    <a16:creationId xmlns:a16="http://schemas.microsoft.com/office/drawing/2014/main" id="{63A08B68-5D2E-4204-BAFF-01FAF2CA9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4" y="5092376"/>
                <a:ext cx="5295900" cy="807098"/>
              </a:xfrm>
              <a:prstGeom prst="wedgeRectCallout">
                <a:avLst>
                  <a:gd name="adj1" fmla="val 26019"/>
                  <a:gd name="adj2" fmla="val -48938"/>
                </a:avLst>
              </a:prstGeom>
              <a:blipFill>
                <a:blip r:embed="rId8"/>
                <a:stretch>
                  <a:fillRect l="-1259" r="-229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440FB7-7468-4A95-BCFF-5DF6B2A5ACFA}"/>
              </a:ext>
            </a:extLst>
          </p:cNvPr>
          <p:cNvSpPr/>
          <p:nvPr/>
        </p:nvSpPr>
        <p:spPr>
          <a:xfrm>
            <a:off x="687925" y="2463867"/>
            <a:ext cx="7341649" cy="420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800"/>
              </a:spcAft>
            </a:pP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</a:t>
            </a:r>
            <a:r>
              <a:rPr lang="ru-RU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З’ясуй кількість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розв’язків </a:t>
            </a:r>
            <a:r>
              <a:rPr lang="ru-RU" sz="20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поданої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sz="18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58A59DA-B9D8-4ED9-9B35-573D88782AD2}"/>
                  </a:ext>
                </a:extLst>
              </p:cNvPr>
              <p:cNvSpPr/>
              <p:nvPr/>
            </p:nvSpPr>
            <p:spPr>
              <a:xfrm>
                <a:off x="1606024" y="3606490"/>
                <a:ext cx="2981325" cy="1228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=3,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58A59DA-B9D8-4ED9-9B35-573D88782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24" y="3606490"/>
                <a:ext cx="2981325" cy="12287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9A232E75-0883-4E3D-B441-4A5D909BB8F6}"/>
              </a:ext>
            </a:extLst>
          </p:cNvPr>
          <p:cNvSpPr/>
          <p:nvPr/>
        </p:nvSpPr>
        <p:spPr>
          <a:xfrm rot="15493069">
            <a:off x="5577683" y="2574142"/>
            <a:ext cx="792029" cy="2108503"/>
          </a:xfrm>
          <a:prstGeom prst="downArrow">
            <a:avLst>
              <a:gd name="adj1" fmla="val 29532"/>
              <a:gd name="adj2" fmla="val 865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BA88450-95DB-487A-BB7A-E014330F91A6}"/>
                  </a:ext>
                </a:extLst>
              </p:cNvPr>
              <p:cNvSpPr/>
              <p:nvPr/>
            </p:nvSpPr>
            <p:spPr>
              <a:xfrm>
                <a:off x="819150" y="5092375"/>
                <a:ext cx="4810125" cy="106425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Оскільки </a:t>
                </a:r>
                <a:r>
                  <a:rPr lang="ru-RU" sz="2000" dirty="0" err="1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виконується</a:t>
                </a:r>
                <a:r>
                  <a:rPr lang="ru-RU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умова</a:t>
                </a:r>
                <a:r>
                  <a:rPr lang="ru-RU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то система </a:t>
                </a:r>
                <a:r>
                  <a:rPr lang="ru-RU" sz="2000" dirty="0" err="1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має</a:t>
                </a:r>
                <a:r>
                  <a:rPr lang="ru-RU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один </a:t>
                </a:r>
                <a:r>
                  <a:rPr lang="ru-RU" sz="2000" dirty="0" err="1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розв’язок</a:t>
                </a:r>
                <a:endParaRPr lang="ru-RU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BA88450-95DB-487A-BB7A-E014330F9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5092375"/>
                <a:ext cx="4810125" cy="10642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849232D-C52D-4B08-AC5D-8D84938A99F4}"/>
                  </a:ext>
                </a:extLst>
              </p:cNvPr>
              <p:cNvSpPr/>
              <p:nvPr/>
            </p:nvSpPr>
            <p:spPr>
              <a:xfrm>
                <a:off x="1606023" y="3606490"/>
                <a:ext cx="2981325" cy="1228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−14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=−10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849232D-C52D-4B08-AC5D-8D84938A9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23" y="3606490"/>
                <a:ext cx="2981325" cy="12287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D0CC6019-B734-40B5-A28F-18D956BAC6B7}"/>
              </a:ext>
            </a:extLst>
          </p:cNvPr>
          <p:cNvSpPr/>
          <p:nvPr/>
        </p:nvSpPr>
        <p:spPr>
          <a:xfrm rot="17973256">
            <a:off x="5254744" y="3704369"/>
            <a:ext cx="792029" cy="1995832"/>
          </a:xfrm>
          <a:prstGeom prst="downArrow">
            <a:avLst>
              <a:gd name="adj1" fmla="val 29532"/>
              <a:gd name="adj2" fmla="val 865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65A294D-F8D6-4335-89DC-BC5CD74EE87A}"/>
                  </a:ext>
                </a:extLst>
              </p:cNvPr>
              <p:cNvSpPr/>
              <p:nvPr/>
            </p:nvSpPr>
            <p:spPr>
              <a:xfrm>
                <a:off x="812406" y="5104470"/>
                <a:ext cx="5080255" cy="106425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виконується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умова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den>
                    </m:f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безліч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</a:t>
                </a:r>
                <a:r>
                  <a:rPr lang="uk-UA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ів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65A294D-F8D6-4335-89DC-BC5CD74EE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6" y="5104470"/>
                <a:ext cx="5080255" cy="1064259"/>
              </a:xfrm>
              <a:prstGeom prst="rect">
                <a:avLst/>
              </a:prstGeom>
              <a:blipFill>
                <a:blip r:embed="rId12"/>
                <a:stretch>
                  <a:fillRect l="-1077" r="-5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55C677BF-8EAF-452C-BC6A-6A678C31A635}"/>
                  </a:ext>
                </a:extLst>
              </p:cNvPr>
              <p:cNvSpPr/>
              <p:nvPr/>
            </p:nvSpPr>
            <p:spPr>
              <a:xfrm>
                <a:off x="1606023" y="3606489"/>
                <a:ext cx="2981325" cy="1228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в)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  <m:e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=−9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          </a:t>
                </a:r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55C677BF-8EAF-452C-BC6A-6A678C31A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23" y="3606489"/>
                <a:ext cx="2981325" cy="12287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32924A69-2AB7-44D1-A2B6-D3871DB3663E}"/>
              </a:ext>
            </a:extLst>
          </p:cNvPr>
          <p:cNvSpPr/>
          <p:nvPr/>
        </p:nvSpPr>
        <p:spPr>
          <a:xfrm rot="16200000">
            <a:off x="5432896" y="3354675"/>
            <a:ext cx="792029" cy="1977462"/>
          </a:xfrm>
          <a:prstGeom prst="downArrow">
            <a:avLst>
              <a:gd name="adj1" fmla="val 29532"/>
              <a:gd name="adj2" fmla="val 865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F74506AC-1B24-4E57-B98B-8D7D8E8DFB30}"/>
                  </a:ext>
                </a:extLst>
              </p:cNvPr>
              <p:cNvSpPr/>
              <p:nvPr/>
            </p:nvSpPr>
            <p:spPr>
              <a:xfrm>
                <a:off x="797670" y="5113814"/>
                <a:ext cx="5080255" cy="106425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виконується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умова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то система</a:t>
                </a:r>
                <a:r>
                  <a:rPr lang="uk-UA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</a:t>
                </a:r>
                <a:r>
                  <a:rPr lang="uk-UA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ів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F74506AC-1B24-4E57-B98B-8D7D8E8DF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70" y="5113814"/>
                <a:ext cx="5080255" cy="1064259"/>
              </a:xfrm>
              <a:prstGeom prst="rect">
                <a:avLst/>
              </a:prstGeom>
              <a:blipFill>
                <a:blip r:embed="rId14"/>
                <a:stretch>
                  <a:fillRect l="-1198" r="-9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1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4" grpId="1" animBg="1"/>
      <p:bldP spid="18" grpId="0" animBg="1"/>
      <p:bldP spid="18" grpId="1" animBg="1"/>
      <p:bldP spid="2" grpId="0" animBg="1"/>
      <p:bldP spid="2" grpId="1" animBg="1"/>
      <p:bldP spid="3" grpId="0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1173</Words>
  <Application>Microsoft Office PowerPoint</Application>
  <PresentationFormat>Широкоэкранный</PresentationFormat>
  <Paragraphs>146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Тема Office</vt:lpstr>
      <vt:lpstr>Урок 3. Лінійні рівняння з двома змінними</vt:lpstr>
      <vt:lpstr>Система лінійних рівнянь  двома змінними</vt:lpstr>
      <vt:lpstr>Презентация PowerPoint</vt:lpstr>
      <vt:lpstr>Що таке система рівнянь?</vt:lpstr>
      <vt:lpstr>Презентация PowerPoint</vt:lpstr>
      <vt:lpstr>Як же розв’язати систему лінійних рівнянь з двома змінними?</vt:lpstr>
      <vt:lpstr>Як же розв’язати систему лінійних рівнянь з двома змінними?</vt:lpstr>
      <vt:lpstr>Презентация PowerPoint</vt:lpstr>
      <vt:lpstr>Презентация PowerPoint</vt:lpstr>
      <vt:lpstr>Розв’яжемо разом</vt:lpstr>
      <vt:lpstr>Завдання 1</vt:lpstr>
      <vt:lpstr>Задача</vt:lpstr>
      <vt:lpstr> Розв’язання </vt:lpstr>
      <vt:lpstr>Отже:</vt:lpstr>
      <vt:lpstr>Отже:</vt:lpstr>
      <vt:lpstr>Презентация PowerPoint</vt:lpstr>
      <vt:lpstr>Побачимось на наступному уроці!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Лінійні рівняння з двома змінними</dc:title>
  <dc:creator>admin</dc:creator>
  <cp:lastModifiedBy>admin</cp:lastModifiedBy>
  <cp:revision>7</cp:revision>
  <dcterms:created xsi:type="dcterms:W3CDTF">2022-09-24T23:39:37Z</dcterms:created>
  <dcterms:modified xsi:type="dcterms:W3CDTF">2022-11-13T11:33:10Z</dcterms:modified>
</cp:coreProperties>
</file>