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81" r:id="rId5"/>
    <p:sldId id="285" r:id="rId6"/>
    <p:sldId id="279" r:id="rId7"/>
    <p:sldId id="266" r:id="rId8"/>
    <p:sldId id="271" r:id="rId9"/>
    <p:sldId id="286" r:id="rId10"/>
    <p:sldId id="272" r:id="rId11"/>
    <p:sldId id="288" r:id="rId12"/>
    <p:sldId id="287" r:id="rId13"/>
    <p:sldId id="284" r:id="rId14"/>
    <p:sldId id="289" r:id="rId15"/>
    <p:sldId id="290" r:id="rId16"/>
    <p:sldId id="291" r:id="rId17"/>
    <p:sldId id="292" r:id="rId18"/>
    <p:sldId id="293" r:id="rId19"/>
    <p:sldId id="294" r:id="rId20"/>
    <p:sldId id="274" r:id="rId21"/>
    <p:sldId id="27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EEF3"/>
    <a:srgbClr val="FAEC86"/>
    <a:srgbClr val="F0D2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2BE03-1A1A-4B1C-A49C-7A145024E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7837BE-7F2E-422B-95B6-A46229390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C15D8C-7E0B-4B5F-9192-9D219AA55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865097-D241-4D78-985A-FE59F7D75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D50110-0D97-4944-8BA7-C7D52896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51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FEA6B-EFEA-4293-87D8-A9C2B5FB1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BDD209-6562-4341-95BF-38ACC185D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8CE1AA-8ACC-44F4-B724-13393F66B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D4DC45-03AE-4072-99E2-2838B9AC5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C98441-77E5-43A0-94EA-98B82D82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06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D6CD7AA-AF63-4089-9891-DE9E2C62D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979FF5-214F-4886-934F-4CB205F1F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0E88AC-C1AB-4F15-8ABD-37D7ACC32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425079-1397-40C7-A558-00931BF26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AA5BF6-C79C-4FBD-9924-D6A182BB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89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FC98F-9FDE-48CB-A688-1A12CE18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6AA632-5C01-4867-8764-277BE6C5F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BD4CEB-2065-4E43-B0F2-A9087DF32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3A6B10-E1BA-427E-9083-07C058A7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9C266B-471B-4145-8E0B-19B57E2AC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65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E861C-9BB3-405F-9F87-984A2BEE6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EE5447-918D-4ED3-BBA0-68890BEAA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8BE8E7-823D-45CD-AF94-436C5ADF9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479F2D-3925-49CC-9D1E-8666D6EC6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C9A430-C0AC-4CAD-9C1E-4D65C548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43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5A0834-0AE1-4762-8BCD-B1E149EEC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FD671E-221D-4433-BE5F-414630DB5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D0A284-B0C6-407B-B60D-217E93FCD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5DC0BD-2F64-45CC-B0ED-576D1D28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64B2A6-C5E3-4043-9B18-71C2A6A03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7D30F-6B82-46A1-8B95-C964BC16A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64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985D8-9A61-4285-9EEF-B7E05C790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EB40DA-A62D-429B-B85C-08FBF2C99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364AB4-4138-42B2-BDDC-BE27749CF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B69E4C-B114-47E1-B7F9-E7BBAEAF6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500487-5D18-4B34-B10D-1BDC09AB9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0FD318-EF28-4228-8D15-07F6F2108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69A585-FC01-49E3-8305-11387B173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4B91EE-9BC6-47D8-BC6C-C2BC3B43D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5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BDB57-5622-430E-99A8-AB500B74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55D2BF-18B6-4BC2-BD4F-EEB50E070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315CA7-FC9B-42C6-BDDE-C2846F5F8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004B02-9B6D-4A4C-9AFD-500443EE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95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7D1EFC-9362-4E34-B8B0-B681F3B46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2192E46-7CB9-45EE-8FF0-2F93E9102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20D902-176E-448A-A616-487F560A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93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BC1CC-4D04-4A04-BE6E-940998E23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09E28C-8626-40E6-8C09-F331BF2E2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AE8CDB-77DA-4775-99D2-F3B9767BE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DA11F4-B0AD-4D8C-8F04-85729B4A2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0F468C-F943-4D43-A4ED-5DD110B93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80EA8F-E45B-4063-81F7-7D9F6DD9E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11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22D32-6C69-4B0F-A4E0-30123E810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4A690B-7EB8-47B5-9419-88B306D16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4F223E-87B9-4D89-8366-F12A4FDB0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DA3ECC-8452-49F3-9218-F971CE283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7E369D-DE9D-466D-9E11-8AFD6C11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388261-4E42-4AAD-B6AB-D656A9F12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123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C7671-C197-435B-89F4-A1AB6AC21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D4F133-8FA4-4FC5-B840-4328707E8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CBB321-F005-4046-83D9-4BC2D773AA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FB308-96AC-47E8-A738-B32B23DFAB8F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06CECF-EE2E-40EF-AE3B-02800AA06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B27CC-6D3D-4930-9F3D-80D806346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6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C0012-EE8A-4131-AA3C-881B4DA8F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6339" y="-103688"/>
            <a:ext cx="6595620" cy="1946636"/>
          </a:xfrm>
        </p:spPr>
        <p:txBody>
          <a:bodyPr>
            <a:no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6. Розв’язування задач за допомогою систем лінійних рівнянь з двома змінними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804BCA-BEB2-4FA8-ACC6-82D6F01ED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2685" y="2043260"/>
            <a:ext cx="6501352" cy="277147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етапи розв’язування задач за допомогою систем лінійних рівнянь з двома змінними.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Відпрацювання навичок розв’язування задач за допомогою систем лінійних рівнянь з двома змінними.</a:t>
            </a:r>
            <a:endParaRPr lang="uk-UA" sz="23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Алгоритм розв’язування задач за допомогою систем лінійних рівнянь з двома змінними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1FA2FF-C52C-4EDB-9BA0-53CB5291CB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0" t="23411" b="53723"/>
          <a:stretch/>
        </p:blipFill>
        <p:spPr>
          <a:xfrm>
            <a:off x="5492685" y="4911364"/>
            <a:ext cx="6699315" cy="19466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F3DB21-A55B-4CFD-9363-0DA6C2E082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>
            <a:off x="0" y="4911364"/>
            <a:ext cx="5800625" cy="1946636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A70C9DCE-4BD6-49DE-B9B5-37A25EF11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41" y="0"/>
            <a:ext cx="5017181" cy="482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4C074-B325-46C0-BDCA-E584EF04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25" y="111256"/>
            <a:ext cx="2913668" cy="9452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uk-UA" sz="4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Розв’язання</a:t>
            </a:r>
            <a:br>
              <a:rPr lang="ru-RU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0F427B-1FE7-4D05-9DED-1AF3062586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A10541-8004-4CCC-A53F-2767A404A3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70B9E6-54B3-47D5-9EFB-90F3A3DA9A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044D1-17DC-46EE-9F82-9198731DFD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29" name="Rectangle 16">
            <a:extLst>
              <a:ext uri="{FF2B5EF4-FFF2-40B4-BE49-F238E27FC236}">
                <a16:creationId xmlns:a16="http://schemas.microsoft.com/office/drawing/2014/main" id="{10C311B3-1192-4AC3-AF1B-E82D3F4B6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882" y="1628099"/>
            <a:ext cx="74579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F8E595-2BED-46AA-92D6-A3DF2CACA881}"/>
              </a:ext>
            </a:extLst>
          </p:cNvPr>
          <p:cNvSpPr txBox="1"/>
          <p:nvPr/>
        </p:nvSpPr>
        <p:spPr>
          <a:xfrm>
            <a:off x="5787957" y="1856699"/>
            <a:ext cx="52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A2440358-A754-4ACB-9AC4-111CD749A6B6}"/>
              </a:ext>
            </a:extLst>
          </p:cNvPr>
          <p:cNvSpPr/>
          <p:nvPr/>
        </p:nvSpPr>
        <p:spPr>
          <a:xfrm>
            <a:off x="730174" y="1175612"/>
            <a:ext cx="2913668" cy="4872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Одержимо рівняння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DEB959C1-B0A0-4D3D-A214-BD7670207D3D}"/>
              </a:ext>
            </a:extLst>
          </p:cNvPr>
          <p:cNvSpPr/>
          <p:nvPr/>
        </p:nvSpPr>
        <p:spPr>
          <a:xfrm>
            <a:off x="735544" y="1735459"/>
            <a:ext cx="2371341" cy="5258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2(х + у) = 52</a:t>
            </a: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DCFEABF4-9DB5-4AA0-BA97-0AAA3ED9C059}"/>
              </a:ext>
            </a:extLst>
          </p:cNvPr>
          <p:cNvSpPr/>
          <p:nvPr/>
        </p:nvSpPr>
        <p:spPr>
          <a:xfrm>
            <a:off x="9421782" y="2796936"/>
            <a:ext cx="2597394" cy="7078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Одержимо рівняння: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5E748B56-104C-41E0-BA7D-4017979CBDC6}"/>
              </a:ext>
            </a:extLst>
          </p:cNvPr>
          <p:cNvSpPr/>
          <p:nvPr/>
        </p:nvSpPr>
        <p:spPr>
          <a:xfrm>
            <a:off x="9421782" y="3658264"/>
            <a:ext cx="2198451" cy="5258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3х – 2у = 18</a:t>
            </a: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C10C7F-A71F-475D-9D80-D0D61CC48D9C}"/>
              </a:ext>
            </a:extLst>
          </p:cNvPr>
          <p:cNvSpPr/>
          <p:nvPr/>
        </p:nvSpPr>
        <p:spPr>
          <a:xfrm>
            <a:off x="7553566" y="169683"/>
            <a:ext cx="4465609" cy="10652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Нехай швидкість першого    велосипедиста – х км/год,</a:t>
            </a:r>
            <a:r>
              <a:rPr lang="ru-RU" sz="20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6669CF0-1F40-4F89-9741-CFA98E26D5C7}"/>
              </a:ext>
            </a:extLst>
          </p:cNvPr>
          <p:cNvSpPr/>
          <p:nvPr/>
        </p:nvSpPr>
        <p:spPr>
          <a:xfrm>
            <a:off x="6740164" y="1397296"/>
            <a:ext cx="5288437" cy="12704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uk-UA" sz="2000" i="1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lang="uk-UA" sz="2000" i="1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en-US" sz="2000" i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= </a:t>
            </a:r>
            <a:r>
              <a:rPr lang="ru-RU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2(</a:t>
            </a:r>
            <a:r>
              <a:rPr lang="en-US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x</a:t>
            </a:r>
            <a:r>
              <a:rPr lang="ru-RU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+ </a:t>
            </a:r>
            <a:r>
              <a:rPr lang="en-US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y</a:t>
            </a:r>
            <a:r>
              <a:rPr lang="ru-RU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 </a:t>
            </a:r>
            <a:r>
              <a:rPr lang="uk-UA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км, що за умовою задачі дорівнює 52км.</a:t>
            </a:r>
            <a:endParaRPr lang="ru-RU" sz="20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2" name="Надпись 22">
            <a:extLst>
              <a:ext uri="{FF2B5EF4-FFF2-40B4-BE49-F238E27FC236}">
                <a16:creationId xmlns:a16="http://schemas.microsoft.com/office/drawing/2014/main" id="{C4D2BB0B-F6E7-4070-8873-CDC4D2D6AF78}"/>
              </a:ext>
            </a:extLst>
          </p:cNvPr>
          <p:cNvSpPr txBox="1"/>
          <p:nvPr/>
        </p:nvSpPr>
        <p:spPr>
          <a:xfrm>
            <a:off x="8720918" y="1619231"/>
            <a:ext cx="2171700" cy="33528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800"/>
              </a:spcAft>
            </a:pPr>
            <a:r>
              <a:rPr lang="en-US" sz="1400" i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</a:t>
            </a:r>
            <a:r>
              <a:rPr lang="uk-UA" sz="1400" i="1" baseline="-25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зближення</a:t>
            </a:r>
            <a:r>
              <a:rPr lang="uk-UA" sz="1400" i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= (</a:t>
            </a:r>
            <a:r>
              <a:rPr lang="uk-UA" sz="1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х + у</a:t>
            </a:r>
            <a:r>
              <a:rPr lang="uk-UA" sz="1400" i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 </a:t>
            </a:r>
            <a:r>
              <a:rPr lang="uk-UA" sz="1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км/год</a:t>
            </a:r>
            <a:endParaRPr lang="ru-RU" sz="1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73" name="Левая фигурная скобка 72">
            <a:extLst>
              <a:ext uri="{FF2B5EF4-FFF2-40B4-BE49-F238E27FC236}">
                <a16:creationId xmlns:a16="http://schemas.microsoft.com/office/drawing/2014/main" id="{613CADAE-F48C-458B-973A-61789058B38C}"/>
              </a:ext>
            </a:extLst>
          </p:cNvPr>
          <p:cNvSpPr/>
          <p:nvPr/>
        </p:nvSpPr>
        <p:spPr>
          <a:xfrm flipH="1">
            <a:off x="8245658" y="1463302"/>
            <a:ext cx="198120" cy="57912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48F851-5237-42EC-9655-1FEBBEABE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74" y="2381702"/>
            <a:ext cx="3752335" cy="13555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164F3F-1EF5-4CD8-912F-0415A6A0A883}"/>
              </a:ext>
            </a:extLst>
          </p:cNvPr>
          <p:cNvSpPr txBox="1"/>
          <p:nvPr/>
        </p:nvSpPr>
        <p:spPr>
          <a:xfrm>
            <a:off x="7751384" y="488062"/>
            <a:ext cx="4267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sz="20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а </a:t>
            </a:r>
            <a:r>
              <a:rPr lang="uk-UA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швидкість   другого  –    у км/год.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AD2502-D138-476E-972B-4B9B645D4D2C}"/>
              </a:ext>
            </a:extLst>
          </p:cNvPr>
          <p:cNvSpPr txBox="1"/>
          <p:nvPr/>
        </p:nvSpPr>
        <p:spPr>
          <a:xfrm>
            <a:off x="6708674" y="1397296"/>
            <a:ext cx="1592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v</a:t>
            </a:r>
            <a:r>
              <a:rPr lang="ru-RU" sz="2000" i="1" baseline="-25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1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= </a:t>
            </a:r>
            <a:r>
              <a:rPr lang="en-US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x </a:t>
            </a:r>
            <a:r>
              <a:rPr lang="uk-UA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км/год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FD3D10-50AC-43FD-B06B-7607814CB344}"/>
              </a:ext>
            </a:extLst>
          </p:cNvPr>
          <p:cNvSpPr txBox="1"/>
          <p:nvPr/>
        </p:nvSpPr>
        <p:spPr>
          <a:xfrm>
            <a:off x="6701571" y="1699369"/>
            <a:ext cx="1592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</a:t>
            </a:r>
            <a:r>
              <a:rPr lang="ru-RU" sz="2000" i="1" baseline="-25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 </a:t>
            </a:r>
            <a:r>
              <a:rPr lang="en-US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y </a:t>
            </a:r>
            <a:r>
              <a:rPr lang="uk-UA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км/год</a:t>
            </a:r>
            <a:endParaRPr lang="ru-RU" sz="20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E4289FE-F71F-4C15-94CF-E93097905DDF}"/>
              </a:ext>
            </a:extLst>
          </p:cNvPr>
          <p:cNvSpPr/>
          <p:nvPr/>
        </p:nvSpPr>
        <p:spPr>
          <a:xfrm rot="10800000" flipH="1" flipV="1">
            <a:off x="4255527" y="2796937"/>
            <a:ext cx="507886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800"/>
              </a:spcAft>
            </a:pP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3х – відстань, яку перший проїздить за 3 год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2917C3-FB28-4047-987B-1A55E213F6B9}"/>
              </a:ext>
            </a:extLst>
          </p:cNvPr>
          <p:cNvSpPr txBox="1"/>
          <p:nvPr/>
        </p:nvSpPr>
        <p:spPr>
          <a:xfrm>
            <a:off x="2218971" y="2874507"/>
            <a:ext cx="82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898B8F6-A5AC-43DC-B724-E07B423C3288}"/>
              </a:ext>
            </a:extLst>
          </p:cNvPr>
          <p:cNvSpPr txBox="1"/>
          <p:nvPr/>
        </p:nvSpPr>
        <p:spPr>
          <a:xfrm>
            <a:off x="3058308" y="2884202"/>
            <a:ext cx="50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E1339C8-F04C-44EA-B95B-41AB94E26027}"/>
              </a:ext>
            </a:extLst>
          </p:cNvPr>
          <p:cNvSpPr/>
          <p:nvPr/>
        </p:nvSpPr>
        <p:spPr>
          <a:xfrm>
            <a:off x="4255527" y="3296827"/>
            <a:ext cx="5078868" cy="352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800"/>
              </a:spcAft>
            </a:pP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2у – відстань, яку другий проїздить за 2 год 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652CC97-87FE-4BB6-BD6D-44F32FB28CB0}"/>
              </a:ext>
            </a:extLst>
          </p:cNvPr>
          <p:cNvSpPr txBox="1"/>
          <p:nvPr/>
        </p:nvSpPr>
        <p:spPr>
          <a:xfrm>
            <a:off x="2208920" y="3301547"/>
            <a:ext cx="82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B013A3B-1F41-4EEB-86B3-D601174A4AF0}"/>
              </a:ext>
            </a:extLst>
          </p:cNvPr>
          <p:cNvSpPr txBox="1"/>
          <p:nvPr/>
        </p:nvSpPr>
        <p:spPr>
          <a:xfrm>
            <a:off x="3038293" y="3270019"/>
            <a:ext cx="50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1DF83DD-73CF-4469-B818-F7567C209C7D}"/>
              </a:ext>
            </a:extLst>
          </p:cNvPr>
          <p:cNvSpPr/>
          <p:nvPr/>
        </p:nvSpPr>
        <p:spPr>
          <a:xfrm>
            <a:off x="571767" y="3787140"/>
            <a:ext cx="8737403" cy="7938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Перший проїхав відстань довшу ніж другий на (3х – 2у), що за умовою задачі дорівнює 18км.</a:t>
            </a:r>
            <a:endParaRPr lang="ru-RU" sz="20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9" name="Знак ''минус'' 18">
            <a:extLst>
              <a:ext uri="{FF2B5EF4-FFF2-40B4-BE49-F238E27FC236}">
                <a16:creationId xmlns:a16="http://schemas.microsoft.com/office/drawing/2014/main" id="{304ABBBB-77D3-4BA5-8007-4B45822448CC}"/>
              </a:ext>
            </a:extLst>
          </p:cNvPr>
          <p:cNvSpPr/>
          <p:nvPr/>
        </p:nvSpPr>
        <p:spPr>
          <a:xfrm>
            <a:off x="3229025" y="3243481"/>
            <a:ext cx="246927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авая круглая скобка 78">
            <a:extLst>
              <a:ext uri="{FF2B5EF4-FFF2-40B4-BE49-F238E27FC236}">
                <a16:creationId xmlns:a16="http://schemas.microsoft.com/office/drawing/2014/main" id="{2D87498C-3793-4D57-8186-F39C15625726}"/>
              </a:ext>
            </a:extLst>
          </p:cNvPr>
          <p:cNvSpPr/>
          <p:nvPr/>
        </p:nvSpPr>
        <p:spPr>
          <a:xfrm>
            <a:off x="3488703" y="3100644"/>
            <a:ext cx="175260" cy="358140"/>
          </a:xfrm>
          <a:prstGeom prst="rightBracket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0" name="Надпись 90">
            <a:extLst>
              <a:ext uri="{FF2B5EF4-FFF2-40B4-BE49-F238E27FC236}">
                <a16:creationId xmlns:a16="http://schemas.microsoft.com/office/drawing/2014/main" id="{493450E3-DCC7-4E02-8470-634ED398FC55}"/>
              </a:ext>
            </a:extLst>
          </p:cNvPr>
          <p:cNvSpPr txBox="1"/>
          <p:nvPr/>
        </p:nvSpPr>
        <p:spPr>
          <a:xfrm>
            <a:off x="3600647" y="3085958"/>
            <a:ext cx="682768" cy="4304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80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18км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C2D54D7-3D8E-4E5E-9909-9DC7781AD10B}"/>
              </a:ext>
            </a:extLst>
          </p:cNvPr>
          <p:cNvSpPr/>
          <p:nvPr/>
        </p:nvSpPr>
        <p:spPr>
          <a:xfrm>
            <a:off x="571767" y="4630919"/>
            <a:ext cx="1569048" cy="4111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Маємо</a:t>
            </a:r>
            <a:r>
              <a:rPr lang="uk-UA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</a:t>
            </a:r>
            <a:endParaRPr lang="ru-RU" sz="18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AFC2EAF4-C627-4952-8282-DCFBD31655EA}"/>
                  </a:ext>
                </a:extLst>
              </p:cNvPr>
              <p:cNvSpPr/>
              <p:nvPr/>
            </p:nvSpPr>
            <p:spPr>
              <a:xfrm>
                <a:off x="571767" y="5099901"/>
                <a:ext cx="2015790" cy="79389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sz="2000" i="1">
                                      <a:effectLst/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х+у</m:t>
                                  </m:r>
                                </m:e>
                              </m:d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=52</m:t>
                              </m:r>
                            </m:e>
                            <m:e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3х−2у=18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AFC2EAF4-C627-4952-8282-DCFBD3165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67" y="5099901"/>
                <a:ext cx="2015790" cy="7938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A04E7E79-7259-41C0-8421-1772FF0AA157}"/>
                  </a:ext>
                </a:extLst>
              </p:cNvPr>
              <p:cNvSpPr/>
              <p:nvPr/>
            </p:nvSpPr>
            <p:spPr>
              <a:xfrm>
                <a:off x="2782111" y="4718675"/>
                <a:ext cx="2344366" cy="185809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=52,</m:t>
                              </m:r>
                            </m:e>
                            <m:e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=18;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A04E7E79-7259-41C0-8421-1772FF0AA1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111" y="4718675"/>
                <a:ext cx="2344366" cy="18580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Знак ''плюс'' 22">
            <a:extLst>
              <a:ext uri="{FF2B5EF4-FFF2-40B4-BE49-F238E27FC236}">
                <a16:creationId xmlns:a16="http://schemas.microsoft.com/office/drawing/2014/main" id="{C642164A-B7F9-4296-9FFC-53FE72D9104C}"/>
              </a:ext>
            </a:extLst>
          </p:cNvPr>
          <p:cNvSpPr/>
          <p:nvPr/>
        </p:nvSpPr>
        <p:spPr>
          <a:xfrm>
            <a:off x="4561089" y="4886278"/>
            <a:ext cx="379379" cy="393398"/>
          </a:xfrm>
          <a:prstGeom prst="mathPlus">
            <a:avLst>
              <a:gd name="adj1" fmla="val 1326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50CB7CD8-40B9-4508-8D76-61367E0C2D94}"/>
              </a:ext>
            </a:extLst>
          </p:cNvPr>
          <p:cNvCxnSpPr/>
          <p:nvPr/>
        </p:nvCxnSpPr>
        <p:spPr>
          <a:xfrm>
            <a:off x="2889115" y="5496849"/>
            <a:ext cx="1828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F7928C61-499A-4B45-9A5E-D07151B3D34A}"/>
              </a:ext>
            </a:extLst>
          </p:cNvPr>
          <p:cNvCxnSpPr>
            <a:cxnSpLocks/>
          </p:cNvCxnSpPr>
          <p:nvPr/>
        </p:nvCxnSpPr>
        <p:spPr>
          <a:xfrm flipH="1">
            <a:off x="3545346" y="4845389"/>
            <a:ext cx="373327" cy="217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4601FABB-28D9-4EA5-8CAC-0119CB79B72A}"/>
              </a:ext>
            </a:extLst>
          </p:cNvPr>
          <p:cNvCxnSpPr>
            <a:cxnSpLocks/>
          </p:cNvCxnSpPr>
          <p:nvPr/>
        </p:nvCxnSpPr>
        <p:spPr>
          <a:xfrm flipH="1">
            <a:off x="3521027" y="5142097"/>
            <a:ext cx="373327" cy="217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B33F898-B8CA-4F5C-9ACD-1A8A46A2494B}"/>
              </a:ext>
            </a:extLst>
          </p:cNvPr>
          <p:cNvSpPr txBox="1"/>
          <p:nvPr/>
        </p:nvSpPr>
        <p:spPr>
          <a:xfrm>
            <a:off x="3405852" y="5577253"/>
            <a:ext cx="1215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5</a:t>
            </a:r>
            <a:r>
              <a:rPr lang="en-US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x</a:t>
            </a:r>
            <a:r>
              <a:rPr lang="ru-RU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= 70</a:t>
            </a:r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</a:t>
            </a:r>
            <a:endParaRPr lang="ru-RU" sz="22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r"/>
            <a:r>
              <a:rPr lang="en-US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x </a:t>
            </a:r>
            <a:r>
              <a:rPr lang="ru-RU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= 14</a:t>
            </a:r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</a:t>
            </a:r>
            <a:endParaRPr lang="ru-RU" sz="22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Прямоугольник 81">
                <a:extLst>
                  <a:ext uri="{FF2B5EF4-FFF2-40B4-BE49-F238E27FC236}">
                    <a16:creationId xmlns:a16="http://schemas.microsoft.com/office/drawing/2014/main" id="{C63AE76C-63A7-44D5-85AF-00E4275FC555}"/>
                  </a:ext>
                </a:extLst>
              </p:cNvPr>
              <p:cNvSpPr/>
              <p:nvPr/>
            </p:nvSpPr>
            <p:spPr>
              <a:xfrm>
                <a:off x="5242025" y="4718675"/>
                <a:ext cx="1994169" cy="87841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=14,</m:t>
                              </m:r>
                            </m:e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28+2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=52;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2" name="Прямоугольник 81">
                <a:extLst>
                  <a:ext uri="{FF2B5EF4-FFF2-40B4-BE49-F238E27FC236}">
                    <a16:creationId xmlns:a16="http://schemas.microsoft.com/office/drawing/2014/main" id="{C63AE76C-63A7-44D5-85AF-00E4275FC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025" y="4718675"/>
                <a:ext cx="1994169" cy="8784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Прямоугольник 82">
                <a:extLst>
                  <a:ext uri="{FF2B5EF4-FFF2-40B4-BE49-F238E27FC236}">
                    <a16:creationId xmlns:a16="http://schemas.microsoft.com/office/drawing/2014/main" id="{F4E24469-269E-476C-B317-C551769191D4}"/>
                  </a:ext>
                </a:extLst>
              </p:cNvPr>
              <p:cNvSpPr/>
              <p:nvPr/>
            </p:nvSpPr>
            <p:spPr>
              <a:xfrm>
                <a:off x="5215216" y="5650287"/>
                <a:ext cx="1994169" cy="87841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=14,</m:t>
                              </m:r>
                            </m:e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=24;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ru-RU" sz="2000"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3" name="Прямоугольник 82">
                <a:extLst>
                  <a:ext uri="{FF2B5EF4-FFF2-40B4-BE49-F238E27FC236}">
                    <a16:creationId xmlns:a16="http://schemas.microsoft.com/office/drawing/2014/main" id="{F4E24469-269E-476C-B317-C551769191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216" y="5650287"/>
                <a:ext cx="1994169" cy="8784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Прямоугольник 83">
                <a:extLst>
                  <a:ext uri="{FF2B5EF4-FFF2-40B4-BE49-F238E27FC236}">
                    <a16:creationId xmlns:a16="http://schemas.microsoft.com/office/drawing/2014/main" id="{808DE3A5-BAA8-4196-A662-A619FDD76794}"/>
                  </a:ext>
                </a:extLst>
              </p:cNvPr>
              <p:cNvSpPr/>
              <p:nvPr/>
            </p:nvSpPr>
            <p:spPr>
              <a:xfrm>
                <a:off x="7315200" y="4720861"/>
                <a:ext cx="1215957" cy="87841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/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/>
                              </m:ctrlPr>
                            </m:eqArrPr>
                            <m:e>
                              <m:r>
                                <a:rPr lang="en-US" sz="2000" i="1"/>
                                <m:t>𝑥</m:t>
                              </m:r>
                              <m:r>
                                <a:rPr lang="ru-RU" sz="2000" i="1"/>
                                <m:t>=14,</m:t>
                              </m:r>
                            </m:e>
                            <m:e>
                              <m:r>
                                <a:rPr lang="en-US" sz="2000" i="1"/>
                                <m:t>𝑦</m:t>
                              </m:r>
                              <m:r>
                                <a:rPr lang="ru-RU" sz="2000" i="1"/>
                                <m:t>=12.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4" name="Прямоугольник 83">
                <a:extLst>
                  <a:ext uri="{FF2B5EF4-FFF2-40B4-BE49-F238E27FC236}">
                    <a16:creationId xmlns:a16="http://schemas.microsoft.com/office/drawing/2014/main" id="{808DE3A5-BAA8-4196-A662-A619FDD767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4720861"/>
                <a:ext cx="1215957" cy="8784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AD3238E3-90BE-416C-B402-16641EA7D84A}"/>
              </a:ext>
            </a:extLst>
          </p:cNvPr>
          <p:cNvSpPr/>
          <p:nvPr/>
        </p:nvSpPr>
        <p:spPr>
          <a:xfrm>
            <a:off x="7298124" y="5685182"/>
            <a:ext cx="4759194" cy="8435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800"/>
              </a:spcAft>
            </a:pPr>
            <a:r>
              <a:rPr lang="uk-UA" sz="18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14 км/год -  швидкість першого велосипедиста</a:t>
            </a: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uk-UA" sz="18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12 км/год  - швидкість другого велосипедиста</a:t>
            </a:r>
            <a:endParaRPr lang="ru-RU" sz="18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BB7714D2-3EB6-4EC7-9374-F1232F183C31}"/>
              </a:ext>
            </a:extLst>
          </p:cNvPr>
          <p:cNvSpPr/>
          <p:nvPr/>
        </p:nvSpPr>
        <p:spPr>
          <a:xfrm>
            <a:off x="8784077" y="4718675"/>
            <a:ext cx="3064212" cy="8784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Відповідь: </a:t>
            </a:r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14 км/год; 12 км/год.  </a:t>
            </a:r>
            <a:endParaRPr lang="ru-RU" sz="24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6B027E11-510D-4C3D-8391-7F85AF282A67}"/>
              </a:ext>
            </a:extLst>
          </p:cNvPr>
          <p:cNvGrpSpPr/>
          <p:nvPr/>
        </p:nvGrpSpPr>
        <p:grpSpPr>
          <a:xfrm>
            <a:off x="3658487" y="170825"/>
            <a:ext cx="3577707" cy="1993703"/>
            <a:chOff x="980992" y="427211"/>
            <a:chExt cx="2606970" cy="1455420"/>
          </a:xfrm>
        </p:grpSpPr>
        <p:cxnSp>
          <p:nvCxnSpPr>
            <p:cNvPr id="88" name="Прямая соединительная линия 87">
              <a:extLst>
                <a:ext uri="{FF2B5EF4-FFF2-40B4-BE49-F238E27FC236}">
                  <a16:creationId xmlns:a16="http://schemas.microsoft.com/office/drawing/2014/main" id="{4B967BC0-DBD7-436B-A72E-1485B04BE50D}"/>
                </a:ext>
              </a:extLst>
            </p:cNvPr>
            <p:cNvCxnSpPr/>
            <p:nvPr/>
          </p:nvCxnSpPr>
          <p:spPr>
            <a:xfrm>
              <a:off x="1019092" y="853931"/>
              <a:ext cx="24993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Правая фигурная скобка 88">
              <a:extLst>
                <a:ext uri="{FF2B5EF4-FFF2-40B4-BE49-F238E27FC236}">
                  <a16:creationId xmlns:a16="http://schemas.microsoft.com/office/drawing/2014/main" id="{97C9806A-BB47-4BBB-845E-81A92733AD0E}"/>
                </a:ext>
              </a:extLst>
            </p:cNvPr>
            <p:cNvSpPr/>
            <p:nvPr/>
          </p:nvSpPr>
          <p:spPr>
            <a:xfrm rot="5400000">
              <a:off x="2055412" y="-212869"/>
              <a:ext cx="426720" cy="2499360"/>
            </a:xfrm>
            <a:prstGeom prst="rightBrace">
              <a:avLst>
                <a:gd name="adj1" fmla="val 30187"/>
                <a:gd name="adj2" fmla="val 49687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Блок-схема: перфолента 89">
              <a:extLst>
                <a:ext uri="{FF2B5EF4-FFF2-40B4-BE49-F238E27FC236}">
                  <a16:creationId xmlns:a16="http://schemas.microsoft.com/office/drawing/2014/main" id="{41CB4D72-8310-4C0F-B4AC-A0FCF55FA0FE}"/>
                </a:ext>
              </a:extLst>
            </p:cNvPr>
            <p:cNvSpPr/>
            <p:nvPr/>
          </p:nvSpPr>
          <p:spPr>
            <a:xfrm>
              <a:off x="2223052" y="571672"/>
              <a:ext cx="190500" cy="114300"/>
            </a:xfrm>
            <a:prstGeom prst="flowChartPunchedTap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1" name="Прямая соединительная линия 90">
              <a:extLst>
                <a:ext uri="{FF2B5EF4-FFF2-40B4-BE49-F238E27FC236}">
                  <a16:creationId xmlns:a16="http://schemas.microsoft.com/office/drawing/2014/main" id="{A0F73904-73BE-4431-B6CD-7EE5BE939F9D}"/>
                </a:ext>
              </a:extLst>
            </p:cNvPr>
            <p:cNvCxnSpPr/>
            <p:nvPr/>
          </p:nvCxnSpPr>
          <p:spPr>
            <a:xfrm>
              <a:off x="2223052" y="616134"/>
              <a:ext cx="0" cy="20193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Прямая со стрелкой 91">
              <a:extLst>
                <a:ext uri="{FF2B5EF4-FFF2-40B4-BE49-F238E27FC236}">
                  <a16:creationId xmlns:a16="http://schemas.microsoft.com/office/drawing/2014/main" id="{A24F78E2-CD4E-4B34-958A-72C8A2F16B02}"/>
                </a:ext>
              </a:extLst>
            </p:cNvPr>
            <p:cNvCxnSpPr/>
            <p:nvPr/>
          </p:nvCxnSpPr>
          <p:spPr>
            <a:xfrm>
              <a:off x="980992" y="701531"/>
              <a:ext cx="6591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Прямая со стрелкой 92">
              <a:extLst>
                <a:ext uri="{FF2B5EF4-FFF2-40B4-BE49-F238E27FC236}">
                  <a16:creationId xmlns:a16="http://schemas.microsoft.com/office/drawing/2014/main" id="{BDF63FDC-FE81-4FA0-B569-4670A45D85DE}"/>
                </a:ext>
              </a:extLst>
            </p:cNvPr>
            <p:cNvCxnSpPr/>
            <p:nvPr/>
          </p:nvCxnSpPr>
          <p:spPr>
            <a:xfrm flipH="1">
              <a:off x="2905042" y="701531"/>
              <a:ext cx="5791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Надпись 17">
              <a:extLst>
                <a:ext uri="{FF2B5EF4-FFF2-40B4-BE49-F238E27FC236}">
                  <a16:creationId xmlns:a16="http://schemas.microsoft.com/office/drawing/2014/main" id="{AE4F3A94-DB49-436A-9D11-A02FB46A9EE5}"/>
                </a:ext>
              </a:extLst>
            </p:cNvPr>
            <p:cNvSpPr txBox="1"/>
            <p:nvPr/>
          </p:nvSpPr>
          <p:spPr>
            <a:xfrm>
              <a:off x="1083862" y="427211"/>
              <a:ext cx="533400" cy="31210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v</a:t>
              </a:r>
              <a:r>
                <a:rPr lang="en-US" sz="1400" i="1" baseline="-2500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1</a:t>
              </a:r>
              <a:endParaRPr lang="ru-RU" sz="140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sp>
          <p:nvSpPr>
            <p:cNvPr id="95" name="Надпись 31">
              <a:extLst>
                <a:ext uri="{FF2B5EF4-FFF2-40B4-BE49-F238E27FC236}">
                  <a16:creationId xmlns:a16="http://schemas.microsoft.com/office/drawing/2014/main" id="{6CEF10A2-469D-47A9-BC25-1DCE74539A1A}"/>
                </a:ext>
              </a:extLst>
            </p:cNvPr>
            <p:cNvSpPr txBox="1"/>
            <p:nvPr/>
          </p:nvSpPr>
          <p:spPr>
            <a:xfrm>
              <a:off x="3054562" y="434831"/>
              <a:ext cx="533400" cy="35052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en-US" sz="1400" i="1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v</a:t>
              </a:r>
              <a:r>
                <a:rPr lang="en-US" sz="1400" i="1" baseline="-2500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2</a:t>
              </a:r>
              <a:endParaRPr lang="ru-RU" sz="140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sp>
          <p:nvSpPr>
            <p:cNvPr id="96" name="Надпись 19">
              <a:extLst>
                <a:ext uri="{FF2B5EF4-FFF2-40B4-BE49-F238E27FC236}">
                  <a16:creationId xmlns:a16="http://schemas.microsoft.com/office/drawing/2014/main" id="{6B63A472-AAD6-41D3-8CE7-EEF49E475A0E}"/>
                </a:ext>
              </a:extLst>
            </p:cNvPr>
            <p:cNvSpPr txBox="1"/>
            <p:nvPr/>
          </p:nvSpPr>
          <p:spPr>
            <a:xfrm>
              <a:off x="1929682" y="1280651"/>
              <a:ext cx="1066800" cy="6019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S = 52</a:t>
              </a:r>
              <a:r>
                <a:rPr lang="uk-UA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км</a:t>
              </a:r>
              <a:endParaRPr lang="ru-RU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  <a:p>
              <a:pPr>
                <a:spcAft>
                  <a:spcPts val="80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t</a:t>
              </a:r>
              <a:r>
                <a:rPr lang="uk-UA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 = 2 год</a:t>
              </a:r>
              <a:endParaRPr lang="ru-RU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466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7" grpId="0" animBg="1"/>
      <p:bldP spid="48" grpId="0" animBg="1"/>
      <p:bldP spid="65" grpId="0" animBg="1"/>
      <p:bldP spid="66" grpId="0" animBg="1"/>
      <p:bldP spid="3" grpId="0" animBg="1"/>
      <p:bldP spid="4" grpId="0" animBg="1"/>
      <p:bldP spid="72" grpId="0" animBg="1"/>
      <p:bldP spid="73" grpId="0" animBg="1"/>
      <p:bldP spid="12" grpId="0"/>
      <p:bldP spid="13" grpId="0"/>
      <p:bldP spid="14" grpId="0"/>
      <p:bldP spid="15" grpId="0" animBg="1"/>
      <p:bldP spid="16" grpId="0"/>
      <p:bldP spid="76" grpId="0"/>
      <p:bldP spid="17" grpId="0" animBg="1"/>
      <p:bldP spid="77" grpId="0"/>
      <p:bldP spid="78" grpId="0"/>
      <p:bldP spid="18" grpId="0" animBg="1"/>
      <p:bldP spid="19" grpId="0" animBg="1"/>
      <p:bldP spid="79" grpId="0" animBg="1"/>
      <p:bldP spid="80" grpId="0"/>
      <p:bldP spid="20" grpId="0" animBg="1"/>
      <p:bldP spid="21" grpId="0" animBg="1"/>
      <p:bldP spid="22" grpId="0" animBg="1"/>
      <p:bldP spid="23" grpId="0" animBg="1"/>
      <p:bldP spid="30" grpId="0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7559E-22EA-4F5F-85D5-8CB8CF21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197" y="1500971"/>
            <a:ext cx="3978897" cy="97348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Задача 2</a:t>
            </a:r>
            <a:endParaRPr lang="ru-RU" sz="8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728226-122F-482F-AB17-FF7D3BB89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001" y="4100660"/>
            <a:ext cx="9964132" cy="2497804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Катер за 3 год руху проти течії та 2 год за течією проходить   73 км. Знайдіть власну швидкість катера та швидкість течії, якщо катер проходить за 4 год за течією на 29 км більше, ніж за 3 год руху проти течії.</a:t>
            </a:r>
            <a:endParaRPr lang="ru-RU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413A50-0CA9-4975-A7E4-AAED4E8C04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BDD298-728A-4B68-8396-B7C8A9B2C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23093B-6BAB-40CD-B1E8-BDA7D2A3BB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594E78-4CE2-49A6-92DD-8B603C12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085856-F4EF-41F2-82D4-1390451357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05491"/>
            <a:ext cx="1758096" cy="5467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A628EB-E012-4868-B6AE-D4F931CDD1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23491"/>
            <a:ext cx="1650294" cy="546752"/>
          </a:xfrm>
          <a:prstGeom prst="rect">
            <a:avLst/>
          </a:prstGeom>
        </p:spPr>
      </p:pic>
      <p:pic>
        <p:nvPicPr>
          <p:cNvPr id="6146" name="Picture 2" descr="Быстрый катер на море в Бали, Индонезия Вид с воздуха на роскошную  плавающую лодку на прозрачной голубой воде в солнечный день Ле Стоковое  Изображение - изображение насчитывающей море, морск: 157095057">
            <a:extLst>
              <a:ext uri="{FF2B5EF4-FFF2-40B4-BE49-F238E27FC236}">
                <a16:creationId xmlns:a16="http://schemas.microsoft.com/office/drawing/2014/main" id="{90213D07-1F38-48C9-90C0-90D23D3DD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126" y="125602"/>
            <a:ext cx="6046212" cy="382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99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4C074-B325-46C0-BDCA-E584EF04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25" y="111256"/>
            <a:ext cx="2913668" cy="9452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uk-UA" sz="4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Розв’язання</a:t>
            </a:r>
            <a:br>
              <a:rPr lang="ru-RU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0F427B-1FE7-4D05-9DED-1AF3062586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A10541-8004-4CCC-A53F-2767A404A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70B9E6-54B3-47D5-9EFB-90F3A3DA9A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044D1-17DC-46EE-9F82-9198731DFD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29" name="Rectangle 16">
            <a:extLst>
              <a:ext uri="{FF2B5EF4-FFF2-40B4-BE49-F238E27FC236}">
                <a16:creationId xmlns:a16="http://schemas.microsoft.com/office/drawing/2014/main" id="{10C311B3-1192-4AC3-AF1B-E82D3F4B6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882" y="1628099"/>
            <a:ext cx="74579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A069BED-B75A-4FD4-929D-EC496419B9FF}"/>
              </a:ext>
            </a:extLst>
          </p:cNvPr>
          <p:cNvSpPr/>
          <p:nvPr/>
        </p:nvSpPr>
        <p:spPr>
          <a:xfrm>
            <a:off x="677844" y="1751967"/>
            <a:ext cx="9663360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Нехай  власна швидкість катера – х км/год, а швидкість течії – у км/год. </a:t>
            </a:r>
            <a:endParaRPr lang="ru-RU" sz="2200" i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F8E595-2BED-46AA-92D6-A3DF2CACA881}"/>
              </a:ext>
            </a:extLst>
          </p:cNvPr>
          <p:cNvSpPr txBox="1"/>
          <p:nvPr/>
        </p:nvSpPr>
        <p:spPr>
          <a:xfrm>
            <a:off x="5787957" y="1856699"/>
            <a:ext cx="52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D350EE95-C087-4488-9969-3E3A4E7BA1DB}"/>
              </a:ext>
            </a:extLst>
          </p:cNvPr>
          <p:cNvSpPr/>
          <p:nvPr/>
        </p:nvSpPr>
        <p:spPr>
          <a:xfrm>
            <a:off x="677843" y="2259951"/>
            <a:ext cx="10538145" cy="5258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200" dirty="0" err="1">
                <a:latin typeface="Times New Roman" panose="02020603050405020304" pitchFamily="18" charset="0"/>
                <a:ea typeface="Malgun Gothic" panose="020B0503020000020004" pitchFamily="34" charset="-127"/>
              </a:rPr>
              <a:t>Швидкість</a:t>
            </a:r>
            <a:r>
              <a:rPr lang="ru-RU" sz="22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 катера за </a:t>
            </a:r>
            <a:r>
              <a:rPr lang="ru-RU" sz="2200" dirty="0" err="1">
                <a:latin typeface="Times New Roman" panose="02020603050405020304" pitchFamily="18" charset="0"/>
                <a:ea typeface="Malgun Gothic" panose="020B0503020000020004" pitchFamily="34" charset="-127"/>
              </a:rPr>
              <a:t>течією</a:t>
            </a:r>
            <a:r>
              <a:rPr lang="ru-RU" sz="22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 (х + у) км/год,</a:t>
            </a:r>
            <a:endParaRPr lang="ru-RU" sz="2200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EC0F3C4-A478-4ECB-93EE-B361F4C0FA61}"/>
              </a:ext>
            </a:extLst>
          </p:cNvPr>
          <p:cNvSpPr/>
          <p:nvPr/>
        </p:nvSpPr>
        <p:spPr>
          <a:xfrm>
            <a:off x="677844" y="2870943"/>
            <a:ext cx="10804004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uk-UA" sz="22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За 2 год за течією катер проходить відстань 2(х + у)км</a:t>
            </a: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,</a:t>
            </a:r>
            <a:endParaRPr lang="ru-RU" sz="22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DE5EC43-FCA8-49BD-B216-953B2C0B351A}"/>
              </a:ext>
            </a:extLst>
          </p:cNvPr>
          <p:cNvSpPr txBox="1"/>
          <p:nvPr/>
        </p:nvSpPr>
        <p:spPr>
          <a:xfrm>
            <a:off x="7267556" y="2888940"/>
            <a:ext cx="4570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а за 3 год  проти течії – 3(х – у)км</a:t>
            </a:r>
            <a:endParaRPr lang="ru-RU" sz="2200" dirty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A2440358-A754-4ACB-9AC4-111CD749A6B6}"/>
              </a:ext>
            </a:extLst>
          </p:cNvPr>
          <p:cNvSpPr/>
          <p:nvPr/>
        </p:nvSpPr>
        <p:spPr>
          <a:xfrm>
            <a:off x="10162994" y="3385453"/>
            <a:ext cx="1128409" cy="4872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Отже:</a:t>
            </a:r>
            <a:endParaRPr lang="ru-RU" sz="2400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DEB959C1-B0A0-4D3D-A214-BD7670207D3D}"/>
              </a:ext>
            </a:extLst>
          </p:cNvPr>
          <p:cNvSpPr/>
          <p:nvPr/>
        </p:nvSpPr>
        <p:spPr>
          <a:xfrm>
            <a:off x="8942126" y="3927388"/>
            <a:ext cx="3163885" cy="5258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2(х + у) + 3(х – у) = 73</a:t>
            </a: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5C9D2EA9-2974-436C-AFB2-CBE239E350FD}"/>
              </a:ext>
            </a:extLst>
          </p:cNvPr>
          <p:cNvSpPr/>
          <p:nvPr/>
        </p:nvSpPr>
        <p:spPr>
          <a:xfrm>
            <a:off x="677843" y="3402531"/>
            <a:ext cx="8786668" cy="476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Всього 2(х + у) + 3(х – у)км, що за умовою задачі дорівнює 73 км. </a:t>
            </a:r>
            <a:endParaRPr lang="ru-RU" sz="2200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8370E971-1E65-4CA9-8A43-1FEF625EE939}"/>
              </a:ext>
            </a:extLst>
          </p:cNvPr>
          <p:cNvSpPr/>
          <p:nvPr/>
        </p:nvSpPr>
        <p:spPr>
          <a:xfrm>
            <a:off x="706222" y="4495397"/>
            <a:ext cx="10775626" cy="529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2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За 4год за течією катер проходить відстань 4(х + у)км, </a:t>
            </a:r>
            <a:endParaRPr lang="ru-RU" sz="2200" dirty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C6D4A019-6FF0-49F5-960F-BD4EE2EF3279}"/>
              </a:ext>
            </a:extLst>
          </p:cNvPr>
          <p:cNvSpPr/>
          <p:nvPr/>
        </p:nvSpPr>
        <p:spPr>
          <a:xfrm>
            <a:off x="706456" y="5079540"/>
            <a:ext cx="8767482" cy="4761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Всього 4(х + у) – 3(х – у)км, що за умовою задачі дорівнює 29км.</a:t>
            </a:r>
            <a:endParaRPr lang="ru-RU" sz="2200" dirty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DCFEABF4-9DB5-4AA0-BA97-0AAA3ED9C059}"/>
              </a:ext>
            </a:extLst>
          </p:cNvPr>
          <p:cNvSpPr/>
          <p:nvPr/>
        </p:nvSpPr>
        <p:spPr>
          <a:xfrm>
            <a:off x="10162994" y="5154136"/>
            <a:ext cx="1128409" cy="4872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Отже:</a:t>
            </a:r>
            <a:endParaRPr lang="ru-RU" sz="2400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5E748B56-104C-41E0-BA7D-4017979CBDC6}"/>
              </a:ext>
            </a:extLst>
          </p:cNvPr>
          <p:cNvSpPr/>
          <p:nvPr/>
        </p:nvSpPr>
        <p:spPr>
          <a:xfrm>
            <a:off x="8942126" y="5770892"/>
            <a:ext cx="3163885" cy="5258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4(х + у) – 3(х – у) = 29</a:t>
            </a: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1D932A-9D20-4E19-AD45-2F4B76646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981" y="31530"/>
            <a:ext cx="7886700" cy="17240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221F38-D55E-4628-A8E3-3D1296F0FE69}"/>
              </a:ext>
            </a:extLst>
          </p:cNvPr>
          <p:cNvSpPr txBox="1"/>
          <p:nvPr/>
        </p:nvSpPr>
        <p:spPr>
          <a:xfrm>
            <a:off x="5747178" y="871791"/>
            <a:ext cx="89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(</a:t>
            </a:r>
            <a:r>
              <a:rPr lang="en-US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x + y</a:t>
            </a:r>
            <a:r>
              <a:rPr lang="uk-UA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)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BCD844-83AE-4BF8-8219-F850C2C7D289}"/>
              </a:ext>
            </a:extLst>
          </p:cNvPr>
          <p:cNvSpPr txBox="1"/>
          <p:nvPr/>
        </p:nvSpPr>
        <p:spPr>
          <a:xfrm>
            <a:off x="5747178" y="2289607"/>
            <a:ext cx="58497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а швидкість катера проти течії (х – у) км/год</a:t>
            </a:r>
            <a:r>
              <a:rPr lang="uk-UA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EDC958-CD67-4037-B0BC-55A92028470D}"/>
              </a:ext>
            </a:extLst>
          </p:cNvPr>
          <p:cNvSpPr txBox="1"/>
          <p:nvPr/>
        </p:nvSpPr>
        <p:spPr>
          <a:xfrm>
            <a:off x="5787957" y="1241123"/>
            <a:ext cx="89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(</a:t>
            </a:r>
            <a:r>
              <a:rPr lang="en-US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x – y</a:t>
            </a:r>
            <a:r>
              <a:rPr lang="uk-UA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) 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2E84D4-7760-4712-8CBC-A3FC3B15D398}"/>
              </a:ext>
            </a:extLst>
          </p:cNvPr>
          <p:cNvSpPr txBox="1"/>
          <p:nvPr/>
        </p:nvSpPr>
        <p:spPr>
          <a:xfrm>
            <a:off x="6683603" y="871791"/>
            <a:ext cx="38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2</a:t>
            </a:r>
            <a:endParaRPr lang="ru-RU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DF5F979-C48D-4F84-8A49-651227E48424}"/>
              </a:ext>
            </a:extLst>
          </p:cNvPr>
          <p:cNvSpPr txBox="1"/>
          <p:nvPr/>
        </p:nvSpPr>
        <p:spPr>
          <a:xfrm>
            <a:off x="6683603" y="1259615"/>
            <a:ext cx="38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Malgun Gothic" panose="020B0503020000020004" pitchFamily="34" charset="-127"/>
              </a:rPr>
              <a:t>3</a:t>
            </a:r>
            <a:endParaRPr lang="ru-RU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21E155-8998-4601-B377-CC4D245D9BAF}"/>
              </a:ext>
            </a:extLst>
          </p:cNvPr>
          <p:cNvSpPr txBox="1"/>
          <p:nvPr/>
        </p:nvSpPr>
        <p:spPr>
          <a:xfrm>
            <a:off x="7224919" y="873704"/>
            <a:ext cx="995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2</a:t>
            </a:r>
            <a:r>
              <a:rPr lang="uk-UA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(</a:t>
            </a:r>
            <a:r>
              <a:rPr lang="en-US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x </a:t>
            </a:r>
            <a:r>
              <a:rPr lang="uk-UA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+ у)</a:t>
            </a:r>
            <a:endParaRPr lang="ru-RU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8EE916A-1FB7-4636-AB33-EA5A8BB61737}"/>
              </a:ext>
            </a:extLst>
          </p:cNvPr>
          <p:cNvSpPr txBox="1"/>
          <p:nvPr/>
        </p:nvSpPr>
        <p:spPr>
          <a:xfrm>
            <a:off x="7240702" y="1233022"/>
            <a:ext cx="995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Malgun Gothic" panose="020B0503020000020004" pitchFamily="34" charset="-127"/>
              </a:rPr>
              <a:t>3</a:t>
            </a:r>
            <a:r>
              <a:rPr lang="uk-UA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(</a:t>
            </a:r>
            <a:r>
              <a:rPr lang="en-US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x</a:t>
            </a:r>
            <a:r>
              <a:rPr lang="uk-UA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– у)</a:t>
            </a:r>
            <a:endParaRPr lang="ru-RU" dirty="0"/>
          </a:p>
        </p:txBody>
      </p:sp>
      <p:sp>
        <p:nvSpPr>
          <p:cNvPr id="60" name="Правая фигурная скобка 59">
            <a:extLst>
              <a:ext uri="{FF2B5EF4-FFF2-40B4-BE49-F238E27FC236}">
                <a16:creationId xmlns:a16="http://schemas.microsoft.com/office/drawing/2014/main" id="{61642335-81FE-4D6F-B6FF-38D68F35E136}"/>
              </a:ext>
            </a:extLst>
          </p:cNvPr>
          <p:cNvSpPr/>
          <p:nvPr/>
        </p:nvSpPr>
        <p:spPr>
          <a:xfrm>
            <a:off x="8075936" y="1047447"/>
            <a:ext cx="160020" cy="42672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1" name="Надпись 103">
            <a:extLst>
              <a:ext uri="{FF2B5EF4-FFF2-40B4-BE49-F238E27FC236}">
                <a16:creationId xmlns:a16="http://schemas.microsoft.com/office/drawing/2014/main" id="{8D6DD4BF-2A2C-4AB3-A2A2-2B1BE01893F5}"/>
              </a:ext>
            </a:extLst>
          </p:cNvPr>
          <p:cNvSpPr txBox="1"/>
          <p:nvPr/>
        </p:nvSpPr>
        <p:spPr>
          <a:xfrm>
            <a:off x="8178554" y="1076486"/>
            <a:ext cx="763572" cy="312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73 </a:t>
            </a:r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км</a:t>
            </a:r>
            <a:endParaRPr lang="ru-RU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88A970B-CC97-4C99-A6F3-8E02E3032756}"/>
              </a:ext>
            </a:extLst>
          </p:cNvPr>
          <p:cNvSpPr txBox="1"/>
          <p:nvPr/>
        </p:nvSpPr>
        <p:spPr>
          <a:xfrm>
            <a:off x="8942126" y="871791"/>
            <a:ext cx="531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4</a:t>
            </a:r>
            <a:endParaRPr lang="ru-RU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02E9A48-85EF-4E01-AD9B-3B2B2E30B3F8}"/>
              </a:ext>
            </a:extLst>
          </p:cNvPr>
          <p:cNvSpPr txBox="1"/>
          <p:nvPr/>
        </p:nvSpPr>
        <p:spPr>
          <a:xfrm>
            <a:off x="9496231" y="873621"/>
            <a:ext cx="995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4(х + у)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057D48-534D-493B-BD50-2B49408807DF}"/>
              </a:ext>
            </a:extLst>
          </p:cNvPr>
          <p:cNvSpPr txBox="1"/>
          <p:nvPr/>
        </p:nvSpPr>
        <p:spPr>
          <a:xfrm>
            <a:off x="7193803" y="4544565"/>
            <a:ext cx="45103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а за 3год проти течії – 3(х – у)км. </a:t>
            </a:r>
            <a:endParaRPr lang="ru-RU" sz="22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143C7E0-37C5-4AA5-9B7F-7BB24EE5A918}"/>
              </a:ext>
            </a:extLst>
          </p:cNvPr>
          <p:cNvSpPr txBox="1"/>
          <p:nvPr/>
        </p:nvSpPr>
        <p:spPr>
          <a:xfrm>
            <a:off x="8936844" y="1229985"/>
            <a:ext cx="531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Malgun Gothic" panose="020B0503020000020004" pitchFamily="34" charset="-127"/>
              </a:rPr>
              <a:t>3</a:t>
            </a:r>
            <a:endParaRPr lang="ru-RU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A358A93-F6F9-48A9-A734-39F35FC7B25E}"/>
              </a:ext>
            </a:extLst>
          </p:cNvPr>
          <p:cNvSpPr txBox="1"/>
          <p:nvPr/>
        </p:nvSpPr>
        <p:spPr>
          <a:xfrm>
            <a:off x="9505097" y="1242781"/>
            <a:ext cx="995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Malgun Gothic" panose="020B0503020000020004" pitchFamily="34" charset="-127"/>
              </a:rPr>
              <a:t>3</a:t>
            </a:r>
            <a:r>
              <a:rPr lang="uk-UA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(х – у)</a:t>
            </a:r>
            <a:endParaRPr lang="ru-RU" dirty="0"/>
          </a:p>
        </p:txBody>
      </p:sp>
      <p:sp>
        <p:nvSpPr>
          <p:cNvPr id="71" name="Правая круглая скобка 70">
            <a:extLst>
              <a:ext uri="{FF2B5EF4-FFF2-40B4-BE49-F238E27FC236}">
                <a16:creationId xmlns:a16="http://schemas.microsoft.com/office/drawing/2014/main" id="{7857D1D0-26AD-419F-BCA3-DCADF0A67D31}"/>
              </a:ext>
            </a:extLst>
          </p:cNvPr>
          <p:cNvSpPr/>
          <p:nvPr/>
        </p:nvSpPr>
        <p:spPr>
          <a:xfrm>
            <a:off x="10403181" y="1062053"/>
            <a:ext cx="175260" cy="358140"/>
          </a:xfrm>
          <a:prstGeom prst="rightBracket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4D0C42-5B5D-422D-A353-DD957B9056E8}"/>
              </a:ext>
            </a:extLst>
          </p:cNvPr>
          <p:cNvSpPr txBox="1"/>
          <p:nvPr/>
        </p:nvSpPr>
        <p:spPr>
          <a:xfrm>
            <a:off x="10669820" y="1079145"/>
            <a:ext cx="876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29 км</a:t>
            </a:r>
            <a:endParaRPr lang="ru-RU" sz="18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6" name="Знак ''плюс'' 15">
            <a:extLst>
              <a:ext uri="{FF2B5EF4-FFF2-40B4-BE49-F238E27FC236}">
                <a16:creationId xmlns:a16="http://schemas.microsoft.com/office/drawing/2014/main" id="{26C4E8CD-85A8-4B92-87ED-36FF3CC15529}"/>
              </a:ext>
            </a:extLst>
          </p:cNvPr>
          <p:cNvSpPr/>
          <p:nvPr/>
        </p:nvSpPr>
        <p:spPr>
          <a:xfrm>
            <a:off x="7666906" y="1179632"/>
            <a:ext cx="189369" cy="158779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нак ''минус'' 16">
            <a:extLst>
              <a:ext uri="{FF2B5EF4-FFF2-40B4-BE49-F238E27FC236}">
                <a16:creationId xmlns:a16="http://schemas.microsoft.com/office/drawing/2014/main" id="{92956D56-3B2D-4196-8C77-5ABB9D0A924C}"/>
              </a:ext>
            </a:extLst>
          </p:cNvPr>
          <p:cNvSpPr/>
          <p:nvPr/>
        </p:nvSpPr>
        <p:spPr>
          <a:xfrm>
            <a:off x="9879291" y="1195404"/>
            <a:ext cx="300817" cy="143007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24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9" grpId="0" animBg="1"/>
      <p:bldP spid="42" grpId="0" animBg="1"/>
      <p:bldP spid="45" grpId="0"/>
      <p:bldP spid="47" grpId="0" animBg="1"/>
      <p:bldP spid="48" grpId="0" animBg="1"/>
      <p:bldP spid="49" grpId="0" animBg="1"/>
      <p:bldP spid="55" grpId="0" animBg="1"/>
      <p:bldP spid="56" grpId="0" animBg="1"/>
      <p:bldP spid="65" grpId="0" animBg="1"/>
      <p:bldP spid="66" grpId="0" animBg="1"/>
      <p:bldP spid="5" grpId="0"/>
      <p:bldP spid="6" grpId="0"/>
      <p:bldP spid="7" grpId="0"/>
      <p:bldP spid="12" grpId="0"/>
      <p:bldP spid="57" grpId="0"/>
      <p:bldP spid="58" grpId="0"/>
      <p:bldP spid="59" grpId="0"/>
      <p:bldP spid="60" grpId="0" animBg="1"/>
      <p:bldP spid="61" grpId="0"/>
      <p:bldP spid="62" grpId="0"/>
      <p:bldP spid="68" grpId="0"/>
      <p:bldP spid="14" grpId="0"/>
      <p:bldP spid="69" grpId="0"/>
      <p:bldP spid="70" grpId="0"/>
      <p:bldP spid="71" grpId="0" animBg="1"/>
      <p:bldP spid="15" grpId="0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4C074-B325-46C0-BDCA-E584EF04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9166" y="136104"/>
            <a:ext cx="2913668" cy="9452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uk-UA" sz="4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Розв’язання</a:t>
            </a:r>
            <a:br>
              <a:rPr lang="ru-RU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0F427B-1FE7-4D05-9DED-1AF3062586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A10541-8004-4CCC-A53F-2767A404A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70B9E6-54B3-47D5-9EFB-90F3A3DA9A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044D1-17DC-46EE-9F82-9198731DFD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29" name="Rectangle 16">
            <a:extLst>
              <a:ext uri="{FF2B5EF4-FFF2-40B4-BE49-F238E27FC236}">
                <a16:creationId xmlns:a16="http://schemas.microsoft.com/office/drawing/2014/main" id="{10C311B3-1192-4AC3-AF1B-E82D3F4B6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882" y="1628099"/>
            <a:ext cx="74579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A069BED-B75A-4FD4-929D-EC496419B9FF}"/>
              </a:ext>
            </a:extLst>
          </p:cNvPr>
          <p:cNvSpPr/>
          <p:nvPr/>
        </p:nvSpPr>
        <p:spPr>
          <a:xfrm>
            <a:off x="665206" y="1178502"/>
            <a:ext cx="5784522" cy="5787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Одержали систему двох лінійних рівнянь</a:t>
            </a:r>
            <a:endParaRPr lang="ru-RU" sz="2400" i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F8E595-2BED-46AA-92D6-A3DF2CACA881}"/>
              </a:ext>
            </a:extLst>
          </p:cNvPr>
          <p:cNvSpPr txBox="1"/>
          <p:nvPr/>
        </p:nvSpPr>
        <p:spPr>
          <a:xfrm>
            <a:off x="5787957" y="1856699"/>
            <a:ext cx="52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D350EE95-C087-4488-9969-3E3A4E7BA1DB}"/>
                  </a:ext>
                </a:extLst>
              </p:cNvPr>
              <p:cNvSpPr/>
              <p:nvPr/>
            </p:nvSpPr>
            <p:spPr>
              <a:xfrm>
                <a:off x="665206" y="1874251"/>
                <a:ext cx="3455923" cy="97628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/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/>
                              </m:ctrlPr>
                            </m:eqArrPr>
                            <m:e>
                              <m:r>
                                <a:rPr lang="uk-UA" sz="2000" i="1"/>
                                <m:t>2</m:t>
                              </m:r>
                              <m:d>
                                <m:dPr>
                                  <m:ctrlPr>
                                    <a:rPr lang="ru-RU" sz="2000" i="1"/>
                                  </m:ctrlPr>
                                </m:dPr>
                                <m:e>
                                  <m:r>
                                    <a:rPr lang="en-US" sz="2000" i="1"/>
                                    <m:t>𝑥</m:t>
                                  </m:r>
                                  <m:r>
                                    <a:rPr lang="en-US" sz="2000" i="1"/>
                                    <m:t>+</m:t>
                                  </m:r>
                                  <m:r>
                                    <a:rPr lang="en-US" sz="2000" i="1"/>
                                    <m:t>𝑦</m:t>
                                  </m:r>
                                </m:e>
                              </m:d>
                              <m:r>
                                <a:rPr lang="en-US" sz="2000" i="1"/>
                                <m:t>+3</m:t>
                              </m:r>
                              <m:d>
                                <m:dPr>
                                  <m:ctrlPr>
                                    <a:rPr lang="ru-RU" sz="2000" i="1"/>
                                  </m:ctrlPr>
                                </m:dPr>
                                <m:e>
                                  <m:r>
                                    <a:rPr lang="en-US" sz="2000" i="1"/>
                                    <m:t>𝑥</m:t>
                                  </m:r>
                                  <m:r>
                                    <a:rPr lang="en-US" sz="2000" i="1"/>
                                    <m:t>−</m:t>
                                  </m:r>
                                  <m:r>
                                    <a:rPr lang="en-US" sz="2000" i="1"/>
                                    <m:t>𝑦</m:t>
                                  </m:r>
                                </m:e>
                              </m:d>
                              <m:r>
                                <a:rPr lang="en-US" sz="2000" i="1"/>
                                <m:t>=73</m:t>
                              </m:r>
                            </m:e>
                            <m:e>
                              <m:r>
                                <a:rPr lang="uk-UA" sz="2000" i="1"/>
                                <m:t>4</m:t>
                              </m:r>
                              <m:d>
                                <m:dPr>
                                  <m:ctrlPr>
                                    <a:rPr lang="ru-RU" sz="2000" i="1"/>
                                  </m:ctrlPr>
                                </m:dPr>
                                <m:e>
                                  <m:r>
                                    <a:rPr lang="uk-UA" sz="2000" i="1"/>
                                    <m:t>𝑥</m:t>
                                  </m:r>
                                  <m:r>
                                    <a:rPr lang="uk-UA" sz="2000" i="1"/>
                                    <m:t>+</m:t>
                                  </m:r>
                                  <m:r>
                                    <a:rPr lang="uk-UA" sz="2000" i="1"/>
                                    <m:t>𝑦</m:t>
                                  </m:r>
                                </m:e>
                              </m:d>
                              <m:r>
                                <a:rPr lang="uk-UA" sz="2000" i="1"/>
                                <m:t>−3</m:t>
                              </m:r>
                              <m:d>
                                <m:dPr>
                                  <m:ctrlPr>
                                    <a:rPr lang="ru-RU" sz="2000" i="1"/>
                                  </m:ctrlPr>
                                </m:dPr>
                                <m:e>
                                  <m:r>
                                    <a:rPr lang="uk-UA" sz="2000" i="1"/>
                                    <m:t>𝑥</m:t>
                                  </m:r>
                                  <m:r>
                                    <a:rPr lang="uk-UA" sz="2000" i="1"/>
                                    <m:t>−</m:t>
                                  </m:r>
                                  <m:r>
                                    <a:rPr lang="uk-UA" sz="2000" i="1"/>
                                    <m:t>𝑦</m:t>
                                  </m:r>
                                </m:e>
                              </m:d>
                              <m:r>
                                <a:rPr lang="uk-UA" sz="2000" i="1"/>
                                <m:t>=29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D350EE95-C087-4488-9969-3E3A4E7BA1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06" y="1874251"/>
                <a:ext cx="3455923" cy="9762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3EC0F3C4-A478-4ECB-93EE-B361F4C0FA61}"/>
                  </a:ext>
                </a:extLst>
              </p:cNvPr>
              <p:cNvSpPr/>
              <p:nvPr/>
            </p:nvSpPr>
            <p:spPr>
              <a:xfrm>
                <a:off x="4976665" y="1932204"/>
                <a:ext cx="2872102" cy="89211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/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/>
                              </m:ctrlPr>
                            </m:eqArrPr>
                            <m:e>
                              <m:r>
                                <a:rPr lang="en-US" sz="2000" i="1"/>
                                <m:t>2х+3</m:t>
                              </m:r>
                              <m:r>
                                <a:rPr lang="en-US" sz="2000" i="1"/>
                                <m:t>𝑦</m:t>
                              </m:r>
                              <m:r>
                                <a:rPr lang="en-US" sz="2000" i="1"/>
                                <m:t>+3</m:t>
                              </m:r>
                              <m:r>
                                <a:rPr lang="en-US" sz="2000" i="1"/>
                                <m:t>𝑥</m:t>
                              </m:r>
                              <m:r>
                                <a:rPr lang="en-US" sz="2000" i="1"/>
                                <m:t>−3</m:t>
                              </m:r>
                              <m:r>
                                <a:rPr lang="en-US" sz="2000" i="1"/>
                                <m:t>𝑦</m:t>
                              </m:r>
                              <m:r>
                                <a:rPr lang="en-US" sz="2000" i="1"/>
                                <m:t>=73</m:t>
                              </m:r>
                            </m:e>
                            <m:e>
                              <m:r>
                                <a:rPr lang="en-US" sz="2000" i="1"/>
                                <m:t>4</m:t>
                              </m:r>
                              <m:r>
                                <a:rPr lang="en-US" sz="2000" i="1"/>
                                <m:t>𝑥</m:t>
                              </m:r>
                              <m:r>
                                <a:rPr lang="en-US" sz="2000" i="1"/>
                                <m:t>+4</m:t>
                              </m:r>
                              <m:r>
                                <a:rPr lang="en-US" sz="2000" i="1"/>
                                <m:t>𝑦</m:t>
                              </m:r>
                              <m:r>
                                <a:rPr lang="en-US" sz="2000" i="1"/>
                                <m:t>−3</m:t>
                              </m:r>
                              <m:r>
                                <a:rPr lang="en-US" sz="2000" i="1"/>
                                <m:t>𝑥</m:t>
                              </m:r>
                              <m:r>
                                <a:rPr lang="en-US" sz="2000" i="1"/>
                                <m:t>+3</m:t>
                              </m:r>
                              <m:r>
                                <a:rPr lang="en-US" sz="2000" i="1"/>
                                <m:t>𝑦</m:t>
                              </m:r>
                              <m:r>
                                <a:rPr lang="en-US" sz="2000" i="1"/>
                                <m:t>=29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3EC0F3C4-A478-4ECB-93EE-B361F4C0FA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665" y="1932204"/>
                <a:ext cx="2872102" cy="892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5C9D2EA9-2974-436C-AFB2-CBE239E350FD}"/>
                  </a:ext>
                </a:extLst>
              </p:cNvPr>
              <p:cNvSpPr/>
              <p:nvPr/>
            </p:nvSpPr>
            <p:spPr>
              <a:xfrm>
                <a:off x="8704303" y="1932204"/>
                <a:ext cx="1747704" cy="82042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/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/>
                              </m:ctrlPr>
                            </m:eqArrPr>
                            <m:e>
                              <m:r>
                                <a:rPr lang="en-US" sz="2000" i="1"/>
                                <m:t>5</m:t>
                              </m:r>
                              <m:r>
                                <a:rPr lang="en-US" sz="2000" i="1"/>
                                <m:t>𝑥</m:t>
                              </m:r>
                              <m:r>
                                <a:rPr lang="en-US" sz="2000" i="1"/>
                                <m:t>−</m:t>
                              </m:r>
                              <m:r>
                                <a:rPr lang="en-US" sz="2000" i="1"/>
                                <m:t>𝑦</m:t>
                              </m:r>
                              <m:r>
                                <a:rPr lang="en-US" sz="2000" i="1"/>
                                <m:t>=73</m:t>
                              </m:r>
                            </m:e>
                            <m:e>
                              <m:r>
                                <a:rPr lang="en-US" sz="2000" i="1"/>
                                <m:t>𝑥</m:t>
                              </m:r>
                              <m:r>
                                <a:rPr lang="en-US" sz="2000" i="1"/>
                                <m:t>+7</m:t>
                              </m:r>
                              <m:r>
                                <a:rPr lang="en-US" sz="2000" i="1"/>
                                <m:t>𝑦</m:t>
                              </m:r>
                              <m:r>
                                <a:rPr lang="en-US" sz="2000" i="1"/>
                                <m:t>=29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5C9D2EA9-2974-436C-AFB2-CBE239E35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4303" y="1932204"/>
                <a:ext cx="1747704" cy="8204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id="{8370E971-1E65-4CA9-8A43-1FEF625EE939}"/>
                  </a:ext>
                </a:extLst>
              </p:cNvPr>
              <p:cNvSpPr/>
              <p:nvPr/>
            </p:nvSpPr>
            <p:spPr>
              <a:xfrm>
                <a:off x="8661223" y="3537789"/>
                <a:ext cx="1833861" cy="77449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/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/>
                              </m:ctrlPr>
                            </m:eqArrPr>
                            <m:e>
                              <m:r>
                                <a:rPr lang="ru-RU" sz="2000" i="1"/>
                                <m:t>5</m:t>
                              </m:r>
                              <m:r>
                                <a:rPr lang="ru-RU" sz="2000" i="1"/>
                                <m:t>𝑥</m:t>
                              </m:r>
                              <m:r>
                                <a:rPr lang="ru-RU" sz="2000" i="1"/>
                                <m:t>−</m:t>
                              </m:r>
                              <m:r>
                                <a:rPr lang="ru-RU" sz="2000" i="1"/>
                                <m:t>𝑦</m:t>
                              </m:r>
                              <m:r>
                                <a:rPr lang="ru-RU" sz="2000" i="1"/>
                                <m:t>=73</m:t>
                              </m:r>
                            </m:e>
                            <m:e>
                              <m:r>
                                <a:rPr lang="en-US" sz="2000" i="1"/>
                                <m:t>𝑥</m:t>
                              </m:r>
                              <m:r>
                                <a:rPr lang="en-US" sz="2000" i="1"/>
                                <m:t>=29−7</m:t>
                              </m:r>
                              <m:r>
                                <a:rPr lang="en-US" sz="2000" i="1"/>
                                <m:t>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id="{8370E971-1E65-4CA9-8A43-1FEF625EE9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223" y="3537789"/>
                <a:ext cx="1833861" cy="7744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F365FDCA-B3CC-47C5-BC71-BC5FDBDD2BF0}"/>
                  </a:ext>
                </a:extLst>
              </p:cNvPr>
              <p:cNvSpPr/>
              <p:nvPr/>
            </p:nvSpPr>
            <p:spPr>
              <a:xfrm>
                <a:off x="4976665" y="3537789"/>
                <a:ext cx="2872102" cy="77449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/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/>
                              </m:ctrlPr>
                            </m:eqArrPr>
                            <m:e>
                              <m:r>
                                <a:rPr lang="en-US" sz="2000" i="1"/>
                                <m:t>5</m:t>
                              </m:r>
                              <m:d>
                                <m:dPr>
                                  <m:ctrlPr>
                                    <a:rPr lang="ru-RU" sz="2000" i="1"/>
                                  </m:ctrlPr>
                                </m:dPr>
                                <m:e>
                                  <m:r>
                                    <a:rPr lang="en-US" sz="2000" i="1"/>
                                    <m:t>29−7</m:t>
                                  </m:r>
                                  <m:r>
                                    <a:rPr lang="en-US" sz="2000" i="1"/>
                                    <m:t>𝑦</m:t>
                                  </m:r>
                                </m:e>
                              </m:d>
                              <m:r>
                                <a:rPr lang="en-US" sz="2000" i="1"/>
                                <m:t>−</m:t>
                              </m:r>
                              <m:r>
                                <a:rPr lang="en-US" sz="2000" i="1"/>
                                <m:t>𝑦</m:t>
                              </m:r>
                              <m:r>
                                <a:rPr lang="en-US" sz="2000" i="1"/>
                                <m:t>=73</m:t>
                              </m:r>
                            </m:e>
                            <m:e>
                              <m:r>
                                <a:rPr lang="en-US" sz="2000" i="1"/>
                                <m:t>𝑥</m:t>
                              </m:r>
                              <m:r>
                                <a:rPr lang="en-US" sz="2000" i="1"/>
                                <m:t>=29−7</m:t>
                              </m:r>
                              <m:r>
                                <a:rPr lang="en-US" sz="2000" i="1"/>
                                <m:t>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0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ru-RU" sz="2000" dirty="0"/>
              </a:p>
            </p:txBody>
          </p:sp>
        </mc:Choice>
        <mc:Fallback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F365FDCA-B3CC-47C5-BC71-BC5FDBDD2B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665" y="3537789"/>
                <a:ext cx="2872102" cy="7744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ADDEF486-C483-4D13-AE84-F1554A46133C}"/>
                  </a:ext>
                </a:extLst>
              </p:cNvPr>
              <p:cNvSpPr/>
              <p:nvPr/>
            </p:nvSpPr>
            <p:spPr>
              <a:xfrm>
                <a:off x="1359212" y="3537787"/>
                <a:ext cx="2755577" cy="774497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/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/>
                              </m:ctrlPr>
                            </m:eqArrPr>
                            <m:e>
                              <m:r>
                                <a:rPr lang="ru-RU" sz="2000" i="1"/>
                                <m:t>145−35</m:t>
                              </m:r>
                              <m:r>
                                <a:rPr lang="en-US" sz="2000" i="1"/>
                                <m:t>𝑦</m:t>
                              </m:r>
                              <m:r>
                                <a:rPr lang="ru-RU" sz="2000" i="1"/>
                                <m:t>−</m:t>
                              </m:r>
                              <m:r>
                                <a:rPr lang="en-US" sz="2000" i="1"/>
                                <m:t>𝑦</m:t>
                              </m:r>
                              <m:r>
                                <a:rPr lang="ru-RU" sz="2000" i="1"/>
                                <m:t>=73</m:t>
                              </m:r>
                            </m:e>
                            <m:e>
                              <m:r>
                                <a:rPr lang="en-US" sz="2000" i="1"/>
                                <m:t>𝑥</m:t>
                              </m:r>
                              <m:r>
                                <a:rPr lang="ru-RU" sz="2000" i="1"/>
                                <m:t>=29−7</m:t>
                              </m:r>
                              <m:r>
                                <a:rPr lang="en-US" sz="2000" i="1"/>
                                <m:t>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0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ctr"/>
                <a:endParaRPr lang="ru-RU" sz="2000" dirty="0"/>
              </a:p>
            </p:txBody>
          </p:sp>
        </mc:Choice>
        <mc:Fallback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ADDEF486-C483-4D13-AE84-F1554A4613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212" y="3537787"/>
                <a:ext cx="2755577" cy="7744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470FE26A-68F8-4795-8C1C-C8EF651709A8}"/>
                  </a:ext>
                </a:extLst>
              </p:cNvPr>
              <p:cNvSpPr/>
              <p:nvPr/>
            </p:nvSpPr>
            <p:spPr>
              <a:xfrm>
                <a:off x="1353346" y="5182765"/>
                <a:ext cx="2755577" cy="674768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/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/>
                              </m:ctrlPr>
                            </m:eqArrPr>
                            <m:e>
                              <m:r>
                                <a:rPr lang="ru-RU" sz="2000" i="1"/>
                                <m:t>−36</m:t>
                              </m:r>
                              <m:r>
                                <a:rPr lang="en-US" sz="2000" i="1"/>
                                <m:t>𝑦</m:t>
                              </m:r>
                              <m:r>
                                <a:rPr lang="ru-RU" sz="2000" i="1"/>
                                <m:t>=−72</m:t>
                              </m:r>
                            </m:e>
                            <m:e>
                              <m:r>
                                <a:rPr lang="en-US" sz="2000" i="1"/>
                                <m:t>𝑥</m:t>
                              </m:r>
                              <m:r>
                                <a:rPr lang="ru-RU" sz="2000" i="1"/>
                                <m:t>=29−7</m:t>
                              </m:r>
                              <m:r>
                                <a:rPr lang="en-US" sz="2000" i="1"/>
                                <m:t>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dirty="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470FE26A-68F8-4795-8C1C-C8EF651709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346" y="5182765"/>
                <a:ext cx="2755577" cy="6747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A1299CC4-070C-4BB0-A1FB-5F8F116F01E0}"/>
              </a:ext>
            </a:extLst>
          </p:cNvPr>
          <p:cNvSpPr/>
          <p:nvPr/>
        </p:nvSpPr>
        <p:spPr>
          <a:xfrm>
            <a:off x="4171217" y="2226031"/>
            <a:ext cx="730885" cy="308865"/>
          </a:xfrm>
          <a:prstGeom prst="rightArrow">
            <a:avLst>
              <a:gd name="adj1" fmla="val 50000"/>
              <a:gd name="adj2" fmla="val 11104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08C5779F-B088-4469-B630-F9A3C2A96E99}"/>
              </a:ext>
            </a:extLst>
          </p:cNvPr>
          <p:cNvSpPr/>
          <p:nvPr/>
        </p:nvSpPr>
        <p:spPr>
          <a:xfrm>
            <a:off x="7887261" y="2227422"/>
            <a:ext cx="730885" cy="308865"/>
          </a:xfrm>
          <a:prstGeom prst="rightArrow">
            <a:avLst>
              <a:gd name="adj1" fmla="val 50000"/>
              <a:gd name="adj2" fmla="val 11104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7D2F968A-8716-4D2D-966F-AD4A3C21AB42}"/>
              </a:ext>
            </a:extLst>
          </p:cNvPr>
          <p:cNvSpPr/>
          <p:nvPr/>
        </p:nvSpPr>
        <p:spPr>
          <a:xfrm rot="5400000">
            <a:off x="9275815" y="2972229"/>
            <a:ext cx="604678" cy="308865"/>
          </a:xfrm>
          <a:prstGeom prst="rightArrow">
            <a:avLst>
              <a:gd name="adj1" fmla="val 50000"/>
              <a:gd name="adj2" fmla="val 11104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696F8D5B-1BEB-47DA-915D-E441995376BB}"/>
              </a:ext>
            </a:extLst>
          </p:cNvPr>
          <p:cNvSpPr/>
          <p:nvPr/>
        </p:nvSpPr>
        <p:spPr>
          <a:xfrm rot="10800000">
            <a:off x="7952655" y="3770604"/>
            <a:ext cx="665491" cy="308865"/>
          </a:xfrm>
          <a:prstGeom prst="rightArrow">
            <a:avLst>
              <a:gd name="adj1" fmla="val 50000"/>
              <a:gd name="adj2" fmla="val 11104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B28DC537-0C8F-4C2B-87D6-34C31839F286}"/>
              </a:ext>
            </a:extLst>
          </p:cNvPr>
          <p:cNvSpPr/>
          <p:nvPr/>
        </p:nvSpPr>
        <p:spPr>
          <a:xfrm rot="10800000">
            <a:off x="4114790" y="3742761"/>
            <a:ext cx="730885" cy="308865"/>
          </a:xfrm>
          <a:prstGeom prst="rightArrow">
            <a:avLst>
              <a:gd name="adj1" fmla="val 50000"/>
              <a:gd name="adj2" fmla="val 11104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173FE4C7-33A7-4B5F-95FC-C43969B3BAA7}"/>
              </a:ext>
            </a:extLst>
          </p:cNvPr>
          <p:cNvSpPr/>
          <p:nvPr/>
        </p:nvSpPr>
        <p:spPr>
          <a:xfrm rot="5400000">
            <a:off x="2365692" y="4594911"/>
            <a:ext cx="730885" cy="308865"/>
          </a:xfrm>
          <a:prstGeom prst="rightArrow">
            <a:avLst>
              <a:gd name="adj1" fmla="val 50000"/>
              <a:gd name="adj2" fmla="val 11104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1BC4DAF-DE84-432B-8B9F-3BF285701908}"/>
                  </a:ext>
                </a:extLst>
              </p:cNvPr>
              <p:cNvSpPr/>
              <p:nvPr/>
            </p:nvSpPr>
            <p:spPr>
              <a:xfrm>
                <a:off x="4991218" y="5182765"/>
                <a:ext cx="1937483" cy="67476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=15</m:t>
                              </m:r>
                            </m: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1BC4DAF-DE84-432B-8B9F-3BF2857019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218" y="5182765"/>
                <a:ext cx="1937483" cy="6747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Стрелка: вправо 29">
            <a:extLst>
              <a:ext uri="{FF2B5EF4-FFF2-40B4-BE49-F238E27FC236}">
                <a16:creationId xmlns:a16="http://schemas.microsoft.com/office/drawing/2014/main" id="{5EEB4AA7-BF44-4BFB-8ABD-74D1FEC8666D}"/>
              </a:ext>
            </a:extLst>
          </p:cNvPr>
          <p:cNvSpPr/>
          <p:nvPr/>
        </p:nvSpPr>
        <p:spPr>
          <a:xfrm>
            <a:off x="4184628" y="5400224"/>
            <a:ext cx="730885" cy="308865"/>
          </a:xfrm>
          <a:prstGeom prst="rightArrow">
            <a:avLst>
              <a:gd name="adj1" fmla="val 50000"/>
              <a:gd name="adj2" fmla="val 11104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775B282-A334-4BA1-9EED-D88DF6C09DFB}"/>
              </a:ext>
            </a:extLst>
          </p:cNvPr>
          <p:cNvSpPr/>
          <p:nvPr/>
        </p:nvSpPr>
        <p:spPr>
          <a:xfrm>
            <a:off x="7795954" y="5114786"/>
            <a:ext cx="4213781" cy="7744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8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15 км/год – власна швидкість катера,</a:t>
            </a:r>
            <a:endParaRPr lang="ru-RU" sz="20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 км/год – швидкість течії.</a:t>
            </a:r>
            <a:endParaRPr lang="ru-RU" sz="20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33" name="Стрелка: вправо 32">
            <a:extLst>
              <a:ext uri="{FF2B5EF4-FFF2-40B4-BE49-F238E27FC236}">
                <a16:creationId xmlns:a16="http://schemas.microsoft.com/office/drawing/2014/main" id="{3664C634-5410-407F-B727-92C3EC60850B}"/>
              </a:ext>
            </a:extLst>
          </p:cNvPr>
          <p:cNvSpPr/>
          <p:nvPr/>
        </p:nvSpPr>
        <p:spPr>
          <a:xfrm>
            <a:off x="7004406" y="5400223"/>
            <a:ext cx="730885" cy="308865"/>
          </a:xfrm>
          <a:prstGeom prst="rightArrow">
            <a:avLst>
              <a:gd name="adj1" fmla="val 50000"/>
              <a:gd name="adj2" fmla="val 11104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88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9" grpId="0" animBg="1"/>
      <p:bldP spid="42" grpId="0" animBg="1"/>
      <p:bldP spid="49" grpId="0" animBg="1"/>
      <p:bldP spid="55" grpId="0" animBg="1"/>
      <p:bldP spid="12" grpId="0" animBg="1"/>
      <p:bldP spid="13" grpId="0" animBg="1"/>
      <p:bldP spid="14" grpId="0" animBg="1"/>
      <p:bldP spid="4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7" grpId="0" animBg="1"/>
      <p:bldP spid="30" grpId="0" animBg="1"/>
      <p:bldP spid="15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7559E-22EA-4F5F-85D5-8CB8CF21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197" y="1500971"/>
            <a:ext cx="3978897" cy="97348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Задача 3</a:t>
            </a:r>
            <a:endParaRPr lang="ru-RU" sz="8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728226-122F-482F-AB17-FF7D3BB89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001" y="4100660"/>
            <a:ext cx="9964132" cy="2497804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Два програміста, працюючи в одному проекті написали 100500 строк коду. Перший працював 70 днів, а другий 100. Скільки строк писав кожен програміст щоденно, якщо за перші 30 днів перший програміст написав на 5550 строк більше ніж другий.</a:t>
            </a:r>
            <a:endParaRPr lang="ru-RU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413A50-0CA9-4975-A7E4-AAED4E8C04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BDD298-728A-4B68-8396-B7C8A9B2C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23093B-6BAB-40CD-B1E8-BDA7D2A3BB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594E78-4CE2-49A6-92DD-8B603C12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085856-F4EF-41F2-82D4-1390451357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05491"/>
            <a:ext cx="1758096" cy="5467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A628EB-E012-4868-B6AE-D4F931CDD1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23491"/>
            <a:ext cx="1650294" cy="546752"/>
          </a:xfrm>
          <a:prstGeom prst="rect">
            <a:avLst/>
          </a:prstGeom>
        </p:spPr>
      </p:pic>
      <p:pic>
        <p:nvPicPr>
          <p:cNvPr id="7170" name="Picture 2" descr="Новий робочий клас: програмісти на службі капіталістів">
            <a:extLst>
              <a:ext uri="{FF2B5EF4-FFF2-40B4-BE49-F238E27FC236}">
                <a16:creationId xmlns:a16="http://schemas.microsoft.com/office/drawing/2014/main" id="{EF1B66C6-061A-4C20-9776-0571BB384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62" y="131975"/>
            <a:ext cx="6500567" cy="39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6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4C074-B325-46C0-BDCA-E584EF04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25" y="111256"/>
            <a:ext cx="2913668" cy="9452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uk-UA" sz="4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Розв’язання</a:t>
            </a:r>
            <a:br>
              <a:rPr lang="ru-RU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0F427B-1FE7-4D05-9DED-1AF3062586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A10541-8004-4CCC-A53F-2767A404A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70B9E6-54B3-47D5-9EFB-90F3A3DA9A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044D1-17DC-46EE-9F82-9198731DFD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29" name="Rectangle 16">
            <a:extLst>
              <a:ext uri="{FF2B5EF4-FFF2-40B4-BE49-F238E27FC236}">
                <a16:creationId xmlns:a16="http://schemas.microsoft.com/office/drawing/2014/main" id="{10C311B3-1192-4AC3-AF1B-E82D3F4B6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882" y="1628099"/>
            <a:ext cx="74579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A069BED-B75A-4FD4-929D-EC496419B9FF}"/>
              </a:ext>
            </a:extLst>
          </p:cNvPr>
          <p:cNvSpPr/>
          <p:nvPr/>
        </p:nvSpPr>
        <p:spPr>
          <a:xfrm>
            <a:off x="658417" y="2605056"/>
            <a:ext cx="9663360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Нехай перший програміст за день пише </a:t>
            </a:r>
            <a:r>
              <a:rPr lang="uk-UA" sz="2400" i="1" dirty="0">
                <a:latin typeface="Times New Roman" panose="02020603050405020304" pitchFamily="18" charset="0"/>
                <a:ea typeface="Malgun Gothic" panose="020B0503020000020004" pitchFamily="34" charset="-127"/>
              </a:rPr>
              <a:t>х</a:t>
            </a: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 строк коду, </a:t>
            </a:r>
            <a:endParaRPr lang="ru-RU" sz="2200" i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F8E595-2BED-46AA-92D6-A3DF2CACA881}"/>
              </a:ext>
            </a:extLst>
          </p:cNvPr>
          <p:cNvSpPr txBox="1"/>
          <p:nvPr/>
        </p:nvSpPr>
        <p:spPr>
          <a:xfrm>
            <a:off x="5787957" y="1856699"/>
            <a:ext cx="52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D350EE95-C087-4488-9969-3E3A4E7BA1DB}"/>
              </a:ext>
            </a:extLst>
          </p:cNvPr>
          <p:cNvSpPr/>
          <p:nvPr/>
        </p:nvSpPr>
        <p:spPr>
          <a:xfrm>
            <a:off x="677948" y="3170898"/>
            <a:ext cx="10538145" cy="5258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За 70 днів перший напише 70х строк,</a:t>
            </a:r>
            <a:endParaRPr lang="ru-RU" sz="2200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EC0F3C4-A478-4ECB-93EE-B361F4C0FA61}"/>
              </a:ext>
            </a:extLst>
          </p:cNvPr>
          <p:cNvSpPr/>
          <p:nvPr/>
        </p:nvSpPr>
        <p:spPr>
          <a:xfrm>
            <a:off x="654236" y="4422710"/>
            <a:ext cx="10804004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За 30 днів перший програміст напише 30х строк,</a:t>
            </a:r>
            <a:endParaRPr lang="ru-RU" sz="22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DE5EC43-FCA8-49BD-B216-953B2C0B351A}"/>
              </a:ext>
            </a:extLst>
          </p:cNvPr>
          <p:cNvSpPr txBox="1"/>
          <p:nvPr/>
        </p:nvSpPr>
        <p:spPr>
          <a:xfrm>
            <a:off x="7034072" y="4404688"/>
            <a:ext cx="3052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а другий – 30у строк</a:t>
            </a:r>
            <a:endParaRPr lang="ru-RU" sz="2200" dirty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A2440358-A754-4ACB-9AC4-111CD749A6B6}"/>
              </a:ext>
            </a:extLst>
          </p:cNvPr>
          <p:cNvSpPr/>
          <p:nvPr/>
        </p:nvSpPr>
        <p:spPr>
          <a:xfrm>
            <a:off x="5809837" y="3812377"/>
            <a:ext cx="1128409" cy="4872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Отже:</a:t>
            </a:r>
            <a:endParaRPr lang="ru-RU" sz="2400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DEB959C1-B0A0-4D3D-A214-BD7670207D3D}"/>
              </a:ext>
            </a:extLst>
          </p:cNvPr>
          <p:cNvSpPr/>
          <p:nvPr/>
        </p:nvSpPr>
        <p:spPr>
          <a:xfrm>
            <a:off x="7037114" y="3798502"/>
            <a:ext cx="3678917" cy="4872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70х + 100у = 100500.</a:t>
            </a: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5C9D2EA9-2974-436C-AFB2-CBE239E350FD}"/>
              </a:ext>
            </a:extLst>
          </p:cNvPr>
          <p:cNvSpPr/>
          <p:nvPr/>
        </p:nvSpPr>
        <p:spPr>
          <a:xfrm>
            <a:off x="669303" y="3819813"/>
            <a:ext cx="5041666" cy="4798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Разом (70х + 100у)строк або 100500</a:t>
            </a:r>
            <a:endParaRPr lang="ru-RU" sz="2400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8370E971-1E65-4CA9-8A43-1FEF625EE939}"/>
              </a:ext>
            </a:extLst>
          </p:cNvPr>
          <p:cNvSpPr/>
          <p:nvPr/>
        </p:nvSpPr>
        <p:spPr>
          <a:xfrm>
            <a:off x="654236" y="4960265"/>
            <a:ext cx="10775626" cy="7091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Перший напише більше ніж другий на 30х – 30у строк, що за умовою задачі дорівнює 5550 строк.</a:t>
            </a:r>
            <a:endParaRPr lang="ru-RU" sz="2200" dirty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DCFEABF4-9DB5-4AA0-BA97-0AAA3ED9C059}"/>
              </a:ext>
            </a:extLst>
          </p:cNvPr>
          <p:cNvSpPr/>
          <p:nvPr/>
        </p:nvSpPr>
        <p:spPr>
          <a:xfrm>
            <a:off x="5809837" y="5776053"/>
            <a:ext cx="1128409" cy="4872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Отже:</a:t>
            </a:r>
            <a:endParaRPr lang="ru-RU" sz="2400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5E748B56-104C-41E0-BA7D-4017979CBDC6}"/>
              </a:ext>
            </a:extLst>
          </p:cNvPr>
          <p:cNvSpPr/>
          <p:nvPr/>
        </p:nvSpPr>
        <p:spPr>
          <a:xfrm>
            <a:off x="7034073" y="5763297"/>
            <a:ext cx="3163885" cy="5258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30х – 30у = 5550</a:t>
            </a: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BCD844-83AE-4BF8-8219-F850C2C7D289}"/>
              </a:ext>
            </a:extLst>
          </p:cNvPr>
          <p:cNvSpPr txBox="1"/>
          <p:nvPr/>
        </p:nvSpPr>
        <p:spPr>
          <a:xfrm>
            <a:off x="5747178" y="3195958"/>
            <a:ext cx="413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а другий за 100 днів – 100у.</a:t>
            </a:r>
            <a:endParaRPr lang="ru-RU" sz="24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4D03DA3-C809-4E04-A69D-28F5500FE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940" y="84109"/>
            <a:ext cx="7496175" cy="24098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30A1690-B0A0-453D-B8B6-F92258D65FEC}"/>
              </a:ext>
            </a:extLst>
          </p:cNvPr>
          <p:cNvSpPr txBox="1"/>
          <p:nvPr/>
        </p:nvSpPr>
        <p:spPr>
          <a:xfrm>
            <a:off x="7644876" y="2596078"/>
            <a:ext cx="278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а другий – </a:t>
            </a:r>
            <a:r>
              <a:rPr lang="uk-UA" sz="2400" i="1" dirty="0">
                <a:latin typeface="Times New Roman" panose="02020603050405020304" pitchFamily="18" charset="0"/>
                <a:ea typeface="Malgun Gothic" panose="020B0503020000020004" pitchFamily="34" charset="-127"/>
              </a:rPr>
              <a:t>у</a:t>
            </a: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 строк.</a:t>
            </a:r>
            <a:endParaRPr lang="ru-RU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2E84D4-7760-4712-8CBC-A3FC3B15D398}"/>
              </a:ext>
            </a:extLst>
          </p:cNvPr>
          <p:cNvSpPr txBox="1"/>
          <p:nvPr/>
        </p:nvSpPr>
        <p:spPr>
          <a:xfrm>
            <a:off x="5594707" y="1690010"/>
            <a:ext cx="38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Malgun Gothic" panose="020B0503020000020004" pitchFamily="34" charset="-127"/>
              </a:rPr>
              <a:t>х</a:t>
            </a:r>
            <a:endParaRPr lang="ru-RU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7ACEA28-0DD5-4DB7-BCC5-5AF6B794136F}"/>
              </a:ext>
            </a:extLst>
          </p:cNvPr>
          <p:cNvSpPr txBox="1"/>
          <p:nvPr/>
        </p:nvSpPr>
        <p:spPr>
          <a:xfrm>
            <a:off x="5594707" y="2031010"/>
            <a:ext cx="38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Malgun Gothic" panose="020B0503020000020004" pitchFamily="34" charset="-127"/>
              </a:rPr>
              <a:t>у</a:t>
            </a:r>
            <a:endParaRPr lang="ru-RU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D39C03B-02F0-4F46-824F-EDB8B78D1136}"/>
              </a:ext>
            </a:extLst>
          </p:cNvPr>
          <p:cNvSpPr txBox="1"/>
          <p:nvPr/>
        </p:nvSpPr>
        <p:spPr>
          <a:xfrm>
            <a:off x="6263015" y="1672033"/>
            <a:ext cx="478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Malgun Gothic" panose="020B0503020000020004" pitchFamily="34" charset="-127"/>
              </a:rPr>
              <a:t>70</a:t>
            </a:r>
            <a:endParaRPr lang="ru-RU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785E8E5-316A-4DAB-8802-239B05EED24B}"/>
              </a:ext>
            </a:extLst>
          </p:cNvPr>
          <p:cNvSpPr txBox="1"/>
          <p:nvPr/>
        </p:nvSpPr>
        <p:spPr>
          <a:xfrm>
            <a:off x="6245790" y="2061056"/>
            <a:ext cx="53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Malgun Gothic" panose="020B0503020000020004" pitchFamily="34" charset="-127"/>
              </a:rPr>
              <a:t>100</a:t>
            </a:r>
            <a:endParaRPr lang="ru-RU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CBEE24C-39E7-46C2-8B5B-95B0CFBF1277}"/>
              </a:ext>
            </a:extLst>
          </p:cNvPr>
          <p:cNvSpPr txBox="1"/>
          <p:nvPr/>
        </p:nvSpPr>
        <p:spPr>
          <a:xfrm>
            <a:off x="6938246" y="1664234"/>
            <a:ext cx="70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Malgun Gothic" panose="020B0503020000020004" pitchFamily="34" charset="-127"/>
              </a:rPr>
              <a:t>70х</a:t>
            </a:r>
            <a:endParaRPr lang="ru-RU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AD5BDCC-0419-4109-89F1-52609CF55048}"/>
              </a:ext>
            </a:extLst>
          </p:cNvPr>
          <p:cNvSpPr txBox="1"/>
          <p:nvPr/>
        </p:nvSpPr>
        <p:spPr>
          <a:xfrm>
            <a:off x="6941882" y="2031010"/>
            <a:ext cx="70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Malgun Gothic" panose="020B0503020000020004" pitchFamily="34" charset="-127"/>
              </a:rPr>
              <a:t>100у</a:t>
            </a:r>
            <a:endParaRPr lang="ru-RU" dirty="0"/>
          </a:p>
        </p:txBody>
      </p:sp>
      <p:sp>
        <p:nvSpPr>
          <p:cNvPr id="16" name="Знак ''плюс'' 15">
            <a:extLst>
              <a:ext uri="{FF2B5EF4-FFF2-40B4-BE49-F238E27FC236}">
                <a16:creationId xmlns:a16="http://schemas.microsoft.com/office/drawing/2014/main" id="{26C4E8CD-85A8-4B92-87ED-36FF3CC15529}"/>
              </a:ext>
            </a:extLst>
          </p:cNvPr>
          <p:cNvSpPr/>
          <p:nvPr/>
        </p:nvSpPr>
        <p:spPr>
          <a:xfrm>
            <a:off x="7416939" y="1880127"/>
            <a:ext cx="348382" cy="342102"/>
          </a:xfrm>
          <a:prstGeom prst="mathPlus">
            <a:avLst>
              <a:gd name="adj1" fmla="val 1018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авая фигурная скобка 59">
            <a:extLst>
              <a:ext uri="{FF2B5EF4-FFF2-40B4-BE49-F238E27FC236}">
                <a16:creationId xmlns:a16="http://schemas.microsoft.com/office/drawing/2014/main" id="{61642335-81FE-4D6F-B6FF-38D68F35E136}"/>
              </a:ext>
            </a:extLst>
          </p:cNvPr>
          <p:cNvSpPr/>
          <p:nvPr/>
        </p:nvSpPr>
        <p:spPr>
          <a:xfrm>
            <a:off x="7729136" y="1780115"/>
            <a:ext cx="354610" cy="5225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745B492-188A-4248-9656-3FE6B5AEAD2C}"/>
              </a:ext>
            </a:extLst>
          </p:cNvPr>
          <p:cNvSpPr txBox="1"/>
          <p:nvPr/>
        </p:nvSpPr>
        <p:spPr>
          <a:xfrm>
            <a:off x="7943428" y="1780115"/>
            <a:ext cx="90838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Malgun Gothic" panose="020B0503020000020004" pitchFamily="34" charset="-127"/>
              </a:rPr>
              <a:t>100500</a:t>
            </a:r>
            <a:endParaRPr lang="ru-RU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2706790-7629-4FE1-AEA5-42B004FD7D59}"/>
              </a:ext>
            </a:extLst>
          </p:cNvPr>
          <p:cNvSpPr txBox="1"/>
          <p:nvPr/>
        </p:nvSpPr>
        <p:spPr>
          <a:xfrm>
            <a:off x="8982555" y="1712576"/>
            <a:ext cx="70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Malgun Gothic" panose="020B0503020000020004" pitchFamily="34" charset="-127"/>
              </a:rPr>
              <a:t>30</a:t>
            </a:r>
            <a:endParaRPr lang="ru-RU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6A96C61-66D7-4EC9-9856-2A1F0855320D}"/>
              </a:ext>
            </a:extLst>
          </p:cNvPr>
          <p:cNvSpPr txBox="1"/>
          <p:nvPr/>
        </p:nvSpPr>
        <p:spPr>
          <a:xfrm>
            <a:off x="8976437" y="2060704"/>
            <a:ext cx="70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Malgun Gothic" panose="020B0503020000020004" pitchFamily="34" charset="-127"/>
              </a:rPr>
              <a:t>30</a:t>
            </a:r>
            <a:endParaRPr lang="ru-RU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38780C4-DFBF-4311-8470-4AE82563A9ED}"/>
              </a:ext>
            </a:extLst>
          </p:cNvPr>
          <p:cNvSpPr txBox="1"/>
          <p:nvPr/>
        </p:nvSpPr>
        <p:spPr>
          <a:xfrm>
            <a:off x="9907781" y="1654518"/>
            <a:ext cx="70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Malgun Gothic" panose="020B0503020000020004" pitchFamily="34" charset="-127"/>
              </a:rPr>
              <a:t>30х</a:t>
            </a:r>
            <a:endParaRPr lang="ru-RU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9503C6C-9411-486E-9F6F-217A344DCC72}"/>
              </a:ext>
            </a:extLst>
          </p:cNvPr>
          <p:cNvSpPr txBox="1"/>
          <p:nvPr/>
        </p:nvSpPr>
        <p:spPr>
          <a:xfrm>
            <a:off x="9899152" y="2058155"/>
            <a:ext cx="70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Malgun Gothic" panose="020B0503020000020004" pitchFamily="34" charset="-127"/>
              </a:rPr>
              <a:t>30у</a:t>
            </a:r>
            <a:endParaRPr lang="ru-RU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BF8148A-0732-40B2-92D9-E2D8A97F3FF0}"/>
              </a:ext>
            </a:extLst>
          </p:cNvPr>
          <p:cNvSpPr txBox="1"/>
          <p:nvPr/>
        </p:nvSpPr>
        <p:spPr>
          <a:xfrm>
            <a:off x="10536598" y="1790739"/>
            <a:ext cx="763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Malgun Gothic" panose="020B0503020000020004" pitchFamily="34" charset="-127"/>
              </a:rPr>
              <a:t>5550</a:t>
            </a:r>
            <a:endParaRPr lang="ru-RU" dirty="0"/>
          </a:p>
        </p:txBody>
      </p:sp>
      <p:sp>
        <p:nvSpPr>
          <p:cNvPr id="17" name="Знак ''минус'' 16">
            <a:extLst>
              <a:ext uri="{FF2B5EF4-FFF2-40B4-BE49-F238E27FC236}">
                <a16:creationId xmlns:a16="http://schemas.microsoft.com/office/drawing/2014/main" id="{92956D56-3B2D-4196-8C77-5ABB9D0A924C}"/>
              </a:ext>
            </a:extLst>
          </p:cNvPr>
          <p:cNvSpPr/>
          <p:nvPr/>
        </p:nvSpPr>
        <p:spPr>
          <a:xfrm>
            <a:off x="10197958" y="1971612"/>
            <a:ext cx="300817" cy="143007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авая круглая скобка 71">
            <a:extLst>
              <a:ext uri="{FF2B5EF4-FFF2-40B4-BE49-F238E27FC236}">
                <a16:creationId xmlns:a16="http://schemas.microsoft.com/office/drawing/2014/main" id="{E7B7FAFB-8655-4478-B4BE-640ADCDC2704}"/>
              </a:ext>
            </a:extLst>
          </p:cNvPr>
          <p:cNvSpPr/>
          <p:nvPr/>
        </p:nvSpPr>
        <p:spPr>
          <a:xfrm>
            <a:off x="10412447" y="1845820"/>
            <a:ext cx="175260" cy="358140"/>
          </a:xfrm>
          <a:prstGeom prst="rightBracket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99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9" grpId="0" animBg="1"/>
      <p:bldP spid="42" grpId="0" animBg="1"/>
      <p:bldP spid="45" grpId="0"/>
      <p:bldP spid="47" grpId="0" animBg="1"/>
      <p:bldP spid="48" grpId="0" animBg="1"/>
      <p:bldP spid="49" grpId="0" build="allAtOnce" animBg="1"/>
      <p:bldP spid="55" grpId="0" animBg="1"/>
      <p:bldP spid="65" grpId="0" animBg="1"/>
      <p:bldP spid="66" grpId="0" animBg="1"/>
      <p:bldP spid="6" grpId="0"/>
      <p:bldP spid="18" grpId="0"/>
      <p:bldP spid="12" grpId="0"/>
      <p:bldP spid="43" grpId="0"/>
      <p:bldP spid="44" grpId="0"/>
      <p:bldP spid="46" grpId="0"/>
      <p:bldP spid="50" grpId="0"/>
      <p:bldP spid="51" grpId="0"/>
      <p:bldP spid="16" grpId="0" animBg="1"/>
      <p:bldP spid="60" grpId="0" animBg="1"/>
      <p:bldP spid="52" grpId="0"/>
      <p:bldP spid="53" grpId="0"/>
      <p:bldP spid="54" grpId="0"/>
      <p:bldP spid="63" grpId="0"/>
      <p:bldP spid="64" grpId="0"/>
      <p:bldP spid="67" grpId="0"/>
      <p:bldP spid="17" grpId="0" animBg="1"/>
      <p:bldP spid="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4C074-B325-46C0-BDCA-E584EF04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9166" y="136104"/>
            <a:ext cx="2913668" cy="9452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uk-UA" sz="4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Розв’язання</a:t>
            </a:r>
            <a:br>
              <a:rPr lang="ru-RU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0F427B-1FE7-4D05-9DED-1AF3062586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A10541-8004-4CCC-A53F-2767A404A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70B9E6-54B3-47D5-9EFB-90F3A3DA9A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044D1-17DC-46EE-9F82-9198731DFD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29" name="Rectangle 16">
            <a:extLst>
              <a:ext uri="{FF2B5EF4-FFF2-40B4-BE49-F238E27FC236}">
                <a16:creationId xmlns:a16="http://schemas.microsoft.com/office/drawing/2014/main" id="{10C311B3-1192-4AC3-AF1B-E82D3F4B6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882" y="1628099"/>
            <a:ext cx="74579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A069BED-B75A-4FD4-929D-EC496419B9FF}"/>
              </a:ext>
            </a:extLst>
          </p:cNvPr>
          <p:cNvSpPr/>
          <p:nvPr/>
        </p:nvSpPr>
        <p:spPr>
          <a:xfrm>
            <a:off x="665206" y="1178502"/>
            <a:ext cx="5784522" cy="5787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Одержали систему двох лінійних рівнянь</a:t>
            </a:r>
            <a:endParaRPr lang="ru-RU" sz="2400" i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F8E595-2BED-46AA-92D6-A3DF2CACA881}"/>
              </a:ext>
            </a:extLst>
          </p:cNvPr>
          <p:cNvSpPr txBox="1"/>
          <p:nvPr/>
        </p:nvSpPr>
        <p:spPr>
          <a:xfrm>
            <a:off x="5787957" y="1856699"/>
            <a:ext cx="52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D350EE95-C087-4488-9969-3E3A4E7BA1DB}"/>
                  </a:ext>
                </a:extLst>
              </p:cNvPr>
              <p:cNvSpPr/>
              <p:nvPr/>
            </p:nvSpPr>
            <p:spPr>
              <a:xfrm>
                <a:off x="1465920" y="1874250"/>
                <a:ext cx="3455923" cy="97628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/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/>
                              </m:ctrlPr>
                            </m:eqArrPr>
                            <m:e>
                              <m:r>
                                <a:rPr lang="uk-UA" sz="2000" i="1"/>
                                <m:t>70</m:t>
                              </m:r>
                              <m:r>
                                <a:rPr lang="uk-UA" sz="2000" i="1"/>
                                <m:t>𝑥</m:t>
                              </m:r>
                              <m:r>
                                <a:rPr lang="uk-UA" sz="2000" i="1"/>
                                <m:t>+100</m:t>
                              </m:r>
                              <m:r>
                                <a:rPr lang="uk-UA" sz="2000" i="1"/>
                                <m:t>𝑦</m:t>
                              </m:r>
                              <m:r>
                                <a:rPr lang="uk-UA" sz="2000" i="1"/>
                                <m:t>=100500, </m:t>
                              </m:r>
                            </m:e>
                            <m:e>
                              <m:r>
                                <a:rPr lang="uk-UA" sz="2000" i="1"/>
                                <m:t>30</m:t>
                              </m:r>
                              <m:r>
                                <a:rPr lang="uk-UA" sz="2000" i="1"/>
                                <m:t>𝑥</m:t>
                              </m:r>
                              <m:r>
                                <a:rPr lang="uk-UA" sz="2000" i="1"/>
                                <m:t>−30</m:t>
                              </m:r>
                              <m:r>
                                <a:rPr lang="uk-UA" sz="2000" i="1"/>
                                <m:t>𝑦</m:t>
                              </m:r>
                              <m:r>
                                <a:rPr lang="uk-UA" sz="2000" i="1"/>
                                <m:t>=5550;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D350EE95-C087-4488-9969-3E3A4E7BA1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920" y="1874250"/>
                <a:ext cx="3455923" cy="9762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3EC0F3C4-A478-4ECB-93EE-B361F4C0FA61}"/>
                  </a:ext>
                </a:extLst>
              </p:cNvPr>
              <p:cNvSpPr/>
              <p:nvPr/>
            </p:nvSpPr>
            <p:spPr>
              <a:xfrm>
                <a:off x="4758609" y="1916335"/>
                <a:ext cx="1119335" cy="89211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 ÷10</m:t>
                      </m:r>
                    </m:oMath>
                  </m:oMathPara>
                </a14:m>
                <a:endParaRPr lang="ru-RU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 ÷30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3EC0F3C4-A478-4ECB-93EE-B361F4C0FA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609" y="1916335"/>
                <a:ext cx="1119335" cy="892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5C9D2EA9-2974-436C-AFB2-CBE239E350FD}"/>
                  </a:ext>
                </a:extLst>
              </p:cNvPr>
              <p:cNvSpPr/>
              <p:nvPr/>
            </p:nvSpPr>
            <p:spPr>
              <a:xfrm>
                <a:off x="1454332" y="2948518"/>
                <a:ext cx="3292689" cy="82042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:r>
                  <a:rPr lang="ru-RU" sz="2000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000" i="1"/>
                        </m:ctrlPr>
                      </m:dPr>
                      <m:e>
                        <m:eqArr>
                          <m:eqArrPr>
                            <m:ctrlPr>
                              <a:rPr lang="ru-RU" sz="2000" i="1"/>
                            </m:ctrlPr>
                          </m:eqArrPr>
                          <m:e>
                            <m:r>
                              <a:rPr lang="ru-RU" sz="2000" i="1"/>
                              <m:t>7</m:t>
                            </m:r>
                            <m:r>
                              <a:rPr lang="en-US" sz="2000" i="1"/>
                              <m:t>𝑥</m:t>
                            </m:r>
                            <m:r>
                              <a:rPr lang="ru-RU" sz="2000" i="1"/>
                              <m:t>+10</m:t>
                            </m:r>
                            <m:r>
                              <a:rPr lang="en-US" sz="2000" i="1"/>
                              <m:t>𝑦</m:t>
                            </m:r>
                            <m:r>
                              <a:rPr lang="ru-RU" sz="2000" i="1"/>
                              <m:t>=10050,</m:t>
                            </m:r>
                          </m:e>
                          <m:e>
                            <m:r>
                              <a:rPr lang="en-US" sz="2000" i="1"/>
                              <m:t>𝑥</m:t>
                            </m:r>
                            <m:r>
                              <a:rPr lang="ru-RU" sz="2000" i="1"/>
                              <m:t>−</m:t>
                            </m:r>
                            <m:r>
                              <a:rPr lang="en-US" sz="2000" i="1"/>
                              <m:t>𝑦</m:t>
                            </m:r>
                            <m:r>
                              <a:rPr lang="ru-RU" sz="2000" i="1"/>
                              <m:t>=185; 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5C9D2EA9-2974-436C-AFB2-CBE239E35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332" y="2948518"/>
                <a:ext cx="3292689" cy="8204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id="{8370E971-1E65-4CA9-8A43-1FEF625EE939}"/>
                  </a:ext>
                </a:extLst>
              </p:cNvPr>
              <p:cNvSpPr/>
              <p:nvPr/>
            </p:nvSpPr>
            <p:spPr>
              <a:xfrm>
                <a:off x="4147967" y="2990222"/>
                <a:ext cx="982398" cy="4572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 panose="02040503050406030204" pitchFamily="18" charset="0"/>
                        </a:rPr>
                        <m:t>|×10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id="{8370E971-1E65-4CA9-8A43-1FEF625EE9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967" y="2990222"/>
                <a:ext cx="982398" cy="457200"/>
              </a:xfrm>
              <a:prstGeom prst="rect">
                <a:avLst/>
              </a:prstGeom>
              <a:blipFill>
                <a:blip r:embed="rId6"/>
                <a:stretch>
                  <a:fillRect l="-18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F365FDCA-B3CC-47C5-BC71-BC5FDBDD2BF0}"/>
                  </a:ext>
                </a:extLst>
              </p:cNvPr>
              <p:cNvSpPr/>
              <p:nvPr/>
            </p:nvSpPr>
            <p:spPr>
              <a:xfrm>
                <a:off x="1486737" y="3913681"/>
                <a:ext cx="3292689" cy="167641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+10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=10050,</m:t>
                              </m:r>
                            </m:e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−10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=1850;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0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ru-RU" sz="2000" dirty="0"/>
              </a:p>
            </p:txBody>
          </p:sp>
        </mc:Choice>
        <mc:Fallback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F365FDCA-B3CC-47C5-BC71-BC5FDBDD2B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737" y="3913681"/>
                <a:ext cx="3292689" cy="16764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ADDEF486-C483-4D13-AE84-F1554A46133C}"/>
                  </a:ext>
                </a:extLst>
              </p:cNvPr>
              <p:cNvSpPr/>
              <p:nvPr/>
            </p:nvSpPr>
            <p:spPr>
              <a:xfrm>
                <a:off x="7103109" y="1916335"/>
                <a:ext cx="3190961" cy="892118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=700,</m:t>
                              </m:r>
                            </m:e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4900+10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=100500;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0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ctr"/>
                <a:endParaRPr lang="ru-RU" sz="2000" dirty="0"/>
              </a:p>
            </p:txBody>
          </p:sp>
        </mc:Choice>
        <mc:Fallback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ADDEF486-C483-4D13-AE84-F1554A4613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109" y="1916335"/>
                <a:ext cx="3190961" cy="8921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470FE26A-68F8-4795-8C1C-C8EF651709A8}"/>
                  </a:ext>
                </a:extLst>
              </p:cNvPr>
              <p:cNvSpPr/>
              <p:nvPr/>
            </p:nvSpPr>
            <p:spPr>
              <a:xfrm>
                <a:off x="7296346" y="2883471"/>
                <a:ext cx="2571933" cy="674768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/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/>
                              </m:ctrlPr>
                            </m:eqArrPr>
                            <m:e>
                              <m:r>
                                <a:rPr lang="en-US" sz="2000" i="1"/>
                                <m:t>𝑥</m:t>
                              </m:r>
                              <m:r>
                                <a:rPr lang="ru-RU" sz="2000" i="1"/>
                                <m:t>=700,</m:t>
                              </m:r>
                            </m:e>
                            <m:e>
                              <m:r>
                                <a:rPr lang="ru-RU" sz="2000" i="1"/>
                                <m:t>10</m:t>
                              </m:r>
                              <m:r>
                                <a:rPr lang="en-US" sz="2000" i="1"/>
                                <m:t>𝑦</m:t>
                              </m:r>
                              <m:r>
                                <a:rPr lang="ru-RU" sz="2000" i="1"/>
                                <m:t>=5150;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dirty="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470FE26A-68F8-4795-8C1C-C8EF651709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346" y="2883471"/>
                <a:ext cx="2571933" cy="6747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1BC4DAF-DE84-432B-8B9F-3BF285701908}"/>
                  </a:ext>
                </a:extLst>
              </p:cNvPr>
              <p:cNvSpPr/>
              <p:nvPr/>
            </p:nvSpPr>
            <p:spPr>
              <a:xfrm>
                <a:off x="7296346" y="3690649"/>
                <a:ext cx="1937483" cy="67476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=700,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=515.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1BC4DAF-DE84-432B-8B9F-3BF2857019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346" y="3690649"/>
                <a:ext cx="1937483" cy="6747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775B282-A334-4BA1-9EED-D88DF6C09DFB}"/>
              </a:ext>
            </a:extLst>
          </p:cNvPr>
          <p:cNvSpPr/>
          <p:nvPr/>
        </p:nvSpPr>
        <p:spPr>
          <a:xfrm>
            <a:off x="7296346" y="4553147"/>
            <a:ext cx="3190961" cy="10369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Відповідь: </a:t>
            </a: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700 строк, 515 строк</a:t>
            </a:r>
            <a:r>
              <a:rPr lang="uk-UA" sz="20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0217275-DC24-4688-8ED8-A112042FCB66}"/>
              </a:ext>
            </a:extLst>
          </p:cNvPr>
          <p:cNvSpPr/>
          <p:nvPr/>
        </p:nvSpPr>
        <p:spPr>
          <a:xfrm>
            <a:off x="6474982" y="1169631"/>
            <a:ext cx="5629034" cy="5787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Повернемося до системи рівнянь: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нак ''плюс'' 2">
            <a:extLst>
              <a:ext uri="{FF2B5EF4-FFF2-40B4-BE49-F238E27FC236}">
                <a16:creationId xmlns:a16="http://schemas.microsoft.com/office/drawing/2014/main" id="{EA1742FE-B345-42DB-990B-A11B1673D55C}"/>
              </a:ext>
            </a:extLst>
          </p:cNvPr>
          <p:cNvSpPr/>
          <p:nvPr/>
        </p:nvSpPr>
        <p:spPr>
          <a:xfrm>
            <a:off x="4240174" y="4028033"/>
            <a:ext cx="546752" cy="525113"/>
          </a:xfrm>
          <a:prstGeom prst="mathPlus">
            <a:avLst>
              <a:gd name="adj1" fmla="val 1274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9C8F81A-C0E4-4192-9C38-1AE9E73656FA}"/>
              </a:ext>
            </a:extLst>
          </p:cNvPr>
          <p:cNvCxnSpPr/>
          <p:nvPr/>
        </p:nvCxnSpPr>
        <p:spPr>
          <a:xfrm>
            <a:off x="2045616" y="4751888"/>
            <a:ext cx="238502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AA16FB5-FF0A-4863-9F8F-5B24D1D6C41B}"/>
              </a:ext>
            </a:extLst>
          </p:cNvPr>
          <p:cNvSpPr txBox="1"/>
          <p:nvPr/>
        </p:nvSpPr>
        <p:spPr>
          <a:xfrm>
            <a:off x="2818614" y="4834491"/>
            <a:ext cx="1820552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17</a:t>
            </a:r>
            <a:r>
              <a:rPr lang="en-US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x</a:t>
            </a:r>
            <a:r>
              <a:rPr lang="ru-RU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= 11900</a:t>
            </a:r>
            <a:r>
              <a:rPr lang="uk-UA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</a:t>
            </a:r>
            <a:endParaRPr lang="ru-RU" sz="20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</a:t>
            </a:r>
            <a:r>
              <a:rPr lang="en-US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x</a:t>
            </a:r>
            <a:r>
              <a:rPr lang="ru-RU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= 700</a:t>
            </a:r>
            <a:r>
              <a:rPr lang="uk-UA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</a:t>
            </a:r>
            <a:endParaRPr lang="ru-RU" sz="20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CFC27632-8ABC-4DF4-96E7-6B0701329FEB}"/>
              </a:ext>
            </a:extLst>
          </p:cNvPr>
          <p:cNvCxnSpPr>
            <a:cxnSpLocks/>
          </p:cNvCxnSpPr>
          <p:nvPr/>
        </p:nvCxnSpPr>
        <p:spPr>
          <a:xfrm flipH="1">
            <a:off x="2606533" y="4028033"/>
            <a:ext cx="489548" cy="2393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193C7ED4-F117-493F-80E8-7C148C1D05CE}"/>
              </a:ext>
            </a:extLst>
          </p:cNvPr>
          <p:cNvCxnSpPr>
            <a:cxnSpLocks/>
          </p:cNvCxnSpPr>
          <p:nvPr/>
        </p:nvCxnSpPr>
        <p:spPr>
          <a:xfrm flipH="1">
            <a:off x="2645000" y="4290589"/>
            <a:ext cx="548881" cy="270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68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9" grpId="0" animBg="1"/>
      <p:bldP spid="42" grpId="0" animBg="1"/>
      <p:bldP spid="49" grpId="0" animBg="1"/>
      <p:bldP spid="55" grpId="0" animBg="1"/>
      <p:bldP spid="12" grpId="0" animBg="1"/>
      <p:bldP spid="13" grpId="0" animBg="1"/>
      <p:bldP spid="14" grpId="0" animBg="1"/>
      <p:bldP spid="7" grpId="0" animBg="1"/>
      <p:bldP spid="15" grpId="0" animBg="1"/>
      <p:bldP spid="31" grpId="0" animBg="1"/>
      <p:bldP spid="3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7559E-22EA-4F5F-85D5-8CB8CF21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197" y="1500971"/>
            <a:ext cx="3978897" cy="97348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Задача 4</a:t>
            </a:r>
            <a:endParaRPr lang="ru-RU" sz="8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728226-122F-482F-AB17-FF7D3BB89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001" y="4100660"/>
            <a:ext cx="9964132" cy="2497804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Змішали 5-відсотковий та 70-відсотковий розчин оцтової кислоти. Скільки треба взяти 70-відсоткового розчину, щоб отримати 130г 30-відсоткового розчину?</a:t>
            </a:r>
            <a:endParaRPr lang="ru-RU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413A50-0CA9-4975-A7E4-AAED4E8C04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BDD298-728A-4B68-8396-B7C8A9B2C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23093B-6BAB-40CD-B1E8-BDA7D2A3BB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594E78-4CE2-49A6-92DD-8B603C12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085856-F4EF-41F2-82D4-1390451357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05491"/>
            <a:ext cx="1758096" cy="5467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A628EB-E012-4868-B6AE-D4F931CDD1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23491"/>
            <a:ext cx="1650294" cy="546752"/>
          </a:xfrm>
          <a:prstGeom prst="rect">
            <a:avLst/>
          </a:prstGeom>
        </p:spPr>
      </p:pic>
      <p:pic>
        <p:nvPicPr>
          <p:cNvPr id="8194" name="Picture 2" descr="Для каких специальностей нужна химия? | Best Repetitor">
            <a:extLst>
              <a:ext uri="{FF2B5EF4-FFF2-40B4-BE49-F238E27FC236}">
                <a16:creationId xmlns:a16="http://schemas.microsoft.com/office/drawing/2014/main" id="{6F373A40-F323-401A-9C9F-3299C089B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027" y="236485"/>
            <a:ext cx="6518230" cy="366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79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93B300-46F0-4406-B777-97B185212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682" y="195060"/>
            <a:ext cx="5276850" cy="20478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4C074-B325-46C0-BDCA-E584EF04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25" y="111256"/>
            <a:ext cx="2913668" cy="9452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uk-UA" sz="4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Розв’язання</a:t>
            </a:r>
            <a:br>
              <a:rPr lang="ru-RU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0F427B-1FE7-4D05-9DED-1AF3062586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A10541-8004-4CCC-A53F-2767A404A3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70B9E6-54B3-47D5-9EFB-90F3A3DA9A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044D1-17DC-46EE-9F82-9198731DFD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29" name="Rectangle 16">
            <a:extLst>
              <a:ext uri="{FF2B5EF4-FFF2-40B4-BE49-F238E27FC236}">
                <a16:creationId xmlns:a16="http://schemas.microsoft.com/office/drawing/2014/main" id="{10C311B3-1192-4AC3-AF1B-E82D3F4B6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882" y="1628099"/>
            <a:ext cx="74579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A069BED-B75A-4FD4-929D-EC496419B9FF}"/>
              </a:ext>
            </a:extLst>
          </p:cNvPr>
          <p:cNvSpPr/>
          <p:nvPr/>
        </p:nvSpPr>
        <p:spPr>
          <a:xfrm>
            <a:off x="658417" y="2605056"/>
            <a:ext cx="9663360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Нехай 5-відсоткового розчину – х г,</a:t>
            </a:r>
            <a:endParaRPr lang="ru-RU" sz="2200" i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F8E595-2BED-46AA-92D6-A3DF2CACA881}"/>
              </a:ext>
            </a:extLst>
          </p:cNvPr>
          <p:cNvSpPr txBox="1"/>
          <p:nvPr/>
        </p:nvSpPr>
        <p:spPr>
          <a:xfrm>
            <a:off x="5787957" y="1856699"/>
            <a:ext cx="52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D350EE95-C087-4488-9969-3E3A4E7BA1DB}"/>
              </a:ext>
            </a:extLst>
          </p:cNvPr>
          <p:cNvSpPr/>
          <p:nvPr/>
        </p:nvSpPr>
        <p:spPr>
          <a:xfrm>
            <a:off x="677948" y="3170898"/>
            <a:ext cx="6738991" cy="5258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Всього (х + у), що за умовою задачі дорівнює 130.</a:t>
            </a:r>
            <a:endParaRPr lang="ru-RU" sz="2200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EC0F3C4-A478-4ECB-93EE-B361F4C0FA61}"/>
              </a:ext>
            </a:extLst>
          </p:cNvPr>
          <p:cNvSpPr/>
          <p:nvPr/>
        </p:nvSpPr>
        <p:spPr>
          <a:xfrm>
            <a:off x="693998" y="3790423"/>
            <a:ext cx="6793607" cy="8156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Вміст кислоти в 5-відсотковому розчині 0,05х г,</a:t>
            </a:r>
            <a:endParaRPr lang="ru-RU" sz="22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DE5EC43-FCA8-49BD-B216-953B2C0B351A}"/>
              </a:ext>
            </a:extLst>
          </p:cNvPr>
          <p:cNvSpPr txBox="1"/>
          <p:nvPr/>
        </p:nvSpPr>
        <p:spPr>
          <a:xfrm>
            <a:off x="691687" y="4146551"/>
            <a:ext cx="6795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а вміст кислоти в 70-відсотковому розчині – 0,7у г.</a:t>
            </a:r>
            <a:endParaRPr lang="ru-RU" sz="2400" dirty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A2440358-A754-4ACB-9AC4-111CD749A6B6}"/>
              </a:ext>
            </a:extLst>
          </p:cNvPr>
          <p:cNvSpPr/>
          <p:nvPr/>
        </p:nvSpPr>
        <p:spPr>
          <a:xfrm>
            <a:off x="7487606" y="3191760"/>
            <a:ext cx="1128409" cy="4872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Отже:</a:t>
            </a:r>
            <a:endParaRPr lang="ru-RU" sz="2400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DEB959C1-B0A0-4D3D-A214-BD7670207D3D}"/>
              </a:ext>
            </a:extLst>
          </p:cNvPr>
          <p:cNvSpPr/>
          <p:nvPr/>
        </p:nvSpPr>
        <p:spPr>
          <a:xfrm>
            <a:off x="8749764" y="3196353"/>
            <a:ext cx="2550508" cy="5001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х + у = 130.</a:t>
            </a: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8370E971-1E65-4CA9-8A43-1FEF625EE939}"/>
              </a:ext>
            </a:extLst>
          </p:cNvPr>
          <p:cNvSpPr/>
          <p:nvPr/>
        </p:nvSpPr>
        <p:spPr>
          <a:xfrm>
            <a:off x="658417" y="4752231"/>
            <a:ext cx="10775626" cy="7091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Новий розчин містить кислоти 0,05х + 0,7у, що за умовою задачі дорівнює 130 * 0,3.</a:t>
            </a:r>
            <a:endParaRPr lang="ru-RU" sz="2200" dirty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DCFEABF4-9DB5-4AA0-BA97-0AAA3ED9C059}"/>
              </a:ext>
            </a:extLst>
          </p:cNvPr>
          <p:cNvSpPr/>
          <p:nvPr/>
        </p:nvSpPr>
        <p:spPr>
          <a:xfrm>
            <a:off x="7487605" y="5595059"/>
            <a:ext cx="1128409" cy="4872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Отже:</a:t>
            </a:r>
            <a:endParaRPr lang="ru-RU" sz="2400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5E748B56-104C-41E0-BA7D-4017979CBDC6}"/>
              </a:ext>
            </a:extLst>
          </p:cNvPr>
          <p:cNvSpPr/>
          <p:nvPr/>
        </p:nvSpPr>
        <p:spPr>
          <a:xfrm>
            <a:off x="8739834" y="5587856"/>
            <a:ext cx="3163885" cy="5258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0,05х + 0,7у = 130*0,3</a:t>
            </a: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0A1690-B0A0-453D-B8B6-F92258D65FEC}"/>
              </a:ext>
            </a:extLst>
          </p:cNvPr>
          <p:cNvSpPr txBox="1"/>
          <p:nvPr/>
        </p:nvSpPr>
        <p:spPr>
          <a:xfrm>
            <a:off x="5438216" y="2595835"/>
            <a:ext cx="4446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а 70-відсоткового розчину – у г.</a:t>
            </a:r>
            <a:endParaRPr lang="ru-RU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2E84D4-7760-4712-8CBC-A3FC3B15D398}"/>
              </a:ext>
            </a:extLst>
          </p:cNvPr>
          <p:cNvSpPr txBox="1"/>
          <p:nvPr/>
        </p:nvSpPr>
        <p:spPr>
          <a:xfrm>
            <a:off x="4323366" y="1418590"/>
            <a:ext cx="38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Malgun Gothic" panose="020B0503020000020004" pitchFamily="34" charset="-127"/>
              </a:rPr>
              <a:t>х</a:t>
            </a:r>
            <a:endParaRPr lang="ru-RU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7ACEA28-0DD5-4DB7-BCC5-5AF6B794136F}"/>
              </a:ext>
            </a:extLst>
          </p:cNvPr>
          <p:cNvSpPr txBox="1"/>
          <p:nvPr/>
        </p:nvSpPr>
        <p:spPr>
          <a:xfrm>
            <a:off x="4303841" y="1795282"/>
            <a:ext cx="38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Malgun Gothic" panose="020B0503020000020004" pitchFamily="34" charset="-127"/>
              </a:rPr>
              <a:t>у</a:t>
            </a:r>
            <a:endParaRPr lang="ru-RU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785E8E5-316A-4DAB-8802-239B05EED24B}"/>
              </a:ext>
            </a:extLst>
          </p:cNvPr>
          <p:cNvSpPr txBox="1"/>
          <p:nvPr/>
        </p:nvSpPr>
        <p:spPr>
          <a:xfrm>
            <a:off x="5208534" y="1562910"/>
            <a:ext cx="53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Malgun Gothic" panose="020B0503020000020004" pitchFamily="34" charset="-127"/>
              </a:rPr>
              <a:t>130</a:t>
            </a:r>
            <a:endParaRPr lang="ru-RU" dirty="0"/>
          </a:p>
        </p:txBody>
      </p:sp>
      <p:sp>
        <p:nvSpPr>
          <p:cNvPr id="16" name="Знак ''плюс'' 15">
            <a:extLst>
              <a:ext uri="{FF2B5EF4-FFF2-40B4-BE49-F238E27FC236}">
                <a16:creationId xmlns:a16="http://schemas.microsoft.com/office/drawing/2014/main" id="{26C4E8CD-85A8-4B92-87ED-36FF3CC15529}"/>
              </a:ext>
            </a:extLst>
          </p:cNvPr>
          <p:cNvSpPr/>
          <p:nvPr/>
        </p:nvSpPr>
        <p:spPr>
          <a:xfrm>
            <a:off x="4604335" y="1628099"/>
            <a:ext cx="348382" cy="342102"/>
          </a:xfrm>
          <a:prstGeom prst="mathPlus">
            <a:avLst>
              <a:gd name="adj1" fmla="val 1018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авая фигурная скобка 59">
            <a:extLst>
              <a:ext uri="{FF2B5EF4-FFF2-40B4-BE49-F238E27FC236}">
                <a16:creationId xmlns:a16="http://schemas.microsoft.com/office/drawing/2014/main" id="{61642335-81FE-4D6F-B6FF-38D68F35E136}"/>
              </a:ext>
            </a:extLst>
          </p:cNvPr>
          <p:cNvSpPr/>
          <p:nvPr/>
        </p:nvSpPr>
        <p:spPr>
          <a:xfrm>
            <a:off x="4909068" y="1546582"/>
            <a:ext cx="354610" cy="5225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38780C4-DFBF-4311-8470-4AE82563A9ED}"/>
              </a:ext>
            </a:extLst>
          </p:cNvPr>
          <p:cNvSpPr txBox="1"/>
          <p:nvPr/>
        </p:nvSpPr>
        <p:spPr>
          <a:xfrm>
            <a:off x="6984152" y="1465628"/>
            <a:ext cx="70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Malgun Gothic" panose="020B0503020000020004" pitchFamily="34" charset="-127"/>
              </a:rPr>
              <a:t>0,05х</a:t>
            </a:r>
            <a:endParaRPr lang="ru-RU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9503C6C-9411-486E-9F6F-217A344DCC72}"/>
              </a:ext>
            </a:extLst>
          </p:cNvPr>
          <p:cNvSpPr txBox="1"/>
          <p:nvPr/>
        </p:nvSpPr>
        <p:spPr>
          <a:xfrm>
            <a:off x="7078771" y="1865387"/>
            <a:ext cx="70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Malgun Gothic" panose="020B0503020000020004" pitchFamily="34" charset="-127"/>
              </a:rPr>
              <a:t>0,7у</a:t>
            </a:r>
            <a:endParaRPr lang="ru-RU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BF8148A-0732-40B2-92D9-E2D8A97F3FF0}"/>
              </a:ext>
            </a:extLst>
          </p:cNvPr>
          <p:cNvSpPr txBox="1"/>
          <p:nvPr/>
        </p:nvSpPr>
        <p:spPr>
          <a:xfrm>
            <a:off x="8045425" y="1546582"/>
            <a:ext cx="93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Malgun Gothic" panose="020B0503020000020004" pitchFamily="34" charset="-127"/>
              </a:rPr>
              <a:t>130*0,3</a:t>
            </a:r>
            <a:endParaRPr lang="ru-RU" dirty="0"/>
          </a:p>
        </p:txBody>
      </p:sp>
      <p:sp>
        <p:nvSpPr>
          <p:cNvPr id="40" name="Правая фигурная скобка 39">
            <a:extLst>
              <a:ext uri="{FF2B5EF4-FFF2-40B4-BE49-F238E27FC236}">
                <a16:creationId xmlns:a16="http://schemas.microsoft.com/office/drawing/2014/main" id="{6F2F5411-F4C9-4825-B8B0-0540CF5432D5}"/>
              </a:ext>
            </a:extLst>
          </p:cNvPr>
          <p:cNvSpPr/>
          <p:nvPr/>
        </p:nvSpPr>
        <p:spPr>
          <a:xfrm>
            <a:off x="7755653" y="1553327"/>
            <a:ext cx="354610" cy="5225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sp>
        <p:nvSpPr>
          <p:cNvPr id="41" name="Знак ''плюс'' 40">
            <a:extLst>
              <a:ext uri="{FF2B5EF4-FFF2-40B4-BE49-F238E27FC236}">
                <a16:creationId xmlns:a16="http://schemas.microsoft.com/office/drawing/2014/main" id="{71829250-0299-49A6-A8AB-0DCD633F2351}"/>
              </a:ext>
            </a:extLst>
          </p:cNvPr>
          <p:cNvSpPr/>
          <p:nvPr/>
        </p:nvSpPr>
        <p:spPr>
          <a:xfrm>
            <a:off x="7536065" y="1674688"/>
            <a:ext cx="348382" cy="342102"/>
          </a:xfrm>
          <a:prstGeom prst="mathPlus">
            <a:avLst>
              <a:gd name="adj1" fmla="val 1018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C20F15E-A3B5-4D09-9581-2882480CED81}"/>
              </a:ext>
            </a:extLst>
          </p:cNvPr>
          <p:cNvSpPr txBox="1"/>
          <p:nvPr/>
        </p:nvSpPr>
        <p:spPr>
          <a:xfrm>
            <a:off x="5932491" y="1454773"/>
            <a:ext cx="10516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5%=0,05</a:t>
            </a:r>
            <a:endParaRPr lang="ru-RU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0B2D655-1912-406B-ABDF-B80A31B9E9F3}"/>
              </a:ext>
            </a:extLst>
          </p:cNvPr>
          <p:cNvSpPr txBox="1"/>
          <p:nvPr/>
        </p:nvSpPr>
        <p:spPr>
          <a:xfrm>
            <a:off x="5923184" y="1814232"/>
            <a:ext cx="1047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70%=0,7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46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10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9" grpId="0" animBg="1"/>
      <p:bldP spid="42" grpId="0" animBg="1"/>
      <p:bldP spid="45" grpId="0"/>
      <p:bldP spid="47" grpId="0" animBg="1"/>
      <p:bldP spid="48" grpId="0" build="allAtOnce" animBg="1"/>
      <p:bldP spid="55" grpId="0" animBg="1"/>
      <p:bldP spid="65" grpId="0" animBg="1"/>
      <p:bldP spid="66" grpId="0" animBg="1"/>
      <p:bldP spid="18" grpId="0"/>
      <p:bldP spid="12" grpId="0"/>
      <p:bldP spid="43" grpId="0"/>
      <p:bldP spid="46" grpId="0"/>
      <p:bldP spid="16" grpId="0" animBg="1"/>
      <p:bldP spid="60" grpId="0" animBg="1"/>
      <p:bldP spid="63" grpId="0"/>
      <p:bldP spid="64" grpId="0"/>
      <p:bldP spid="67" grpId="0"/>
      <p:bldP spid="40" grpId="0" animBg="1"/>
      <p:bldP spid="41" grpId="0" animBg="1"/>
      <p:bldP spid="56" grpId="0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4C074-B325-46C0-BDCA-E584EF04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9166" y="136104"/>
            <a:ext cx="2913668" cy="9452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uk-UA" sz="4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Розв’язання</a:t>
            </a:r>
            <a:br>
              <a:rPr lang="ru-RU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0F427B-1FE7-4D05-9DED-1AF3062586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A10541-8004-4CCC-A53F-2767A404A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70B9E6-54B3-47D5-9EFB-90F3A3DA9A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044D1-17DC-46EE-9F82-9198731DFD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29" name="Rectangle 16">
            <a:extLst>
              <a:ext uri="{FF2B5EF4-FFF2-40B4-BE49-F238E27FC236}">
                <a16:creationId xmlns:a16="http://schemas.microsoft.com/office/drawing/2014/main" id="{10C311B3-1192-4AC3-AF1B-E82D3F4B6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882" y="1628099"/>
            <a:ext cx="74579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A069BED-B75A-4FD4-929D-EC496419B9FF}"/>
              </a:ext>
            </a:extLst>
          </p:cNvPr>
          <p:cNvSpPr/>
          <p:nvPr/>
        </p:nvSpPr>
        <p:spPr>
          <a:xfrm>
            <a:off x="665206" y="1178502"/>
            <a:ext cx="5784522" cy="5787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Одержали систему двох лінійних рівнянь</a:t>
            </a:r>
            <a:endParaRPr lang="ru-RU" sz="2400" i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F8E595-2BED-46AA-92D6-A3DF2CACA881}"/>
              </a:ext>
            </a:extLst>
          </p:cNvPr>
          <p:cNvSpPr txBox="1"/>
          <p:nvPr/>
        </p:nvSpPr>
        <p:spPr>
          <a:xfrm>
            <a:off x="5787957" y="1856699"/>
            <a:ext cx="52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D350EE95-C087-4488-9969-3E3A4E7BA1DB}"/>
                  </a:ext>
                </a:extLst>
              </p:cNvPr>
              <p:cNvSpPr/>
              <p:nvPr/>
            </p:nvSpPr>
            <p:spPr>
              <a:xfrm>
                <a:off x="1465920" y="1874250"/>
                <a:ext cx="3455923" cy="97628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sz="22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uk-UA" sz="22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uk-UA" sz="22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uk-UA" sz="22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=130,</m:t>
                              </m:r>
                            </m:e>
                            <m:e>
                              <m:r>
                                <a:rPr lang="uk-UA" sz="22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0,05+0,7</m:t>
                              </m:r>
                              <m:r>
                                <a:rPr lang="uk-UA" sz="22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uk-UA" sz="22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=0,3∗130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D350EE95-C087-4488-9969-3E3A4E7BA1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920" y="1874250"/>
                <a:ext cx="3455923" cy="9762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5C9D2EA9-2974-436C-AFB2-CBE239E350FD}"/>
                  </a:ext>
                </a:extLst>
              </p:cNvPr>
              <p:cNvSpPr/>
              <p:nvPr/>
            </p:nvSpPr>
            <p:spPr>
              <a:xfrm>
                <a:off x="1449736" y="2912933"/>
                <a:ext cx="3455923" cy="88077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2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2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=130, </m:t>
                            </m:r>
                          </m: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0,05+0,7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=39;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5C9D2EA9-2974-436C-AFB2-CBE239E35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736" y="2912933"/>
                <a:ext cx="3455923" cy="8807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id="{8370E971-1E65-4CA9-8A43-1FEF625EE939}"/>
                  </a:ext>
                </a:extLst>
              </p:cNvPr>
              <p:cNvSpPr/>
              <p:nvPr/>
            </p:nvSpPr>
            <p:spPr>
              <a:xfrm>
                <a:off x="3858991" y="3017953"/>
                <a:ext cx="1143306" cy="64770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|∗(−5</m:t>
                      </m:r>
                      <m:r>
                        <a:rPr lang="uk-UA" sz="20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uk-UA" sz="2400" b="0" dirty="0">
                  <a:solidFill>
                    <a:prstClr val="black"/>
                  </a:solidFill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|∗100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id="{8370E971-1E65-4CA9-8A43-1FEF625EE9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991" y="3017953"/>
                <a:ext cx="1143306" cy="647704"/>
              </a:xfrm>
              <a:prstGeom prst="rect">
                <a:avLst/>
              </a:prstGeom>
              <a:blipFill>
                <a:blip r:embed="rId5"/>
                <a:stretch>
                  <a:fillRect l="-1579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F365FDCA-B3CC-47C5-BC71-BC5FDBDD2BF0}"/>
                  </a:ext>
                </a:extLst>
              </p:cNvPr>
              <p:cNvSpPr/>
              <p:nvPr/>
            </p:nvSpPr>
            <p:spPr>
              <a:xfrm>
                <a:off x="1449736" y="3927898"/>
                <a:ext cx="3472107" cy="167641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/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/>
                              </m:ctrlPr>
                            </m:eqArrPr>
                            <m:e>
                              <m:r>
                                <a:rPr lang="en-US" sz="2000" i="1"/>
                                <m:t>−5</m:t>
                              </m:r>
                              <m:r>
                                <a:rPr lang="en-US" sz="2000" i="1"/>
                                <m:t>𝑥</m:t>
                              </m:r>
                              <m:r>
                                <a:rPr lang="en-US" sz="2000" i="1"/>
                                <m:t>−5</m:t>
                              </m:r>
                              <m:r>
                                <a:rPr lang="en-US" sz="2000" i="1"/>
                                <m:t>𝑦</m:t>
                              </m:r>
                              <m:r>
                                <a:rPr lang="en-US" sz="2000" i="1"/>
                                <m:t>=−650,</m:t>
                              </m:r>
                            </m:e>
                            <m:e>
                              <m:r>
                                <a:rPr lang="en-US" sz="2000" i="1"/>
                                <m:t>5</m:t>
                              </m:r>
                              <m:r>
                                <a:rPr lang="en-US" sz="2000" i="1"/>
                                <m:t>𝑥</m:t>
                              </m:r>
                              <m:r>
                                <a:rPr lang="en-US" sz="2000" i="1"/>
                                <m:t>+70</m:t>
                              </m:r>
                              <m:r>
                                <a:rPr lang="en-US" sz="2000" i="1"/>
                                <m:t>𝑦</m:t>
                              </m:r>
                              <m:r>
                                <a:rPr lang="en-US" sz="2000" i="1"/>
                                <m:t>=3900;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0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ru-RU" sz="2000" dirty="0"/>
              </a:p>
            </p:txBody>
          </p:sp>
        </mc:Choice>
        <mc:Fallback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F365FDCA-B3CC-47C5-BC71-BC5FDBDD2B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736" y="3927898"/>
                <a:ext cx="3472107" cy="16764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ADDEF486-C483-4D13-AE84-F1554A46133C}"/>
                  </a:ext>
                </a:extLst>
              </p:cNvPr>
              <p:cNvSpPr/>
              <p:nvPr/>
            </p:nvSpPr>
            <p:spPr>
              <a:xfrm>
                <a:off x="7103109" y="1916335"/>
                <a:ext cx="3190961" cy="892118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у=50,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5х+3500=3900;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ctr"/>
                <a:endParaRPr lang="ru-RU" sz="2000" dirty="0"/>
              </a:p>
            </p:txBody>
          </p:sp>
        </mc:Choice>
        <mc:Fallback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ADDEF486-C483-4D13-AE84-F1554A4613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109" y="1916335"/>
                <a:ext cx="3190961" cy="8921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470FE26A-68F8-4795-8C1C-C8EF651709A8}"/>
                  </a:ext>
                </a:extLst>
              </p:cNvPr>
              <p:cNvSpPr/>
              <p:nvPr/>
            </p:nvSpPr>
            <p:spPr>
              <a:xfrm>
                <a:off x="7103109" y="2883471"/>
                <a:ext cx="2819103" cy="807178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/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/>
                              </m:ctrlPr>
                            </m:eqArrPr>
                            <m:e>
                              <m:r>
                                <a:rPr lang="uk-UA" sz="2200" i="1"/>
                                <m:t>5х=3900</m:t>
                              </m:r>
                              <m:r>
                                <a:rPr lang="en-US" sz="2200" i="1"/>
                                <m:t>−</m:t>
                              </m:r>
                              <m:r>
                                <a:rPr lang="uk-UA" sz="2200" i="1"/>
                                <m:t>3500,</m:t>
                              </m:r>
                            </m:e>
                            <m:e>
                              <m:r>
                                <a:rPr lang="uk-UA" sz="2200" i="1"/>
                                <m:t>у=50;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470FE26A-68F8-4795-8C1C-C8EF651709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109" y="2883471"/>
                <a:ext cx="2819103" cy="8071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1BC4DAF-DE84-432B-8B9F-3BF285701908}"/>
                  </a:ext>
                </a:extLst>
              </p:cNvPr>
              <p:cNvSpPr/>
              <p:nvPr/>
            </p:nvSpPr>
            <p:spPr>
              <a:xfrm>
                <a:off x="7103109" y="3822550"/>
                <a:ext cx="1972797" cy="79660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sz="22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5х=400,</m:t>
                              </m:r>
                            </m:e>
                            <m:e>
                              <m:r>
                                <a:rPr lang="uk-UA" sz="22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у=50;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1BC4DAF-DE84-432B-8B9F-3BF2857019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109" y="3822550"/>
                <a:ext cx="1972797" cy="7966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775B282-A334-4BA1-9EED-D88DF6C09DFB}"/>
              </a:ext>
            </a:extLst>
          </p:cNvPr>
          <p:cNvSpPr/>
          <p:nvPr/>
        </p:nvSpPr>
        <p:spPr>
          <a:xfrm>
            <a:off x="3483742" y="5770099"/>
            <a:ext cx="5729944" cy="10369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80 г кислоти у 70-відсотковому розчині;</a:t>
            </a: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50 г кислоти у 70-відсотковому розчині.</a:t>
            </a: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0217275-DC24-4688-8ED8-A112042FCB66}"/>
              </a:ext>
            </a:extLst>
          </p:cNvPr>
          <p:cNvSpPr/>
          <p:nvPr/>
        </p:nvSpPr>
        <p:spPr>
          <a:xfrm>
            <a:off x="6474982" y="1169631"/>
            <a:ext cx="5629034" cy="5787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Повернемося до системи рівнянь: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нак ''плюс'' 2">
            <a:extLst>
              <a:ext uri="{FF2B5EF4-FFF2-40B4-BE49-F238E27FC236}">
                <a16:creationId xmlns:a16="http://schemas.microsoft.com/office/drawing/2014/main" id="{EA1742FE-B345-42DB-990B-A11B1673D55C}"/>
              </a:ext>
            </a:extLst>
          </p:cNvPr>
          <p:cNvSpPr/>
          <p:nvPr/>
        </p:nvSpPr>
        <p:spPr>
          <a:xfrm>
            <a:off x="3714120" y="4058509"/>
            <a:ext cx="546752" cy="525113"/>
          </a:xfrm>
          <a:prstGeom prst="mathPlus">
            <a:avLst>
              <a:gd name="adj1" fmla="val 1274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9C8F81A-C0E4-4192-9C38-1AE9E73656FA}"/>
              </a:ext>
            </a:extLst>
          </p:cNvPr>
          <p:cNvCxnSpPr/>
          <p:nvPr/>
        </p:nvCxnSpPr>
        <p:spPr>
          <a:xfrm>
            <a:off x="1602468" y="4766105"/>
            <a:ext cx="238502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AA16FB5-FF0A-4863-9F8F-5B24D1D6C41B}"/>
              </a:ext>
            </a:extLst>
          </p:cNvPr>
          <p:cNvSpPr txBox="1"/>
          <p:nvPr/>
        </p:nvSpPr>
        <p:spPr>
          <a:xfrm>
            <a:off x="1803526" y="4793834"/>
            <a:ext cx="212943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65y = 3250</a:t>
            </a:r>
            <a:r>
              <a:rPr lang="uk-UA" sz="20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</a:t>
            </a:r>
            <a:endParaRPr lang="ru-RU" sz="20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uk-UA" sz="20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</a:t>
            </a:r>
            <a:r>
              <a:rPr lang="en-US" sz="20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y = 50</a:t>
            </a:r>
            <a:r>
              <a:rPr lang="uk-UA" sz="20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CFC27632-8ABC-4DF4-96E7-6B0701329FEB}"/>
              </a:ext>
            </a:extLst>
          </p:cNvPr>
          <p:cNvCxnSpPr>
            <a:cxnSpLocks/>
          </p:cNvCxnSpPr>
          <p:nvPr/>
        </p:nvCxnSpPr>
        <p:spPr>
          <a:xfrm flipH="1">
            <a:off x="1800842" y="4016935"/>
            <a:ext cx="489548" cy="2393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193C7ED4-F117-493F-80E8-7C148C1D05CE}"/>
              </a:ext>
            </a:extLst>
          </p:cNvPr>
          <p:cNvCxnSpPr>
            <a:cxnSpLocks/>
          </p:cNvCxnSpPr>
          <p:nvPr/>
        </p:nvCxnSpPr>
        <p:spPr>
          <a:xfrm flipH="1">
            <a:off x="1621834" y="4335754"/>
            <a:ext cx="548881" cy="270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31CFA16E-BC1E-4DB1-A26E-DA5D8C245D67}"/>
                  </a:ext>
                </a:extLst>
              </p:cNvPr>
              <p:cNvSpPr/>
              <p:nvPr/>
            </p:nvSpPr>
            <p:spPr>
              <a:xfrm>
                <a:off x="7103109" y="4766105"/>
                <a:ext cx="1972797" cy="79660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sz="24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х=80;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у=50.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31CFA16E-BC1E-4DB1-A26E-DA5D8C245D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109" y="4766105"/>
                <a:ext cx="1972797" cy="796605"/>
              </a:xfrm>
              <a:prstGeom prst="rect">
                <a:avLst/>
              </a:prstGeom>
              <a:blipFill>
                <a:blip r:embed="rId10"/>
                <a:stretch>
                  <a:fillRect b="-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073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9" grpId="0" animBg="1"/>
      <p:bldP spid="49" grpId="0" animBg="1"/>
      <p:bldP spid="55" grpId="0" animBg="1"/>
      <p:bldP spid="12" grpId="0" animBg="1"/>
      <p:bldP spid="13" grpId="0" animBg="1"/>
      <p:bldP spid="14" grpId="0" animBg="1"/>
      <p:bldP spid="7" grpId="0" animBg="1"/>
      <p:bldP spid="15" grpId="0" animBg="1"/>
      <p:bldP spid="31" grpId="0" animBg="1"/>
      <p:bldP spid="3" grpId="0" animBg="1"/>
      <p:bldP spid="16" grpId="0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Облачко с текстом: прямоугольное 33">
            <a:extLst>
              <a:ext uri="{FF2B5EF4-FFF2-40B4-BE49-F238E27FC236}">
                <a16:creationId xmlns:a16="http://schemas.microsoft.com/office/drawing/2014/main" id="{7F238FCC-FFFA-4613-8336-870091D1C40C}"/>
              </a:ext>
            </a:extLst>
          </p:cNvPr>
          <p:cNvSpPr/>
          <p:nvPr/>
        </p:nvSpPr>
        <p:spPr>
          <a:xfrm>
            <a:off x="3518998" y="4864230"/>
            <a:ext cx="7381173" cy="1300899"/>
          </a:xfrm>
          <a:prstGeom prst="wedgeRectCallout">
            <a:avLst>
              <a:gd name="adj1" fmla="val -19891"/>
              <a:gd name="adj2" fmla="val -8090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складанні математичної моделі задачі.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розв’язуванні і тлумаченні одержаних результатів</a:t>
            </a:r>
            <a:endParaRPr lang="ru-RU" sz="22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51C56E-4D48-4DC4-A86E-E7D0A9E8BD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2AB011-DE39-4568-97CC-B0E1D4807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BA888D-B4DD-4001-82AE-024C06B2B8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63FDDB-E37F-46C2-B057-ED57276442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3" name="Облачко с текстом: прямоугольное 2">
            <a:extLst>
              <a:ext uri="{FF2B5EF4-FFF2-40B4-BE49-F238E27FC236}">
                <a16:creationId xmlns:a16="http://schemas.microsoft.com/office/drawing/2014/main" id="{178B29B7-4157-43CB-A1C6-5694E2D61B6F}"/>
              </a:ext>
            </a:extLst>
          </p:cNvPr>
          <p:cNvSpPr/>
          <p:nvPr/>
        </p:nvSpPr>
        <p:spPr>
          <a:xfrm>
            <a:off x="3518998" y="452487"/>
            <a:ext cx="7286919" cy="1116146"/>
          </a:xfrm>
          <a:prstGeom prst="wedgeRectCallout">
            <a:avLst>
              <a:gd name="adj1" fmla="val -65614"/>
              <a:gd name="adj2" fmla="val 6249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Існує багато задач, які можна розв’язати за допомогою системи рівнянь. З деякими з них ми вже зустрічались та навіть розв’язували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.</a:t>
            </a:r>
            <a:endParaRPr lang="ru-RU" sz="2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8" name="Облачко с текстом: прямоугольное 7">
            <a:extLst>
              <a:ext uri="{FF2B5EF4-FFF2-40B4-BE49-F238E27FC236}">
                <a16:creationId xmlns:a16="http://schemas.microsoft.com/office/drawing/2014/main" id="{27641194-5E77-44E8-AC67-233E023485D5}"/>
              </a:ext>
            </a:extLst>
          </p:cNvPr>
          <p:cNvSpPr/>
          <p:nvPr/>
        </p:nvSpPr>
        <p:spPr>
          <a:xfrm>
            <a:off x="3518998" y="3565629"/>
            <a:ext cx="7324627" cy="949810"/>
          </a:xfrm>
          <a:prstGeom prst="wedgeRectCallout">
            <a:avLst>
              <a:gd name="adj1" fmla="val -55968"/>
              <a:gd name="adj2" fmla="val -5129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Розв’язування задач з використанням систем двох лінійних рівнянь із двома змінними полягає у:</a:t>
            </a:r>
            <a:endParaRPr lang="ru-RU" sz="2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" name="Облачко с текстом: прямоугольное 9">
            <a:extLst>
              <a:ext uri="{FF2B5EF4-FFF2-40B4-BE49-F238E27FC236}">
                <a16:creationId xmlns:a16="http://schemas.microsoft.com/office/drawing/2014/main" id="{39979E69-8A4E-4FD1-A8A2-96BF5AD77D43}"/>
              </a:ext>
            </a:extLst>
          </p:cNvPr>
          <p:cNvSpPr/>
          <p:nvPr/>
        </p:nvSpPr>
        <p:spPr>
          <a:xfrm>
            <a:off x="3633159" y="1885423"/>
            <a:ext cx="7210466" cy="1456382"/>
          </a:xfrm>
          <a:prstGeom prst="wedgeRectCallout">
            <a:avLst>
              <a:gd name="adj1" fmla="val -66301"/>
              <a:gd name="adj2" fmla="val -8504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endParaRPr lang="ru-RU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/>
            <a:r>
              <a:rPr lang="uk-UA" sz="22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Але ж процес складання системи рівнянь передбачає етапи, з якими нам слід сьогодні ближче познайомитися, щоб у подальшому розв’язувати більш складні задачі на різну тематику.</a:t>
            </a:r>
            <a:r>
              <a:rPr lang="ru-RU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endParaRPr lang="ru-RU" sz="22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67B7430-8FA1-4FA1-A999-666EEF1543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6" b="99528" l="10000" r="90000">
                        <a14:foregroundMark x1="64245" y1="29363" x2="61132" y2="78774"/>
                        <a14:foregroundMark x1="61132" y1="78774" x2="57830" y2="90684"/>
                        <a14:foregroundMark x1="63208" y1="83844" x2="68868" y2="86557"/>
                        <a14:foregroundMark x1="68868" y1="86557" x2="75094" y2="97288"/>
                        <a14:foregroundMark x1="75094" y1="97288" x2="75755" y2="99528"/>
                        <a14:backgroundMark x1="66792" y1="24057" x2="60943" y2="27005"/>
                        <a14:backgroundMark x1="60943" y1="27005" x2="53491" y2="37500"/>
                        <a14:backgroundMark x1="53491" y1="37500" x2="48208" y2="81368"/>
                        <a14:backgroundMark x1="48208" y1="81368" x2="49340" y2="91509"/>
                        <a14:backgroundMark x1="23113" y1="27948" x2="39340" y2="79717"/>
                        <a14:backgroundMark x1="75000" y1="28066" x2="94906" y2="81132"/>
                        <a14:backgroundMark x1="84434" y1="64151" x2="88113" y2="94104"/>
                        <a14:backgroundMark x1="88113" y1="94104" x2="89151" y2="97288"/>
                        <a14:backgroundMark x1="53774" y1="58608" x2="52642" y2="71580"/>
                        <a14:backgroundMark x1="52642" y1="71580" x2="52642" y2="71580"/>
                      </a14:backgroundRemoval>
                    </a14:imgEffect>
                  </a14:imgLayer>
                </a14:imgProps>
              </a:ext>
            </a:extLst>
          </a:blip>
          <a:srcRect l="51026" t="23740" r="18843"/>
          <a:stretch/>
        </p:blipFill>
        <p:spPr>
          <a:xfrm flipH="1">
            <a:off x="416182" y="1214207"/>
            <a:ext cx="2686638" cy="560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2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" grpId="0" animBg="1"/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398C93-5963-43E8-9D4C-AA398E753E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57CEC2-EDCC-497F-9012-C811766972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CBE82E-EE85-4709-8061-BCA2034146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F25E39-6BBF-4A3D-9E08-235A54EA2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pic>
        <p:nvPicPr>
          <p:cNvPr id="8" name="Объект 18">
            <a:extLst>
              <a:ext uri="{FF2B5EF4-FFF2-40B4-BE49-F238E27FC236}">
                <a16:creationId xmlns:a16="http://schemas.microsoft.com/office/drawing/2014/main" id="{6670B520-29CC-4AB0-B4A5-1E8E14DE1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91887" l="15755" r="53019">
                        <a14:foregroundMark x1="47453" y1="29340" x2="50094" y2="24811"/>
                        <a14:foregroundMark x1="16698" y1="40377" x2="15849" y2="44245"/>
                        <a14:foregroundMark x1="30377" y1="27547" x2="30849" y2="16604"/>
                        <a14:foregroundMark x1="30849" y1="16604" x2="31226" y2="16132"/>
                        <a14:foregroundMark x1="45943" y1="26321" x2="50472" y2="26038"/>
                        <a14:foregroundMark x1="50472" y1="26038" x2="50943" y2="22830"/>
                        <a14:foregroundMark x1="26415" y1="50377" x2="21038" y2="81038"/>
                        <a14:foregroundMark x1="21038" y1="81038" x2="22547" y2="91887"/>
                        <a14:foregroundMark x1="34057" y1="41038" x2="39434" y2="89340"/>
                        <a14:foregroundMark x1="35094" y1="71981" x2="35755" y2="82358"/>
                        <a14:foregroundMark x1="32453" y1="18208" x2="33113" y2="20000"/>
                        <a14:foregroundMark x1="32830" y1="20283" x2="32925" y2="22170"/>
                        <a14:foregroundMark x1="48396" y1="22453" x2="48962" y2="21415"/>
                        <a14:foregroundMark x1="51321" y1="21887" x2="51509" y2="24717"/>
                        <a14:foregroundMark x1="51509" y1="24717" x2="51981" y2="21415"/>
                        <a14:foregroundMark x1="50660" y1="22170" x2="51415" y2="21226"/>
                        <a14:foregroundMark x1="52642" y1="23208" x2="53019" y2="22736"/>
                        <a14:foregroundMark x1="22170" y1="50943" x2="22642" y2="82642"/>
                        <a14:foregroundMark x1="30472" y1="53396" x2="40283" y2="87830"/>
                        <a14:foregroundMark x1="30943" y1="61792" x2="32736" y2="72736"/>
                        <a14:foregroundMark x1="28679" y1="18491" x2="28868" y2="27830"/>
                        <a14:foregroundMark x1="26509" y1="21132" x2="26698" y2="21321"/>
                        <a14:foregroundMark x1="26038" y1="21981" x2="25283" y2="20755"/>
                        <a14:foregroundMark x1="25283" y1="20660" x2="25943" y2="21792"/>
                        <a14:foregroundMark x1="25943" y1="21698" x2="25000" y2="20377"/>
                        <a14:foregroundMark x1="25283" y1="21321" x2="25283" y2="21321"/>
                        <a14:foregroundMark x1="25283" y1="21321" x2="25283" y2="21321"/>
                        <a14:foregroundMark x1="24623" y1="21132" x2="24623" y2="21132"/>
                        <a14:foregroundMark x1="24811" y1="21226" x2="24811" y2="21226"/>
                        <a14:foregroundMark x1="25000" y1="21415" x2="25000" y2="21415"/>
                        <a14:foregroundMark x1="25377" y1="21792" x2="25377" y2="21792"/>
                        <a14:foregroundMark x1="40472" y1="78491" x2="40472" y2="78491"/>
                        <a14:foregroundMark x1="40849" y1="74717" x2="42453" y2="79717"/>
                        <a14:foregroundMark x1="17642" y1="81887" x2="18868" y2="72264"/>
                        <a14:foregroundMark x1="18491" y1="73396" x2="17642" y2="73585"/>
                        <a14:backgroundMark x1="41415" y1="54151" x2="43868" y2="61321"/>
                        <a14:backgroundMark x1="45943" y1="19528" x2="51887" y2="19528"/>
                      </a14:backgroundRemoval>
                    </a14:imgEffect>
                  </a14:imgLayer>
                </a14:imgProps>
              </a:ext>
            </a:extLst>
          </a:blip>
          <a:srcRect l="12810" t="217" r="44728" b="7204"/>
          <a:stretch/>
        </p:blipFill>
        <p:spPr>
          <a:xfrm>
            <a:off x="668989" y="0"/>
            <a:ext cx="3145467" cy="6857997"/>
          </a:xfrm>
        </p:spPr>
      </p:pic>
      <p:sp>
        <p:nvSpPr>
          <p:cNvPr id="12" name="Облачко с текстом: прямоугольное 11">
            <a:extLst>
              <a:ext uri="{FF2B5EF4-FFF2-40B4-BE49-F238E27FC236}">
                <a16:creationId xmlns:a16="http://schemas.microsoft.com/office/drawing/2014/main" id="{450CA3C2-EAFD-4C69-846D-CE4C1DFEC26C}"/>
              </a:ext>
            </a:extLst>
          </p:cNvPr>
          <p:cNvSpPr/>
          <p:nvPr/>
        </p:nvSpPr>
        <p:spPr>
          <a:xfrm>
            <a:off x="4448175" y="584462"/>
            <a:ext cx="7074836" cy="5542961"/>
          </a:xfrm>
          <a:prstGeom prst="wedgeRectCallout">
            <a:avLst>
              <a:gd name="adj1" fmla="val -67925"/>
              <a:gd name="adj2" fmla="val 282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uk-UA" sz="24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Алгоритм розв’язування задач за допомогою системи лінійних рівнянь з двома змінними</a:t>
            </a: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Скласти математичну модель задачі у вигляді системи рівнянь, а саме:</a:t>
            </a: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200"/>
              </a:spcBef>
              <a:buFont typeface="Times New Roman" panose="02020603050405020304" pitchFamily="18" charset="0"/>
              <a:buChar char="-"/>
            </a:pPr>
            <a:r>
              <a:rPr lang="ru-RU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обр</a:t>
            </a:r>
            <a:r>
              <a:rPr lang="uk-UA" sz="24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ати</a:t>
            </a:r>
            <a:r>
              <a:rPr lang="ru-RU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познач</a:t>
            </a:r>
            <a:r>
              <a:rPr lang="uk-UA" sz="24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ити</a:t>
            </a:r>
            <a:r>
              <a:rPr lang="ru-RU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невідомі</a:t>
            </a: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buFont typeface="Times New Roman" panose="02020603050405020304" pitchFamily="18" charset="0"/>
              <a:buChar char="-"/>
            </a:pPr>
            <a:r>
              <a:rPr lang="ru-RU" sz="24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використовуючи</a:t>
            </a:r>
            <a:r>
              <a:rPr lang="ru-RU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умову</a:t>
            </a:r>
            <a:r>
              <a:rPr lang="ru-RU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задачі, </a:t>
            </a:r>
            <a:r>
              <a:rPr lang="ru-RU" sz="24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скла</a:t>
            </a:r>
            <a:r>
              <a:rPr lang="uk-UA" sz="24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сти</a:t>
            </a:r>
            <a:r>
              <a:rPr lang="ru-RU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два </a:t>
            </a:r>
            <a:r>
              <a:rPr lang="ru-RU" sz="24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рівняння</a:t>
            </a:r>
            <a:r>
              <a:rPr lang="ru-RU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вибраними</a:t>
            </a:r>
            <a:r>
              <a:rPr lang="ru-RU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невідомими</a:t>
            </a:r>
            <a:r>
              <a:rPr lang="ru-RU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 </a:t>
            </a:r>
          </a:p>
          <a:p>
            <a:pPr marL="342900" lvl="0" indent="-342900">
              <a:spcBef>
                <a:spcPts val="1200"/>
              </a:spcBef>
              <a:buFont typeface="Times New Roman" panose="02020603050405020304" pitchFamily="18" charset="0"/>
              <a:buChar char="-"/>
            </a:pP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об’єднати одержані рівняння в систему та розв’язати її;</a:t>
            </a: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lvl="0">
              <a:spcBef>
                <a:spcPts val="1200"/>
              </a:spcBef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2. Пояснити одержані розв’язки та записати відповідь</a:t>
            </a: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1589C4-D5F2-4749-8162-90F6B59FFF5F}"/>
              </a:ext>
            </a:extLst>
          </p:cNvPr>
          <p:cNvSpPr/>
          <p:nvPr/>
        </p:nvSpPr>
        <p:spPr>
          <a:xfrm>
            <a:off x="2384981" y="123256"/>
            <a:ext cx="1875934" cy="5460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19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BE9EF-13D8-4656-B9FE-5D1137EB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212" y="279400"/>
            <a:ext cx="9553575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Побачимось на наступному </a:t>
            </a:r>
            <a:r>
              <a:rPr lang="uk-UA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4BE177-4DD9-4F19-9887-190F03A3E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0" t="23411" b="53723"/>
          <a:stretch/>
        </p:blipFill>
        <p:spPr>
          <a:xfrm>
            <a:off x="5492685" y="4911364"/>
            <a:ext cx="6699315" cy="19466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47CA30-0BE3-4208-88C9-DAD88BA92B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>
            <a:off x="0" y="4911364"/>
            <a:ext cx="5800625" cy="19466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342D9B-46E2-4862-A015-83E084093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02" b="90108" l="2547" r="96038">
                        <a14:foregroundMark x1="11226" y1="20860" x2="10000" y2="36344"/>
                        <a14:foregroundMark x1="10000" y1="36344" x2="7264" y2="44516"/>
                        <a14:foregroundMark x1="7264" y1="44516" x2="4717" y2="78710"/>
                        <a14:foregroundMark x1="4717" y1="78710" x2="7075" y2="86882"/>
                        <a14:foregroundMark x1="7075" y1="86882" x2="10660" y2="78925"/>
                        <a14:foregroundMark x1="10660" y1="78925" x2="7642" y2="41075"/>
                        <a14:foregroundMark x1="7453" y1="36344" x2="3113" y2="37204"/>
                        <a14:foregroundMark x1="3113" y1="37204" x2="6226" y2="44731"/>
                        <a14:foregroundMark x1="6226" y1="44731" x2="6226" y2="44731"/>
                        <a14:foregroundMark x1="8868" y1="18925" x2="10849" y2="31613"/>
                        <a14:foregroundMark x1="10849" y1="31613" x2="19057" y2="30968"/>
                        <a14:foregroundMark x1="19057" y1="30968" x2="13113" y2="17849"/>
                        <a14:foregroundMark x1="13113" y1="17849" x2="8679" y2="19140"/>
                        <a14:foregroundMark x1="42075" y1="16774" x2="36321" y2="17849"/>
                        <a14:foregroundMark x1="36321" y1="17849" x2="30189" y2="28172"/>
                        <a14:foregroundMark x1="30189" y1="28172" x2="39623" y2="27957"/>
                        <a14:foregroundMark x1="39623" y1="27957" x2="43019" y2="21505"/>
                        <a14:foregroundMark x1="43019" y1="21505" x2="38491" y2="20000"/>
                        <a14:foregroundMark x1="33868" y1="18065" x2="35283" y2="14839"/>
                        <a14:foregroundMark x1="29623" y1="15699" x2="35755" y2="15484"/>
                        <a14:foregroundMark x1="35755" y1="15484" x2="44245" y2="17204"/>
                        <a14:foregroundMark x1="44245" y1="17204" x2="45094" y2="31613"/>
                        <a14:foregroundMark x1="45094" y1="31613" x2="24623" y2="37634"/>
                        <a14:foregroundMark x1="4245" y1="32473" x2="11981" y2="17419"/>
                        <a14:foregroundMark x1="11981" y1="17419" x2="18585" y2="18495"/>
                        <a14:foregroundMark x1="18585" y1="18495" x2="15000" y2="33548"/>
                        <a14:foregroundMark x1="15000" y1="33548" x2="3962" y2="42796"/>
                        <a14:foregroundMark x1="6698" y1="23011" x2="9811" y2="22581"/>
                        <a14:foregroundMark x1="8396" y1="20215" x2="6981" y2="17204"/>
                        <a14:foregroundMark x1="3962" y1="84301" x2="3774" y2="80645"/>
                        <a14:foregroundMark x1="59623" y1="20000" x2="63302" y2="32043"/>
                        <a14:foregroundMark x1="63302" y1="32043" x2="71887" y2="34409"/>
                        <a14:foregroundMark x1="71887" y1="34409" x2="76226" y2="23011"/>
                        <a14:foregroundMark x1="76226" y1="23011" x2="66132" y2="21505"/>
                        <a14:foregroundMark x1="66132" y1="21505" x2="60189" y2="30753"/>
                        <a14:foregroundMark x1="60189" y1="30753" x2="59434" y2="34624"/>
                        <a14:foregroundMark x1="81509" y1="33548" x2="87642" y2="33118"/>
                        <a14:foregroundMark x1="87642" y1="33118" x2="95660" y2="51183"/>
                        <a14:foregroundMark x1="95660" y1="51183" x2="95755" y2="76129"/>
                        <a14:foregroundMark x1="95755" y1="76129" x2="91981" y2="90108"/>
                        <a14:foregroundMark x1="91981" y1="90108" x2="86038" y2="65591"/>
                        <a14:foregroundMark x1="86038" y1="65591" x2="83396" y2="28387"/>
                        <a14:foregroundMark x1="83396" y1="28387" x2="82075" y2="23656"/>
                        <a14:foregroundMark x1="91132" y1="33333" x2="95000" y2="32043"/>
                        <a14:foregroundMark x1="95000" y1="32043" x2="96132" y2="44301"/>
                        <a14:foregroundMark x1="96132" y1="44301" x2="91981" y2="53548"/>
                        <a14:foregroundMark x1="51981" y1="42796" x2="50377" y2="33978"/>
                        <a14:foregroundMark x1="50377" y1="33978" x2="52075" y2="34839"/>
                        <a14:foregroundMark x1="52830" y1="33978" x2="56509" y2="30323"/>
                        <a14:foregroundMark x1="22925" y1="27742" x2="22264" y2="27312"/>
                        <a14:foregroundMark x1="4717" y1="35484" x2="2547" y2="54839"/>
                        <a14:foregroundMark x1="2547" y1="54839" x2="8208" y2="55699"/>
                        <a14:foregroundMark x1="8208" y1="55699" x2="12453" y2="49032"/>
                        <a14:foregroundMark x1="12453" y1="49032" x2="10094" y2="44516"/>
                        <a14:foregroundMark x1="87264" y1="33333" x2="85377" y2="24731"/>
                        <a14:foregroundMark x1="85377" y1="24731" x2="86698" y2="30323"/>
                        <a14:foregroundMark x1="84528" y1="54624" x2="83302" y2="70753"/>
                        <a14:foregroundMark x1="83302" y1="70753" x2="94057" y2="76344"/>
                        <a14:foregroundMark x1="94057" y1="76344" x2="93962" y2="71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157618"/>
            <a:ext cx="9429750" cy="413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51C56E-4D48-4DC4-A86E-E7D0A9E8BD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2AB011-DE39-4568-97CC-B0E1D4807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BA888D-B4DD-4001-82AE-024C06B2B8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63FDDB-E37F-46C2-B057-ED57276442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pic>
        <p:nvPicPr>
          <p:cNvPr id="1026" name="Picture 2" descr="Fine Food - ярмарок - Home | Facebook">
            <a:extLst>
              <a:ext uri="{FF2B5EF4-FFF2-40B4-BE49-F238E27FC236}">
                <a16:creationId xmlns:a16="http://schemas.microsoft.com/office/drawing/2014/main" id="{DCED62CC-CFEC-49DA-83F7-152D5F21A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69" y="226246"/>
            <a:ext cx="3506165" cy="3506165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96637CD-1233-4652-83B8-3245CAB43B5F}"/>
              </a:ext>
            </a:extLst>
          </p:cNvPr>
          <p:cNvSpPr/>
          <p:nvPr/>
        </p:nvSpPr>
        <p:spPr>
          <a:xfrm>
            <a:off x="5052061" y="1107845"/>
            <a:ext cx="6928701" cy="13993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Розв’язування текстових задач за допомогою системи рівнянь з двома змінними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FDDAB59-1608-4D34-8465-FA14AAE3F83C}"/>
              </a:ext>
            </a:extLst>
          </p:cNvPr>
          <p:cNvSpPr/>
          <p:nvPr/>
        </p:nvSpPr>
        <p:spPr>
          <a:xfrm>
            <a:off x="1348033" y="3789574"/>
            <a:ext cx="10388338" cy="28280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Два кондитера на конкурсі кондитер-фест в рамках фестивалю «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Fine Food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» виготовляють тістечка. Перший кондитер за 2 години та другий за        3 години виготовляють разом 280 тістечок. За 4 години перший кондитер виготовив на 10 тістечок більше ніж другий за 5 годин. Скільки виготовив кожен кондитер?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09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51C56E-4D48-4DC4-A86E-E7D0A9E8BD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2AB011-DE39-4568-97CC-B0E1D4807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BA888D-B4DD-4001-82AE-024C06B2B8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63FDDB-E37F-46C2-B057-ED57276442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15" name="Облачко с текстом: прямоугольное 14">
            <a:extLst>
              <a:ext uri="{FF2B5EF4-FFF2-40B4-BE49-F238E27FC236}">
                <a16:creationId xmlns:a16="http://schemas.microsoft.com/office/drawing/2014/main" id="{13D5F644-9FA3-4745-94A9-2B8E84AA5305}"/>
              </a:ext>
            </a:extLst>
          </p:cNvPr>
          <p:cNvSpPr/>
          <p:nvPr/>
        </p:nvSpPr>
        <p:spPr>
          <a:xfrm>
            <a:off x="4442541" y="432998"/>
            <a:ext cx="2896680" cy="564707"/>
          </a:xfrm>
          <a:prstGeom prst="wedgeRectCallout">
            <a:avLst>
              <a:gd name="adj1" fmla="val -78475"/>
              <a:gd name="adj2" fmla="val 2293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Розв’яжемо задачу: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лачко с текстом: прямоугольное 7">
            <a:extLst>
              <a:ext uri="{FF2B5EF4-FFF2-40B4-BE49-F238E27FC236}">
                <a16:creationId xmlns:a16="http://schemas.microsoft.com/office/drawing/2014/main" id="{9228E901-A65A-4C9D-9A59-490B0705913B}"/>
              </a:ext>
            </a:extLst>
          </p:cNvPr>
          <p:cNvSpPr/>
          <p:nvPr/>
        </p:nvSpPr>
        <p:spPr>
          <a:xfrm>
            <a:off x="4409094" y="1164824"/>
            <a:ext cx="6354736" cy="500161"/>
          </a:xfrm>
          <a:prstGeom prst="wedgeRectCallout">
            <a:avLst>
              <a:gd name="adj1" fmla="val -49695"/>
              <a:gd name="adj2" fmla="val -14818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800"/>
              </a:spcAft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Спочатку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оберемо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позначимо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80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27FA6F6-10EB-431A-A324-822E798E16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8" b="89696" l="6038" r="93019">
                        <a14:foregroundMark x1="82453" y1="59181" x2="83585" y2="67239"/>
                        <a14:foregroundMark x1="83585" y1="67239" x2="83491" y2="68032"/>
                        <a14:foregroundMark x1="89528" y1="73844" x2="93113" y2="73448"/>
                        <a14:foregroundMark x1="80377" y1="77939" x2="91792" y2="78071"/>
                        <a14:foregroundMark x1="87642" y1="81374" x2="92075" y2="81770"/>
                        <a14:foregroundMark x1="75000" y1="73712" x2="80377" y2="74637"/>
                        <a14:foregroundMark x1="73679" y1="69881" x2="84623" y2="70277"/>
                        <a14:foregroundMark x1="84623" y1="70277" x2="90660" y2="69221"/>
                        <a14:foregroundMark x1="90660" y1="69221" x2="91509" y2="69221"/>
                        <a14:foregroundMark x1="82736" y1="61955" x2="82830" y2="70013"/>
                        <a14:foregroundMark x1="10755" y1="82959" x2="11698" y2="68296"/>
                        <a14:foregroundMark x1="11698" y1="68296" x2="10849" y2="63012"/>
                        <a14:foregroundMark x1="7264" y1="62351" x2="7642" y2="63540"/>
                        <a14:foregroundMark x1="14528" y1="65258" x2="14717" y2="63540"/>
                        <a14:foregroundMark x1="12453" y1="60898" x2="12830" y2="57992"/>
                        <a14:foregroundMark x1="7736" y1="86658" x2="6038" y2="86658"/>
                        <a14:backgroundMark x1="86132" y1="54161" x2="78774" y2="54557"/>
                        <a14:backgroundMark x1="78774" y1="54557" x2="82736" y2="47556"/>
                        <a14:backgroundMark x1="82736" y1="47556" x2="83491" y2="52708"/>
                        <a14:backgroundMark x1="24434" y1="73052" x2="20094" y2="52180"/>
                        <a14:backgroundMark x1="16321" y1="75826" x2="16415" y2="73184"/>
                      </a14:backgroundRemoval>
                    </a14:imgEffect>
                  </a14:imgLayer>
                </a14:imgProps>
              </a:ext>
            </a:extLst>
          </a:blip>
          <a:srcRect l="4552" t="16186" r="3774" b="10040"/>
          <a:stretch/>
        </p:blipFill>
        <p:spPr>
          <a:xfrm>
            <a:off x="546756" y="140895"/>
            <a:ext cx="3773538" cy="32453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6ECA85-B559-45FB-B97A-750B5D90230A}"/>
              </a:ext>
            </a:extLst>
          </p:cNvPr>
          <p:cNvSpPr/>
          <p:nvPr/>
        </p:nvSpPr>
        <p:spPr>
          <a:xfrm>
            <a:off x="4442541" y="1869690"/>
            <a:ext cx="7475923" cy="1654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Позначимо:</a:t>
            </a:r>
          </a:p>
          <a:p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-  кількість тістечок виготовлених першим кондитером за годину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-  кількість тістечок виготовлених першим кондитером за годину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D8C8E60-FFDA-4133-8EEB-64EF9AB526D0}"/>
              </a:ext>
            </a:extLst>
          </p:cNvPr>
          <p:cNvSpPr/>
          <p:nvPr/>
        </p:nvSpPr>
        <p:spPr>
          <a:xfrm>
            <a:off x="2867782" y="3626374"/>
            <a:ext cx="7475923" cy="882887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творимо вирази, які за умовою задачі знаходяться у певному</a:t>
            </a:r>
            <a:r>
              <a:rPr lang="ru-RU" sz="22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відношенні.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4FF1D435-5D02-4948-A97A-C8DE7E038A62}"/>
                  </a:ext>
                </a:extLst>
              </p:cNvPr>
              <p:cNvSpPr/>
              <p:nvPr/>
            </p:nvSpPr>
            <p:spPr>
              <a:xfrm>
                <a:off x="2867782" y="4658457"/>
                <a:ext cx="7461791" cy="882887"/>
              </a:xfrm>
              <a:prstGeom prst="rect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 кондитер за 2 год   -  2х тістечок	             </a:t>
                </a:r>
                <a14:m>
                  <m:oMath xmlns:m="http://schemas.openxmlformats.org/officeDocument/2006/math">
                    <m:r>
                      <a:rPr lang="uk-UA" sz="2000" i="1"/>
                      <m:t>(2х+3у)</m:t>
                    </m:r>
                  </m:oMath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ІІ кондитер за 2 год -   3у тістечок        або 280 тістечок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4FF1D435-5D02-4948-A97A-C8DE7E038A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782" y="4658457"/>
                <a:ext cx="7461791" cy="882887"/>
              </a:xfrm>
              <a:prstGeom prst="rect">
                <a:avLst/>
              </a:prstGeom>
              <a:blipFill>
                <a:blip r:embed="rId5"/>
                <a:stretch>
                  <a:fillRect l="-733" b="-67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3E03DA2-1E63-4C28-A8DA-E03163906F6E}"/>
              </a:ext>
            </a:extLst>
          </p:cNvPr>
          <p:cNvSpPr/>
          <p:nvPr/>
        </p:nvSpPr>
        <p:spPr>
          <a:xfrm>
            <a:off x="2867783" y="5746049"/>
            <a:ext cx="7461791" cy="753666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4х тістечок-  І кондитер за 4 год                  (4х – 5у)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5у тістечок -  ІІ кондитер за 5 год	       або 10 тістечок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              </a:t>
            </a:r>
            <a:endParaRPr lang="ru-RU" sz="18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</a:t>
            </a:r>
            <a:endParaRPr lang="ru-RU" dirty="0"/>
          </a:p>
        </p:txBody>
      </p:sp>
      <p:sp>
        <p:nvSpPr>
          <p:cNvPr id="14" name="Левая фигурная скобка 13">
            <a:extLst>
              <a:ext uri="{FF2B5EF4-FFF2-40B4-BE49-F238E27FC236}">
                <a16:creationId xmlns:a16="http://schemas.microsoft.com/office/drawing/2014/main" id="{EDB19A21-C7DA-4428-94BD-649BFF3979FD}"/>
              </a:ext>
            </a:extLst>
          </p:cNvPr>
          <p:cNvSpPr/>
          <p:nvPr/>
        </p:nvSpPr>
        <p:spPr>
          <a:xfrm flipH="1">
            <a:off x="6806195" y="4713098"/>
            <a:ext cx="348792" cy="78270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ава кругла дужка 14">
            <a:extLst>
              <a:ext uri="{FF2B5EF4-FFF2-40B4-BE49-F238E27FC236}">
                <a16:creationId xmlns:a16="http://schemas.microsoft.com/office/drawing/2014/main" id="{3A949141-3FF4-461A-AEFE-F29380D756CC}"/>
              </a:ext>
            </a:extLst>
          </p:cNvPr>
          <p:cNvSpPr/>
          <p:nvPr/>
        </p:nvSpPr>
        <p:spPr>
          <a:xfrm>
            <a:off x="6749592" y="5790290"/>
            <a:ext cx="160341" cy="634712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83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2" grpId="0" animBg="1"/>
      <p:bldP spid="12" grpId="0" animBg="1"/>
      <p:bldP spid="16" grpId="0" animBg="1"/>
      <p:bldP spid="17" grpId="0" animBg="1"/>
      <p:bldP spid="14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51C56E-4D48-4DC4-A86E-E7D0A9E8BD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2AB011-DE39-4568-97CC-B0E1D4807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BA888D-B4DD-4001-82AE-024C06B2B8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63FDDB-E37F-46C2-B057-ED57276442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15" name="Облачко с текстом: прямоугольное 14">
            <a:extLst>
              <a:ext uri="{FF2B5EF4-FFF2-40B4-BE49-F238E27FC236}">
                <a16:creationId xmlns:a16="http://schemas.microsoft.com/office/drawing/2014/main" id="{13D5F644-9FA3-4745-94A9-2B8E84AA5305}"/>
              </a:ext>
            </a:extLst>
          </p:cNvPr>
          <p:cNvSpPr/>
          <p:nvPr/>
        </p:nvSpPr>
        <p:spPr>
          <a:xfrm>
            <a:off x="4442540" y="222102"/>
            <a:ext cx="7475923" cy="821600"/>
          </a:xfrm>
          <a:prstGeom prst="wedgeRectCallout">
            <a:avLst>
              <a:gd name="adj1" fmla="val -49511"/>
              <a:gd name="adj2" fmla="val 2960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2.Запишемо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одержаними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Облачко с текстом: прямоугольное 7">
                <a:extLst>
                  <a:ext uri="{FF2B5EF4-FFF2-40B4-BE49-F238E27FC236}">
                    <a16:creationId xmlns:a16="http://schemas.microsoft.com/office/drawing/2014/main" id="{9228E901-A65A-4C9D-9A59-490B0705913B}"/>
                  </a:ext>
                </a:extLst>
              </p:cNvPr>
              <p:cNvSpPr/>
              <p:nvPr/>
            </p:nvSpPr>
            <p:spPr>
              <a:xfrm>
                <a:off x="5653874" y="1102111"/>
                <a:ext cx="3697516" cy="500161"/>
              </a:xfrm>
              <a:prstGeom prst="wedgeRectCallout">
                <a:avLst>
                  <a:gd name="adj1" fmla="val -49695"/>
                  <a:gd name="adj2" fmla="val -14818"/>
                </a:avLst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>
                  <a:spcAft>
                    <a:spcPts val="800"/>
                  </a:spcAft>
                </a:pP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2х+3у = 280 та 4х</a:t>
                </a:r>
                <a14:m>
                  <m:oMath xmlns:m="http://schemas.openxmlformats.org/officeDocument/2006/math">
                    <m:r>
                      <a:rPr lang="uk-UA" sz="2400" i="1"/>
                      <m:t>−</m:t>
                    </m:r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5у=10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endParaRPr lang="ru-RU" sz="24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Облачко с текстом: прямоугольное 7">
                <a:extLst>
                  <a:ext uri="{FF2B5EF4-FFF2-40B4-BE49-F238E27FC236}">
                    <a16:creationId xmlns:a16="http://schemas.microsoft.com/office/drawing/2014/main" id="{9228E901-A65A-4C9D-9A59-490B070591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874" y="1102111"/>
                <a:ext cx="3697516" cy="500161"/>
              </a:xfrm>
              <a:prstGeom prst="wedgeRectCallout">
                <a:avLst>
                  <a:gd name="adj1" fmla="val -49695"/>
                  <a:gd name="adj2" fmla="val -14818"/>
                </a:avLst>
              </a:prstGeom>
              <a:blipFill>
                <a:blip r:embed="rId3"/>
                <a:stretch>
                  <a:fillRect l="-2124" t="-6897" b="-14943"/>
                </a:stretch>
              </a:blipFill>
              <a:ln w="28575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6ECA85-B559-45FB-B97A-750B5D90230A}"/>
              </a:ext>
            </a:extLst>
          </p:cNvPr>
          <p:cNvSpPr/>
          <p:nvPr/>
        </p:nvSpPr>
        <p:spPr>
          <a:xfrm>
            <a:off x="4442541" y="1672333"/>
            <a:ext cx="7475923" cy="14667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в обох рівняннях одні й ті самі невідомі позначено одними й тими самими буквами і потрібно знайти значення цих невідомих, які одночасно задовольняють обидва рівняння, то маємо систему рівнянь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2D8C8E60-FFDA-4133-8EEB-64EF9AB526D0}"/>
                  </a:ext>
                </a:extLst>
              </p:cNvPr>
              <p:cNvSpPr/>
              <p:nvPr/>
            </p:nvSpPr>
            <p:spPr>
              <a:xfrm>
                <a:off x="871975" y="3264299"/>
                <a:ext cx="2375559" cy="882887"/>
              </a:xfrm>
              <a:prstGeom prst="rect">
                <a:avLst/>
              </a:prstGeom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/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/>
                              </m:ctrlPr>
                            </m:eqArrPr>
                            <m:e>
                              <m:r>
                                <a:rPr lang="uk-UA" sz="2400" i="1"/>
                                <m:t>2х+3у=280,</m:t>
                              </m:r>
                            </m:e>
                            <m:e>
                              <m:r>
                                <a:rPr lang="uk-UA" sz="2400" i="1"/>
                                <m:t>4х−5у = 10;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2D8C8E60-FFDA-4133-8EEB-64EF9AB52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75" y="3264299"/>
                <a:ext cx="2375559" cy="882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FF1D435-5D02-4948-A97A-C8DE7E038A62}"/>
              </a:ext>
            </a:extLst>
          </p:cNvPr>
          <p:cNvSpPr/>
          <p:nvPr/>
        </p:nvSpPr>
        <p:spPr>
          <a:xfrm>
            <a:off x="4538688" y="3268854"/>
            <a:ext cx="7379776" cy="5585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Розв’яжемо способом додавання:</a:t>
            </a: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C3E03DA2-1E63-4C28-A8DA-E03163906F6E}"/>
                  </a:ext>
                </a:extLst>
              </p:cNvPr>
              <p:cNvSpPr/>
              <p:nvPr/>
            </p:nvSpPr>
            <p:spPr>
              <a:xfrm>
                <a:off x="854382" y="4221333"/>
                <a:ext cx="2731261" cy="1974849"/>
              </a:xfrm>
              <a:prstGeom prst="rect">
                <a:avLst/>
              </a:prstGeom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/>
                          </m:ctrlPr>
                        </m:dPr>
                        <m:e>
                          <m:r>
                            <a:rPr lang="uk-UA" sz="2200" i="1"/>
                            <m:t> </m:t>
                          </m:r>
                          <m:eqArr>
                            <m:eqArrPr>
                              <m:ctrlPr>
                                <a:rPr lang="ru-RU" sz="2200" i="1"/>
                              </m:ctrlPr>
                            </m:eqArrPr>
                            <m:e>
                              <m:r>
                                <a:rPr lang="uk-UA" sz="2200" i="1"/>
                                <m:t>4х+6у=560,   </m:t>
                              </m:r>
                            </m:e>
                            <m:e>
                              <m:r>
                                <a:rPr lang="uk-UA" sz="2200" i="1"/>
                                <m:t>−4х+5у=−10;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uk-UA" sz="1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        </a:t>
                </a:r>
                <a:endParaRPr lang="ru-RU" dirty="0"/>
              </a:p>
            </p:txBody>
          </p:sp>
        </mc:Choice>
        <mc:Fallback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C3E03DA2-1E63-4C28-A8DA-E03163906F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82" y="4221333"/>
                <a:ext cx="2731261" cy="19748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74A21CB-811E-49F1-B400-0FD8017DE2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9393" y1="55031" x2="37642" y2="58843"/>
                        <a14:foregroundMark x1="37642" y1="58843" x2="35472" y2="55372"/>
                        <a14:foregroundMark x1="36038" y1="30579" x2="36465" y2="30844"/>
                        <a14:foregroundMark x1="41249" y1="30075" x2="42736" y2="23636"/>
                        <a14:foregroundMark x1="42736" y1="23636" x2="46617" y2="21712"/>
                        <a14:foregroundMark x1="47201" y1="24993" x2="46698" y2="28595"/>
                        <a14:foregroundMark x1="46698" y1="28595" x2="45215" y2="29798"/>
                        <a14:foregroundMark x1="49906" y1="32231" x2="54528" y2="29752"/>
                        <a14:foregroundMark x1="50495" y1="23470" x2="50283" y2="23140"/>
                        <a14:foregroundMark x1="54528" y1="29752" x2="51192" y2="24555"/>
                        <a14:foregroundMark x1="50283" y1="23140" x2="49151" y2="30248"/>
                        <a14:foregroundMark x1="49151" y1="30248" x2="50000" y2="30083"/>
                        <a14:foregroundMark x1="58805" y1="29577" x2="57170" y2="24628"/>
                        <a14:foregroundMark x1="57170" y1="24628" x2="60535" y2="23329"/>
                        <a14:foregroundMark x1="60996" y1="26928" x2="60610" y2="27915"/>
                        <a14:foregroundMark x1="68226" y1="68588" x2="68095" y2="67442"/>
                        <a14:foregroundMark x1="40189" y1="47934" x2="36321" y2="45289"/>
                        <a14:foregroundMark x1="36321" y1="45289" x2="41132" y2="41322"/>
                        <a14:foregroundMark x1="41132" y1="41322" x2="36604" y2="42810"/>
                        <a14:foregroundMark x1="36604" y1="42810" x2="38962" y2="44628"/>
                        <a14:backgroundMark x1="33113" y1="49752" x2="38962" y2="49587"/>
                        <a14:backgroundMark x1="39528" y1="51074" x2="40660" y2="53388"/>
                        <a14:backgroundMark x1="39528" y1="52066" x2="38302" y2="51736"/>
                        <a14:backgroundMark x1="35566" y1="52562" x2="35094" y2="55372"/>
                        <a14:backgroundMark x1="46792" y1="21322" x2="48585" y2="22314"/>
                        <a14:backgroundMark x1="50189" y1="23967" x2="50943" y2="24959"/>
                        <a14:backgroundMark x1="61132" y1="22479" x2="61132" y2="22645"/>
                        <a14:backgroundMark x1="61415" y1="22810" x2="61604" y2="23140"/>
                        <a14:backgroundMark x1="60943" y1="22645" x2="65094" y2="27769"/>
                        <a14:backgroundMark x1="65094" y1="27769" x2="64528" y2="23306"/>
                        <a14:backgroundMark x1="67830" y1="69587" x2="73585" y2="70909"/>
                        <a14:backgroundMark x1="73585" y1="70909" x2="70755" y2="75868"/>
                        <a14:backgroundMark x1="70755" y1="75868" x2="67736" y2="70083"/>
                        <a14:backgroundMark x1="69623" y1="59339" x2="72264" y2="58182"/>
                        <a14:backgroundMark x1="58208" y1="31405" x2="60849" y2="30579"/>
                        <a14:backgroundMark x1="36321" y1="30909" x2="38302" y2="35207"/>
                        <a14:backgroundMark x1="45755" y1="30909" x2="41038" y2="34380"/>
                        <a14:backgroundMark x1="41038" y1="34380" x2="41038" y2="34215"/>
                        <a14:backgroundMark x1="37075" y1="33719" x2="37642" y2="25950"/>
                        <a14:backgroundMark x1="38208" y1="27273" x2="40849" y2="36529"/>
                        <a14:backgroundMark x1="40849" y1="36529" x2="36981" y2="32727"/>
                        <a14:backgroundMark x1="36981" y1="32727" x2="38208" y2="28760"/>
                        <a14:backgroundMark x1="68113" y1="72562" x2="70566" y2="76198"/>
                        <a14:backgroundMark x1="62642" y1="36364" x2="70000" y2="49091"/>
                        <a14:backgroundMark x1="70000" y1="49091" x2="70094" y2="66281"/>
                        <a14:backgroundMark x1="70094" y1="66281" x2="69434" y2="50248"/>
                        <a14:backgroundMark x1="69434" y1="50248" x2="65660" y2="38512"/>
                        <a14:backgroundMark x1="67830" y1="36033" x2="70377" y2="36529"/>
                        <a14:backgroundMark x1="67358" y1="61983" x2="72358" y2="67603"/>
                        <a14:backgroundMark x1="72358" y1="67603" x2="70472" y2="61818"/>
                        <a14:backgroundMark x1="65755" y1="71901" x2="65000" y2="80000"/>
                        <a14:backgroundMark x1="65000" y1="80000" x2="71038" y2="79835"/>
                        <a14:backgroundMark x1="71038" y1="79835" x2="68208" y2="74711"/>
                        <a14:backgroundMark x1="68208" y1="74711" x2="64906" y2="73223"/>
                        <a14:backgroundMark x1="71792" y1="51570" x2="75660" y2="67438"/>
                        <a14:backgroundMark x1="75660" y1="67438" x2="71981" y2="73719"/>
                        <a14:backgroundMark x1="71981" y1="73719" x2="70189" y2="62810"/>
                        <a14:backgroundMark x1="70189" y1="62810" x2="70472" y2="48595"/>
                        <a14:backgroundMark x1="70472" y1="48595" x2="70943" y2="48595"/>
                        <a14:backgroundMark x1="68679" y1="67934" x2="71509" y2="61157"/>
                        <a14:backgroundMark x1="71509" y1="61157" x2="71226" y2="68099"/>
                        <a14:backgroundMark x1="71226" y1="68099" x2="70943" y2="68760"/>
                        <a14:backgroundMark x1="67830" y1="69256" x2="68019" y2="68264"/>
                        <a14:backgroundMark x1="68019" y1="68264" x2="68019" y2="65950"/>
                        <a14:backgroundMark x1="68113" y1="69752" x2="68396" y2="68430"/>
                      </a14:backgroundRemoval>
                    </a14:imgEffect>
                  </a14:imgLayer>
                </a14:imgProps>
              </a:ext>
            </a:extLst>
          </a:blip>
          <a:srcRect l="31803" t="18269" r="25753" b="12452"/>
          <a:stretch/>
        </p:blipFill>
        <p:spPr>
          <a:xfrm>
            <a:off x="480767" y="15277"/>
            <a:ext cx="3412503" cy="31791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2AA0FDD6-76B0-4E37-B4C9-3D7462D1043E}"/>
                  </a:ext>
                </a:extLst>
              </p:cNvPr>
              <p:cNvSpPr/>
              <p:nvPr/>
            </p:nvSpPr>
            <p:spPr>
              <a:xfrm>
                <a:off x="3247534" y="3266223"/>
                <a:ext cx="1119581" cy="867390"/>
              </a:xfrm>
              <a:prstGeom prst="rect">
                <a:avLst/>
              </a:prstGeom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|∗2</m:t>
                      </m:r>
                    </m:oMath>
                  </m:oMathPara>
                </a14:m>
                <a:endParaRPr lang="uk-UA" sz="2000" dirty="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000" i="1" smtClean="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|∗(−1)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2AA0FDD6-76B0-4E37-B4C9-3D7462D10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534" y="3266223"/>
                <a:ext cx="1119581" cy="8673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Знак ''плюс'' 8">
            <a:extLst>
              <a:ext uri="{FF2B5EF4-FFF2-40B4-BE49-F238E27FC236}">
                <a16:creationId xmlns:a16="http://schemas.microsoft.com/office/drawing/2014/main" id="{4B20B564-3C5A-4E8E-A9BA-C077F5892124}"/>
              </a:ext>
            </a:extLst>
          </p:cNvPr>
          <p:cNvSpPr/>
          <p:nvPr/>
        </p:nvSpPr>
        <p:spPr>
          <a:xfrm>
            <a:off x="3141012" y="4376066"/>
            <a:ext cx="402837" cy="439668"/>
          </a:xfrm>
          <a:prstGeom prst="mathPlus">
            <a:avLst>
              <a:gd name="adj1" fmla="val 1514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60D5ECC-0EC5-46D2-8A0C-965ABD6ACEF5}"/>
              </a:ext>
            </a:extLst>
          </p:cNvPr>
          <p:cNvCxnSpPr/>
          <p:nvPr/>
        </p:nvCxnSpPr>
        <p:spPr>
          <a:xfrm>
            <a:off x="1031605" y="5099901"/>
            <a:ext cx="231082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40B82E-5D2E-4057-92CE-A5F7A8A0391A}"/>
              </a:ext>
            </a:extLst>
          </p:cNvPr>
          <p:cNvSpPr txBox="1"/>
          <p:nvPr/>
        </p:nvSpPr>
        <p:spPr>
          <a:xfrm>
            <a:off x="1793289" y="5147473"/>
            <a:ext cx="1454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11у = 550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у = 50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4A0967F-C1EE-483D-938E-4430C9A570E6}"/>
              </a:ext>
            </a:extLst>
          </p:cNvPr>
          <p:cNvCxnSpPr/>
          <p:nvPr/>
        </p:nvCxnSpPr>
        <p:spPr>
          <a:xfrm flipH="1">
            <a:off x="1212359" y="4369991"/>
            <a:ext cx="386499" cy="2676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F96DB0F8-C19C-4427-B127-ECF2F07A7668}"/>
              </a:ext>
            </a:extLst>
          </p:cNvPr>
          <p:cNvCxnSpPr>
            <a:cxnSpLocks/>
          </p:cNvCxnSpPr>
          <p:nvPr/>
        </p:nvCxnSpPr>
        <p:spPr>
          <a:xfrm flipH="1">
            <a:off x="1212359" y="4657025"/>
            <a:ext cx="461913" cy="3353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12DFE76-10F8-4D22-8824-3DE81F84C6F0}"/>
              </a:ext>
            </a:extLst>
          </p:cNvPr>
          <p:cNvSpPr/>
          <p:nvPr/>
        </p:nvSpPr>
        <p:spPr>
          <a:xfrm>
            <a:off x="6363093" y="3957153"/>
            <a:ext cx="5542961" cy="15386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800"/>
              </a:spcAft>
            </a:pPr>
            <a:r>
              <a:rPr lang="uk-UA" sz="22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65</a:t>
            </a:r>
            <a:r>
              <a:rPr lang="uk-UA" sz="2200" b="1" kern="1000" spc="-1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тістечок </a:t>
            </a:r>
            <a:r>
              <a:rPr lang="uk-UA" sz="22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– кількість тістечок виготовлених першим кондитером за годину,</a:t>
            </a:r>
          </a:p>
          <a:p>
            <a:pPr>
              <a:spcAft>
                <a:spcPts val="800"/>
              </a:spcAft>
            </a:pPr>
            <a:r>
              <a:rPr lang="uk-UA" sz="22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50 тістечок </a:t>
            </a:r>
            <a:r>
              <a:rPr lang="uk-UA" sz="22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– кількість тістечок виготовлених </a:t>
            </a:r>
            <a:r>
              <a:rPr lang="uk-UA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другим кондитером за годину 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428401F-27BC-4DDE-AF49-5D8932CD384E}"/>
              </a:ext>
            </a:extLst>
          </p:cNvPr>
          <p:cNvSpPr/>
          <p:nvPr/>
        </p:nvSpPr>
        <p:spPr>
          <a:xfrm>
            <a:off x="6363093" y="5644410"/>
            <a:ext cx="5555372" cy="528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800"/>
              </a:spcAft>
            </a:pPr>
            <a:r>
              <a:rPr lang="uk-UA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Відповідь: 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65 тістечок; 50 тістечок. 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500E504F-6073-4727-B3B5-D4A3573C9B66}"/>
                  </a:ext>
                </a:extLst>
              </p:cNvPr>
              <p:cNvSpPr/>
              <p:nvPr/>
            </p:nvSpPr>
            <p:spPr>
              <a:xfrm>
                <a:off x="3670250" y="4203570"/>
                <a:ext cx="2607138" cy="2415045"/>
              </a:xfrm>
              <a:prstGeom prst="rect">
                <a:avLst/>
              </a:prstGeom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у=50,</m:t>
                              </m:r>
                            </m:e>
                            <m:e>
                              <m:r>
                                <a:rPr lang="uk-UA" sz="24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2х+150=280;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r>
                  <a:rPr lang="uk-UA" sz="24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у=50,</m:t>
                            </m:r>
                          </m:e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2х=130;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uk-UA" sz="2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у=</m:t>
                            </m:r>
                            <m:r>
                              <a:rPr lang="uk-UA" sz="2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𝟓𝟎</m:t>
                            </m:r>
                            <m:r>
                              <a:rPr lang="uk-UA" sz="2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uk-UA" sz="2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х=</m:t>
                            </m:r>
                            <m:r>
                              <a:rPr lang="uk-UA" sz="2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𝟔𝟓</m:t>
                            </m:r>
                            <m:r>
                              <a:rPr lang="uk-UA" sz="2400" b="1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1800" b="1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endParaRPr lang="ru-RU" sz="18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500E504F-6073-4727-B3B5-D4A3573C9B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250" y="4203570"/>
                <a:ext cx="2607138" cy="2415045"/>
              </a:xfrm>
              <a:prstGeom prst="rect">
                <a:avLst/>
              </a:prstGeom>
              <a:blipFill>
                <a:blip r:embed="rId9"/>
                <a:stretch>
                  <a:fillRect b="-251"/>
                </a:stretch>
              </a:blipFill>
              <a:ln w="190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55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2" grpId="0" animBg="1"/>
      <p:bldP spid="12" grpId="0" animBg="1"/>
      <p:bldP spid="16" grpId="0" animBg="1"/>
      <p:bldP spid="17" grpId="0" animBg="1"/>
      <p:bldP spid="3" grpId="0" animBg="1"/>
      <p:bldP spid="9" grpId="0" animBg="1"/>
      <p:bldP spid="19" grpId="0"/>
      <p:bldP spid="26" grpId="0" animBg="1"/>
      <p:bldP spid="28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51C56E-4D48-4DC4-A86E-E7D0A9E8BD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2AB011-DE39-4568-97CC-B0E1D4807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BA888D-B4DD-4001-82AE-024C06B2B8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63FDDB-E37F-46C2-B057-ED57276442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15" name="Облачко с текстом: прямоугольное 14">
            <a:extLst>
              <a:ext uri="{FF2B5EF4-FFF2-40B4-BE49-F238E27FC236}">
                <a16:creationId xmlns:a16="http://schemas.microsoft.com/office/drawing/2014/main" id="{13D5F644-9FA3-4745-94A9-2B8E84AA5305}"/>
              </a:ext>
            </a:extLst>
          </p:cNvPr>
          <p:cNvSpPr/>
          <p:nvPr/>
        </p:nvSpPr>
        <p:spPr>
          <a:xfrm>
            <a:off x="4721619" y="1124156"/>
            <a:ext cx="6212270" cy="972399"/>
          </a:xfrm>
          <a:prstGeom prst="wedgeRectCallout">
            <a:avLst>
              <a:gd name="adj1" fmla="val -71510"/>
              <a:gd name="adj2" fmla="val 2445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spcAft>
                <a:spcPts val="800"/>
              </a:spcAft>
            </a:pPr>
            <a:r>
              <a:rPr lang="uk-UA" sz="28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А тепер розв’яжемо разом інші задачі:</a:t>
            </a:r>
            <a:endParaRPr lang="ru-RU" sz="28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B35AB7A-822B-475F-9CB3-E1E71E18CA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2" b="93258" l="73868" r="97642">
                        <a14:foregroundMark x1="79109" y1="34915" x2="79202" y2="38955"/>
                        <a14:foregroundMark x1="80342" y1="49149" x2="82170" y2="56822"/>
                        <a14:foregroundMark x1="86715" y1="63485" x2="88302" y2="65811"/>
                        <a14:foregroundMark x1="86179" y1="62699" x2="86570" y2="63272"/>
                        <a14:foregroundMark x1="82170" y1="56822" x2="83341" y2="58538"/>
                        <a14:foregroundMark x1="88302" y1="65811" x2="89692" y2="60732"/>
                        <a14:foregroundMark x1="87380" y1="39071" x2="83302" y2="24238"/>
                        <a14:foregroundMark x1="88244" y1="42215" x2="87436" y2="39276"/>
                        <a14:foregroundMark x1="88687" y1="43827" x2="88244" y2="42215"/>
                        <a14:foregroundMark x1="83302" y1="24238" x2="81992" y2="21453"/>
                        <a14:foregroundMark x1="82376" y1="20323" x2="83479" y2="18770"/>
                        <a14:foregroundMark x1="80612" y1="44315" x2="84434" y2="48796"/>
                        <a14:foregroundMark x1="84434" y1="48796" x2="84528" y2="47833"/>
                        <a14:foregroundMark x1="80304" y1="49818" x2="87700" y2="51183"/>
                        <a14:foregroundMark x1="89382" y1="59135" x2="86497" y2="61142"/>
                        <a14:foregroundMark x1="87799" y1="72847" x2="89692" y2="69935"/>
                        <a14:foregroundMark x1="89193" y1="18659" x2="89623" y2="18780"/>
                        <a14:foregroundMark x1="94568" y1="29998" x2="94717" y2="30337"/>
                        <a14:foregroundMark x1="94717" y1="30337" x2="94822" y2="31402"/>
                        <a14:foregroundMark x1="91620" y1="85346" x2="89304" y2="85849"/>
                        <a14:foregroundMark x1="83440" y1="74215" x2="81564" y2="65933"/>
                        <a14:foregroundMark x1="87111" y1="40260" x2="86415" y2="39647"/>
                        <a14:foregroundMark x1="88584" y1="41557" x2="87111" y2="40260"/>
                        <a14:foregroundMark x1="86415" y1="39647" x2="85377" y2="23917"/>
                        <a14:foregroundMark x1="85377" y1="23917" x2="85760" y2="22259"/>
                        <a14:foregroundMark x1="80038" y1="66106" x2="80849" y2="66934"/>
                        <a14:foregroundMark x1="89717" y1="86677" x2="89400" y2="86677"/>
                        <a14:foregroundMark x1="89526" y1="87763" x2="92062" y2="88314"/>
                        <a14:foregroundMark x1="91973" y1="87718" x2="89691" y2="89192"/>
                        <a14:foregroundMark x1="89590" y1="88318" x2="91800" y2="86556"/>
                        <a14:foregroundMark x1="82256" y1="90492" x2="81112" y2="90045"/>
                        <a14:foregroundMark x1="80030" y1="87828" x2="82359" y2="86838"/>
                        <a14:foregroundMark x1="90660" y1="90690" x2="92377" y2="90428"/>
                        <a14:foregroundMark x1="75686" y1="23238" x2="75943" y2="23274"/>
                        <a14:foregroundMark x1="76604" y1="31461" x2="76038" y2="30177"/>
                        <a14:foregroundMark x1="75943" y1="30658" x2="75660" y2="29213"/>
                        <a14:backgroundMark x1="81415" y1="15570" x2="75566" y2="21830"/>
                        <a14:backgroundMark x1="75566" y1="21830" x2="74717" y2="12841"/>
                        <a14:backgroundMark x1="74717" y1="12841" x2="75755" y2="21027"/>
                        <a14:backgroundMark x1="75755" y1="21027" x2="76509" y2="20385"/>
                        <a14:backgroundMark x1="76981" y1="16212" x2="75094" y2="20706"/>
                        <a14:backgroundMark x1="81132" y1="17175" x2="79057" y2="23274"/>
                        <a14:backgroundMark x1="79057" y1="25843" x2="78868" y2="25682"/>
                        <a14:backgroundMark x1="78868" y1="25682" x2="78208" y2="22151"/>
                        <a14:backgroundMark x1="96038" y1="46388" x2="96038" y2="46388"/>
                        <a14:backgroundMark x1="96038" y1="46388" x2="93774" y2="66453"/>
                        <a14:backgroundMark x1="93774" y1="66453" x2="94811" y2="77047"/>
                        <a14:backgroundMark x1="94811" y1="77047" x2="97925" y2="81380"/>
                        <a14:backgroundMark x1="92075" y1="18459" x2="94245" y2="70465"/>
                        <a14:backgroundMark x1="91698" y1="27287" x2="91698" y2="71910"/>
                        <a14:backgroundMark x1="91698" y1="71910" x2="96604" y2="79615"/>
                        <a14:backgroundMark x1="96604" y1="79615" x2="97358" y2="80257"/>
                        <a14:backgroundMark x1="97925" y1="52327" x2="96887" y2="64687"/>
                        <a14:backgroundMark x1="96887" y1="64687" x2="94340" y2="42215"/>
                        <a14:backgroundMark x1="94340" y1="42215" x2="94811" y2="28090"/>
                        <a14:backgroundMark x1="96226" y1="31300" x2="96981" y2="61477"/>
                        <a14:backgroundMark x1="79623" y1="15891" x2="85283" y2="15891"/>
                        <a14:backgroundMark x1="85283" y1="15891" x2="91604" y2="29053"/>
                        <a14:backgroundMark x1="89057" y1="21027" x2="89528" y2="18780"/>
                        <a14:backgroundMark x1="89528" y1="18780" x2="89528" y2="18780"/>
                        <a14:backgroundMark x1="89528" y1="18780" x2="91887" y2="21348"/>
                        <a14:backgroundMark x1="74151" y1="35152" x2="78679" y2="42857"/>
                        <a14:backgroundMark x1="78679" y1="42857" x2="76981" y2="73194"/>
                        <a14:backgroundMark x1="76981" y1="73194" x2="76415" y2="74639"/>
                        <a14:backgroundMark x1="77547" y1="22953" x2="80377" y2="30979"/>
                        <a14:backgroundMark x1="80377" y1="30979" x2="74434" y2="23756"/>
                        <a14:backgroundMark x1="78208" y1="29695" x2="79057" y2="31782"/>
                        <a14:backgroundMark x1="79057" y1="31782" x2="79057" y2="31782"/>
                        <a14:backgroundMark x1="79057" y1="31782" x2="79057" y2="33868"/>
                        <a14:backgroundMark x1="84717" y1="63884" x2="88396" y2="95666"/>
                        <a14:backgroundMark x1="84717" y1="74318" x2="84057" y2="97913"/>
                        <a14:backgroundMark x1="77264" y1="87480" x2="80943" y2="95024"/>
                        <a14:backgroundMark x1="80943" y1="95024" x2="80943" y2="95024"/>
                        <a14:backgroundMark x1="92547" y1="77689" x2="95849" y2="99839"/>
                        <a14:backgroundMark x1="95849" y1="99839" x2="95849" y2="99839"/>
                        <a14:backgroundMark x1="95472" y1="81862" x2="97358" y2="94543"/>
                        <a14:backgroundMark x1="96981" y1="61798" x2="95094" y2="77368"/>
                        <a14:backgroundMark x1="95094" y1="77368" x2="95000" y2="76726"/>
                        <a14:backgroundMark x1="96132" y1="32745" x2="93679" y2="25201"/>
                        <a14:backgroundMark x1="84434" y1="65329" x2="83868" y2="58266"/>
                        <a14:backgroundMark x1="83868" y1="58266" x2="84811" y2="63403"/>
                        <a14:backgroundMark x1="90377" y1="62440" x2="89434" y2="56340"/>
                        <a14:backgroundMark x1="89717" y1="58266" x2="89057" y2="58266"/>
                        <a14:backgroundMark x1="79434" y1="56340" x2="79528" y2="64848"/>
                        <a14:backgroundMark x1="79528" y1="64848" x2="80000" y2="63724"/>
                        <a14:backgroundMark x1="79717" y1="63724" x2="79811" y2="66132"/>
                        <a14:backgroundMark x1="89245" y1="45586" x2="89151" y2="43660"/>
                        <a14:backgroundMark x1="89151" y1="43660" x2="89717" y2="48154"/>
                        <a14:backgroundMark x1="89434" y1="51364" x2="89151" y2="52327"/>
                        <a14:backgroundMark x1="78962" y1="33066" x2="79717" y2="33868"/>
                        <a14:backgroundMark x1="79717" y1="35313" x2="79528" y2="34831"/>
                        <a14:backgroundMark x1="87830" y1="37079" x2="88113" y2="36276"/>
                        <a14:backgroundMark x1="78774" y1="43018" x2="79717" y2="42857"/>
                        <a14:backgroundMark x1="89528" y1="42215" x2="89528" y2="42215"/>
                        <a14:backgroundMark x1="89528" y1="42215" x2="89245" y2="42376"/>
                        <a14:backgroundMark x1="76981" y1="14767" x2="77925" y2="15891"/>
                      </a14:backgroundRemoval>
                    </a14:imgEffect>
                  </a14:imgLayer>
                </a14:imgProps>
              </a:ext>
            </a:extLst>
          </a:blip>
          <a:srcRect l="73050" t="13907" b="7999"/>
          <a:stretch/>
        </p:blipFill>
        <p:spPr>
          <a:xfrm flipH="1">
            <a:off x="-25132" y="292629"/>
            <a:ext cx="3626170" cy="6565368"/>
          </a:xfrm>
          <a:prstGeom prst="rect">
            <a:avLst/>
          </a:prstGeom>
        </p:spPr>
      </p:pic>
      <p:sp>
        <p:nvSpPr>
          <p:cNvPr id="8" name="Облачко с текстом: прямоугольное 7">
            <a:extLst>
              <a:ext uri="{FF2B5EF4-FFF2-40B4-BE49-F238E27FC236}">
                <a16:creationId xmlns:a16="http://schemas.microsoft.com/office/drawing/2014/main" id="{9228E901-A65A-4C9D-9A59-490B0705913B}"/>
              </a:ext>
            </a:extLst>
          </p:cNvPr>
          <p:cNvSpPr/>
          <p:nvPr/>
        </p:nvSpPr>
        <p:spPr>
          <a:xfrm>
            <a:off x="4781142" y="2689593"/>
            <a:ext cx="3046612" cy="633361"/>
          </a:xfrm>
          <a:prstGeom prst="wedgeRectCallout">
            <a:avLst>
              <a:gd name="adj1" fmla="val -92161"/>
              <a:gd name="adj2" fmla="val -52860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800"/>
              </a:spcAft>
            </a:pPr>
            <a:r>
              <a:rPr lang="uk-UA" sz="32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- на рух; 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ysClr val="windowText" lastClr="000000"/>
              </a:solidFill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11" name="Облачко с текстом: прямоугольное 10">
            <a:extLst>
              <a:ext uri="{FF2B5EF4-FFF2-40B4-BE49-F238E27FC236}">
                <a16:creationId xmlns:a16="http://schemas.microsoft.com/office/drawing/2014/main" id="{2F5AC6F1-57CA-41C7-8D7F-BDAD63D316E8}"/>
              </a:ext>
            </a:extLst>
          </p:cNvPr>
          <p:cNvSpPr/>
          <p:nvPr/>
        </p:nvSpPr>
        <p:spPr>
          <a:xfrm>
            <a:off x="4809605" y="3820805"/>
            <a:ext cx="3489127" cy="633361"/>
          </a:xfrm>
          <a:prstGeom prst="wedgeRectCallout">
            <a:avLst>
              <a:gd name="adj1" fmla="val -92161"/>
              <a:gd name="adj2" fmla="val -52860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800"/>
              </a:spcAft>
            </a:pPr>
            <a:r>
              <a:rPr lang="uk-UA" sz="32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- </a:t>
            </a:r>
            <a:r>
              <a:rPr lang="uk-UA" sz="32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сумісну працю</a:t>
            </a:r>
            <a:r>
              <a:rPr lang="uk-UA" sz="32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ysClr val="windowText" lastClr="000000"/>
              </a:solidFill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12" name="Облачко с текстом: прямоугольное 11">
            <a:extLst>
              <a:ext uri="{FF2B5EF4-FFF2-40B4-BE49-F238E27FC236}">
                <a16:creationId xmlns:a16="http://schemas.microsoft.com/office/drawing/2014/main" id="{F7432BDC-E81D-46BF-8BD9-7291B3E30DF9}"/>
              </a:ext>
            </a:extLst>
          </p:cNvPr>
          <p:cNvSpPr/>
          <p:nvPr/>
        </p:nvSpPr>
        <p:spPr>
          <a:xfrm>
            <a:off x="4809605" y="4888391"/>
            <a:ext cx="4079871" cy="633361"/>
          </a:xfrm>
          <a:prstGeom prst="wedgeRectCallout">
            <a:avLst>
              <a:gd name="adj1" fmla="val -87175"/>
              <a:gd name="adj2" fmla="val -85604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800"/>
              </a:spcAft>
            </a:pPr>
            <a:r>
              <a:rPr lang="uk-UA" sz="32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- змішування речовин</a:t>
            </a:r>
            <a:r>
              <a:rPr lang="uk-UA" sz="32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ysClr val="windowText" lastClr="000000"/>
              </a:solidFill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4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0D05D-18B0-4382-BA75-EFA22CB8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6" y="1657200"/>
            <a:ext cx="5203595" cy="2415179"/>
          </a:xfrm>
        </p:spPr>
        <p:txBody>
          <a:bodyPr>
            <a:normAutofit/>
          </a:bodyPr>
          <a:lstStyle/>
          <a:p>
            <a:pPr algn="ctr"/>
            <a:r>
              <a:rPr lang="uk-UA" sz="6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Розв’яжемо разом</a:t>
            </a:r>
            <a:endParaRPr lang="ru-RU" sz="13800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9CA6B41-0855-4B3C-80EF-B38C656DD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887" r="95283">
                        <a14:foregroundMark x1="38491" y1="48491" x2="39717" y2="59434"/>
                        <a14:foregroundMark x1="39717" y1="59434" x2="48208" y2="63962"/>
                        <a14:foregroundMark x1="48208" y1="63962" x2="52170" y2="53019"/>
                        <a14:foregroundMark x1="52170" y1="53019" x2="42075" y2="48774"/>
                        <a14:foregroundMark x1="42075" y1="48774" x2="40189" y2="48868"/>
                        <a14:foregroundMark x1="26132" y1="25566" x2="12547" y2="29623"/>
                        <a14:foregroundMark x1="12547" y1="29623" x2="3679" y2="46132"/>
                        <a14:foregroundMark x1="3679" y1="46132" x2="7075" y2="72358"/>
                        <a14:foregroundMark x1="7075" y1="72358" x2="47358" y2="81415"/>
                        <a14:foregroundMark x1="47358" y1="81415" x2="68019" y2="80566"/>
                        <a14:foregroundMark x1="68019" y1="80566" x2="79151" y2="67358"/>
                        <a14:foregroundMark x1="79151" y1="67358" x2="87736" y2="42358"/>
                        <a14:foregroundMark x1="87736" y1="42358" x2="82925" y2="23113"/>
                        <a14:foregroundMark x1="82925" y1="23113" x2="66792" y2="19906"/>
                        <a14:foregroundMark x1="66792" y1="19906" x2="24057" y2="22642"/>
                        <a14:foregroundMark x1="42925" y1="28302" x2="20377" y2="35755"/>
                        <a14:foregroundMark x1="20377" y1="35755" x2="39811" y2="28679"/>
                        <a14:foregroundMark x1="32925" y1="25943" x2="22547" y2="27642"/>
                        <a14:foregroundMark x1="22547" y1="27642" x2="10755" y2="34151"/>
                        <a14:foregroundMark x1="10755" y1="34151" x2="15472" y2="54434"/>
                        <a14:foregroundMark x1="15472" y1="54434" x2="36321" y2="57830"/>
                        <a14:foregroundMark x1="36321" y1="57830" x2="49906" y2="43019"/>
                        <a14:foregroundMark x1="49906" y1="43019" x2="35943" y2="34717"/>
                        <a14:foregroundMark x1="35943" y1="34717" x2="23491" y2="36132"/>
                        <a14:foregroundMark x1="23491" y1="36132" x2="21792" y2="37453"/>
                        <a14:foregroundMark x1="75849" y1="45000" x2="67830" y2="31981"/>
                        <a14:foregroundMark x1="67830" y1="31981" x2="36792" y2="39151"/>
                        <a14:foregroundMark x1="36792" y1="39151" x2="70755" y2="51604"/>
                        <a14:foregroundMark x1="70755" y1="51604" x2="63396" y2="41038"/>
                        <a14:foregroundMark x1="63396" y1="41038" x2="57547" y2="54623"/>
                        <a14:foregroundMark x1="57547" y1="54623" x2="57736" y2="55755"/>
                        <a14:foregroundMark x1="57736" y1="55755" x2="59906" y2="75755"/>
                        <a14:foregroundMark x1="59906" y1="75755" x2="38113" y2="73302"/>
                        <a14:foregroundMark x1="38113" y1="73302" x2="28396" y2="55283"/>
                        <a14:foregroundMark x1="28396" y1="55283" x2="42642" y2="49151"/>
                        <a14:foregroundMark x1="42642" y1="49151" x2="46604" y2="50189"/>
                        <a14:foregroundMark x1="62925" y1="48679" x2="37453" y2="68679"/>
                        <a14:foregroundMark x1="37453" y1="68679" x2="60943" y2="63679"/>
                        <a14:foregroundMark x1="60943" y1="63679" x2="63019" y2="51698"/>
                        <a14:foregroundMark x1="63019" y1="51698" x2="52925" y2="52547"/>
                        <a14:foregroundMark x1="52925" y1="52547" x2="52925" y2="52736"/>
                        <a14:foregroundMark x1="65472" y1="32264" x2="75755" y2="32264"/>
                        <a14:foregroundMark x1="75755" y1="32264" x2="83302" y2="40000"/>
                        <a14:foregroundMark x1="83302" y1="40000" x2="80566" y2="61981"/>
                        <a14:foregroundMark x1="80566" y1="61981" x2="69151" y2="72642"/>
                        <a14:foregroundMark x1="69151" y1="72642" x2="61604" y2="20566"/>
                        <a14:foregroundMark x1="61604" y1="20566" x2="61792" y2="21321"/>
                        <a14:foregroundMark x1="85094" y1="14623" x2="93679" y2="21509"/>
                        <a14:foregroundMark x1="93679" y1="21509" x2="91226" y2="34245"/>
                        <a14:foregroundMark x1="91226" y1="34245" x2="75660" y2="47547"/>
                        <a14:foregroundMark x1="90283" y1="24623" x2="90849" y2="57170"/>
                        <a14:foregroundMark x1="90849" y1="57170" x2="83208" y2="72925"/>
                        <a14:foregroundMark x1="83208" y1="72925" x2="78491" y2="78302"/>
                        <a14:foregroundMark x1="93585" y1="19434" x2="95283" y2="32170"/>
                        <a14:foregroundMark x1="95283" y1="32170" x2="93774" y2="36132"/>
                        <a14:foregroundMark x1="56981" y1="32075" x2="23491" y2="27642"/>
                        <a14:foregroundMark x1="23491" y1="27642" x2="17453" y2="38962"/>
                        <a14:foregroundMark x1="17453" y1="38962" x2="53679" y2="47547"/>
                        <a14:foregroundMark x1="23491" y1="47358" x2="27075" y2="82264"/>
                        <a14:foregroundMark x1="27075" y1="82264" x2="48491" y2="78491"/>
                        <a14:foregroundMark x1="48491" y1="78491" x2="52170" y2="75566"/>
                        <a14:foregroundMark x1="14245" y1="74623" x2="24151" y2="82547"/>
                        <a14:foregroundMark x1="24151" y1="82547" x2="44151" y2="86509"/>
                        <a14:foregroundMark x1="44151" y1="86509" x2="68491" y2="83019"/>
                        <a14:foregroundMark x1="68491" y1="83019" x2="83113" y2="75755"/>
                        <a14:foregroundMark x1="83113" y1="75755" x2="86887" y2="53962"/>
                        <a14:foregroundMark x1="86887" y1="53962" x2="77453" y2="38396"/>
                        <a14:foregroundMark x1="77453" y1="38396" x2="61887" y2="32642"/>
                        <a14:foregroundMark x1="61887" y1="32642" x2="51792" y2="33019"/>
                        <a14:foregroundMark x1="63396" y1="23585" x2="46226" y2="31415"/>
                        <a14:foregroundMark x1="46226" y1="31415" x2="46226" y2="31415"/>
                        <a14:foregroundMark x1="69717" y1="54151" x2="76981" y2="62830"/>
                        <a14:foregroundMark x1="76981" y1="62830" x2="77453" y2="642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5254" y="5065"/>
            <a:ext cx="5891752" cy="5891752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C1A692-46DE-42EC-BA67-8F65CF9ADC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0800000">
            <a:off x="2659930" y="5370741"/>
            <a:ext cx="4766035" cy="14821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FBE85D-31E1-4ABB-AA82-4568418058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0800000">
            <a:off x="7425965" y="5370741"/>
            <a:ext cx="4766035" cy="14821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B55B4D-6B6A-4EF9-91AC-38D566EE11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>
            <a:off x="0" y="5370742"/>
            <a:ext cx="4489079" cy="14872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F14DD3-E74F-4737-B8AA-6F890B8D4D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0800000">
            <a:off x="2659930" y="5399021"/>
            <a:ext cx="4766035" cy="14821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F7A0B5-6409-4240-B8C7-E62AAC006F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>
            <a:off x="0" y="5399022"/>
            <a:ext cx="4489079" cy="148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5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7559E-22EA-4F5F-85D5-8CB8CF21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197" y="1500971"/>
            <a:ext cx="3978897" cy="97348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Задача 1</a:t>
            </a:r>
            <a:endParaRPr lang="ru-RU" sz="8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728226-122F-482F-AB17-FF7D3BB89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001" y="4100660"/>
            <a:ext cx="9964132" cy="2497804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двох міст, відстані між якими дорівнюють 52 км, одночасно виїхали назустріч один одному два велосипедиста та зустрілись через 2 год після початку руху. Знайдіть швидкість кожного велосипедиста, якщо відомо, що перший велосипедист проїздить за 3 год на 18 км більше, ніж другий за 2 год.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413A50-0CA9-4975-A7E4-AAED4E8C04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BDD298-728A-4B68-8396-B7C8A9B2C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23093B-6BAB-40CD-B1E8-BDA7D2A3BB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594E78-4CE2-49A6-92DD-8B603C12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pic>
        <p:nvPicPr>
          <p:cNvPr id="3074" name="Picture 2" descr="ТОП-5 веломаршрутів Вінниці, якими найбільше користуються велосипедисти -  МІСТО">
            <a:extLst>
              <a:ext uri="{FF2B5EF4-FFF2-40B4-BE49-F238E27FC236}">
                <a16:creationId xmlns:a16="http://schemas.microsoft.com/office/drawing/2014/main" id="{02736733-C28F-4148-B95F-E242B2B9C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73" y="259536"/>
            <a:ext cx="6004874" cy="373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085856-F4EF-41F2-82D4-1390451357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05491"/>
            <a:ext cx="1758096" cy="5467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A628EB-E012-4868-B6AE-D4F931CDD1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23491"/>
            <a:ext cx="1650294" cy="54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DFF5E-EBB1-434C-A597-ECC6235B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359" y="134085"/>
            <a:ext cx="9430732" cy="1325563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розв’язання задач на рух потрібно згадати: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ED5FE4-2A71-4F4B-A79E-7EE4A7CEBB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B62297-1277-4DCF-B5BA-4B44263155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DD67DD-E11F-4ADF-B524-E742A04F6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0549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3CC707-C264-4EC2-A646-FA413A07DA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23491"/>
            <a:ext cx="1650294" cy="54675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A79435B-88E3-4DB0-9EDE-F45874758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318" y="1599819"/>
            <a:ext cx="8153400" cy="4991100"/>
          </a:xfrm>
          <a:prstGeom prst="rect">
            <a:avLst/>
          </a:prstGeom>
        </p:spPr>
      </p:pic>
      <p:pic>
        <p:nvPicPr>
          <p:cNvPr id="16" name="Рисунок 15" descr="Голова с шестеренками">
            <a:extLst>
              <a:ext uri="{FF2B5EF4-FFF2-40B4-BE49-F238E27FC236}">
                <a16:creationId xmlns:a16="http://schemas.microsoft.com/office/drawing/2014/main" id="{34C279A4-8DCD-4F54-9703-A21EE448C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5786" y="158134"/>
            <a:ext cx="914400" cy="9144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A34FFBA-8FA9-4C12-8FF0-116E82C8F3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6" b="99528" l="10000" r="90000">
                        <a14:foregroundMark x1="64245" y1="29363" x2="61132" y2="78774"/>
                        <a14:foregroundMark x1="61132" y1="78774" x2="57830" y2="90684"/>
                        <a14:foregroundMark x1="63208" y1="83844" x2="68868" y2="86557"/>
                        <a14:foregroundMark x1="68868" y1="86557" x2="75094" y2="97288"/>
                        <a14:foregroundMark x1="75094" y1="97288" x2="75755" y2="99528"/>
                        <a14:backgroundMark x1="66792" y1="24057" x2="60943" y2="27005"/>
                        <a14:backgroundMark x1="60943" y1="27005" x2="53491" y2="37500"/>
                        <a14:backgroundMark x1="53491" y1="37500" x2="48208" y2="81368"/>
                        <a14:backgroundMark x1="48208" y1="81368" x2="49340" y2="91509"/>
                        <a14:backgroundMark x1="23113" y1="27948" x2="39340" y2="79717"/>
                        <a14:backgroundMark x1="75000" y1="28066" x2="94906" y2="81132"/>
                        <a14:backgroundMark x1="84434" y1="64151" x2="88113" y2="94104"/>
                        <a14:backgroundMark x1="88113" y1="94104" x2="89151" y2="97288"/>
                        <a14:backgroundMark x1="53774" y1="58608" x2="52642" y2="71580"/>
                        <a14:backgroundMark x1="52642" y1="71580" x2="52642" y2="71580"/>
                      </a14:backgroundRemoval>
                    </a14:imgEffect>
                  </a14:imgLayer>
                </a14:imgProps>
              </a:ext>
            </a:extLst>
          </a:blip>
          <a:srcRect l="51026" t="23740" r="18843"/>
          <a:stretch/>
        </p:blipFill>
        <p:spPr>
          <a:xfrm flipH="1">
            <a:off x="471342" y="1257104"/>
            <a:ext cx="2686638" cy="560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9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2872</TotalTime>
  <Words>1405</Words>
  <Application>Microsoft Office PowerPoint</Application>
  <PresentationFormat>Широкоэкранный</PresentationFormat>
  <Paragraphs>215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Тема Office</vt:lpstr>
      <vt:lpstr>Урок 6. Розв’язування задач за допомогою систем лінійних рівнянь з двома змінними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Розв’яжемо разом</vt:lpstr>
      <vt:lpstr>Задача 1</vt:lpstr>
      <vt:lpstr>Для розв’язання задач на рух потрібно згадати:</vt:lpstr>
      <vt:lpstr> Розв’язання </vt:lpstr>
      <vt:lpstr>Задача 2</vt:lpstr>
      <vt:lpstr> Розв’язання </vt:lpstr>
      <vt:lpstr> Розв’язання </vt:lpstr>
      <vt:lpstr>Задача 3</vt:lpstr>
      <vt:lpstr> Розв’язання </vt:lpstr>
      <vt:lpstr> Розв’язання </vt:lpstr>
      <vt:lpstr>Задача 4</vt:lpstr>
      <vt:lpstr> Розв’язання </vt:lpstr>
      <vt:lpstr> Розв’язання </vt:lpstr>
      <vt:lpstr>Презентация PowerPoint</vt:lpstr>
      <vt:lpstr>Побачимось на наступному уроці!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1. Лінійні рівняння з двома змінними</dc:title>
  <dc:creator>admin</dc:creator>
  <cp:lastModifiedBy>admin</cp:lastModifiedBy>
  <cp:revision>11</cp:revision>
  <dcterms:created xsi:type="dcterms:W3CDTF">2022-09-24T23:39:37Z</dcterms:created>
  <dcterms:modified xsi:type="dcterms:W3CDTF">2022-09-30T05:11:58Z</dcterms:modified>
</cp:coreProperties>
</file>