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69" autoAdjust="0"/>
  </p:normalViewPr>
  <p:slideViewPr>
    <p:cSldViewPr>
      <p:cViewPr varScale="1">
        <p:scale>
          <a:sx n="107" d="100"/>
          <a:sy n="107" d="100"/>
        </p:scale>
        <p:origin x="-600" y="-84"/>
      </p:cViewPr>
      <p:guideLst>
        <p:guide orient="horz" pos="2160"/>
        <p:guide pos="2880"/>
      </p:guideLst>
    </p:cSldViewPr>
  </p:slideViewPr>
  <p:outlineViewPr>
    <p:cViewPr>
      <p:scale>
        <a:sx n="33" d="100"/>
        <a:sy n="33" d="100"/>
      </p:scale>
      <p:origin x="22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450ABB4-42F7-448D-9FF3-ECB3AA188CC4}" type="datetimeFigureOut">
              <a:rPr lang="ru-RU" smtClean="0"/>
              <a:t>16.02.2020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8103E1D-09F2-4B22-825E-C1B447A4A80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450ABB4-42F7-448D-9FF3-ECB3AA188CC4}" type="datetimeFigureOut">
              <a:rPr lang="ru-RU" smtClean="0"/>
              <a:t>16.02.2020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03E1D-09F2-4B22-825E-C1B447A4A80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450ABB4-42F7-448D-9FF3-ECB3AA188CC4}" type="datetimeFigureOut">
              <a:rPr lang="ru-RU" smtClean="0"/>
              <a:t>16.02.2020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03E1D-09F2-4B22-825E-C1B447A4A80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450ABB4-42F7-448D-9FF3-ECB3AA188CC4}" type="datetimeFigureOut">
              <a:rPr lang="ru-RU" smtClean="0"/>
              <a:t>16.02.2020</a:t>
            </a:fld>
            <a:endParaRPr lang="ru-RU"/>
          </a:p>
        </p:txBody>
      </p:sp>
      <p:sp>
        <p:nvSpPr>
          <p:cNvPr id="9" name="Номер слайда 8"/>
          <p:cNvSpPr>
            <a:spLocks noGrp="1"/>
          </p:cNvSpPr>
          <p:nvPr>
            <p:ph type="sldNum" sz="quarter" idx="15"/>
          </p:nvPr>
        </p:nvSpPr>
        <p:spPr/>
        <p:txBody>
          <a:bodyPr rtlCol="0"/>
          <a:lstStyle/>
          <a:p>
            <a:fld id="{D8103E1D-09F2-4B22-825E-C1B447A4A80A}"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450ABB4-42F7-448D-9FF3-ECB3AA188CC4}" type="datetimeFigureOut">
              <a:rPr lang="ru-RU" smtClean="0"/>
              <a:t>16.02.2020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8103E1D-09F2-4B22-825E-C1B447A4A80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450ABB4-42F7-448D-9FF3-ECB3AA188CC4}" type="datetimeFigureOut">
              <a:rPr lang="ru-RU" smtClean="0"/>
              <a:t>16.02.2020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103E1D-09F2-4B22-825E-C1B447A4A80A}"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450ABB4-42F7-448D-9FF3-ECB3AA188CC4}" type="datetimeFigureOut">
              <a:rPr lang="ru-RU" smtClean="0"/>
              <a:t>16.02.2020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103E1D-09F2-4B22-825E-C1B447A4A80A}"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450ABB4-42F7-448D-9FF3-ECB3AA188CC4}" type="datetimeFigureOut">
              <a:rPr lang="ru-RU" smtClean="0"/>
              <a:t>16.02.2020</a:t>
            </a:fld>
            <a:endParaRPr lang="ru-RU"/>
          </a:p>
        </p:txBody>
      </p:sp>
      <p:sp>
        <p:nvSpPr>
          <p:cNvPr id="7" name="Номер слайда 6"/>
          <p:cNvSpPr>
            <a:spLocks noGrp="1"/>
          </p:cNvSpPr>
          <p:nvPr>
            <p:ph type="sldNum" sz="quarter" idx="11"/>
          </p:nvPr>
        </p:nvSpPr>
        <p:spPr/>
        <p:txBody>
          <a:bodyPr rtlCol="0"/>
          <a:lstStyle/>
          <a:p>
            <a:fld id="{D8103E1D-09F2-4B22-825E-C1B447A4A80A}"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50ABB4-42F7-448D-9FF3-ECB3AA188CC4}" type="datetimeFigureOut">
              <a:rPr lang="ru-RU" smtClean="0"/>
              <a:t>16.02.2020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103E1D-09F2-4B22-825E-C1B447A4A80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450ABB4-42F7-448D-9FF3-ECB3AA188CC4}" type="datetimeFigureOut">
              <a:rPr lang="ru-RU" smtClean="0"/>
              <a:t>16.02.2020</a:t>
            </a:fld>
            <a:endParaRPr lang="ru-RU"/>
          </a:p>
        </p:txBody>
      </p:sp>
      <p:sp>
        <p:nvSpPr>
          <p:cNvPr id="22" name="Номер слайда 21"/>
          <p:cNvSpPr>
            <a:spLocks noGrp="1"/>
          </p:cNvSpPr>
          <p:nvPr>
            <p:ph type="sldNum" sz="quarter" idx="15"/>
          </p:nvPr>
        </p:nvSpPr>
        <p:spPr/>
        <p:txBody>
          <a:bodyPr rtlCol="0"/>
          <a:lstStyle/>
          <a:p>
            <a:fld id="{D8103E1D-09F2-4B22-825E-C1B447A4A80A}"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450ABB4-42F7-448D-9FF3-ECB3AA188CC4}" type="datetimeFigureOut">
              <a:rPr lang="ru-RU" smtClean="0"/>
              <a:t>16.02.2020</a:t>
            </a:fld>
            <a:endParaRPr lang="ru-RU"/>
          </a:p>
        </p:txBody>
      </p:sp>
      <p:sp>
        <p:nvSpPr>
          <p:cNvPr id="18" name="Номер слайда 17"/>
          <p:cNvSpPr>
            <a:spLocks noGrp="1"/>
          </p:cNvSpPr>
          <p:nvPr>
            <p:ph type="sldNum" sz="quarter" idx="11"/>
          </p:nvPr>
        </p:nvSpPr>
        <p:spPr/>
        <p:txBody>
          <a:bodyPr rtlCol="0"/>
          <a:lstStyle/>
          <a:p>
            <a:fld id="{D8103E1D-09F2-4B22-825E-C1B447A4A80A}"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450ABB4-42F7-448D-9FF3-ECB3AA188CC4}" type="datetimeFigureOut">
              <a:rPr lang="ru-RU" smtClean="0"/>
              <a:t>16.02.2020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8103E1D-09F2-4B22-825E-C1B447A4A80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pronunciation.com.ua/" TargetMode="External"/><Relationship Id="rId3" Type="http://schemas.openxmlformats.org/officeDocument/2006/relationships/hyperlink" Target="mailto:Kathy@me-online.bu" TargetMode="External"/><Relationship Id="rId7" Type="http://schemas.openxmlformats.org/officeDocument/2006/relationships/hyperlink" Target="http://www.create.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9.xml"/><Relationship Id="rId6" Type="http://schemas.openxmlformats.org/officeDocument/2006/relationships/hyperlink" Target="mailto:vinnipp@mail.ru" TargetMode="External"/><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www.daddyrule.com/" TargetMode="External"/><Relationship Id="rId4" Type="http://schemas.openxmlformats.org/officeDocument/2006/relationships/hyperlink" Target="mailto:Steve@pen_mail.com" TargetMode="External"/><Relationship Id="rId9" Type="http://schemas.openxmlformats.org/officeDocument/2006/relationships/hyperlink" Target="mailto:sady@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GB" dirty="0"/>
              <a:t>The Internet. </a:t>
            </a:r>
            <a:r>
              <a:rPr lang="ru-RU" dirty="0" smtClean="0"/>
              <a:t/>
            </a:r>
            <a:br>
              <a:rPr lang="ru-RU" dirty="0" smtClean="0"/>
            </a:br>
            <a:r>
              <a:rPr lang="en-GB" dirty="0" smtClean="0"/>
              <a:t>Giving </a:t>
            </a:r>
            <a:r>
              <a:rPr lang="en-GB" dirty="0"/>
              <a:t>instructions</a:t>
            </a:r>
            <a:endParaRPr lang="ru-RU" dirty="0"/>
          </a:p>
        </p:txBody>
      </p:sp>
      <p:sp>
        <p:nvSpPr>
          <p:cNvPr id="3" name="Подзаголовок 2"/>
          <p:cNvSpPr>
            <a:spLocks noGrp="1"/>
          </p:cNvSpPr>
          <p:nvPr>
            <p:ph type="subTitle" idx="1"/>
          </p:nvPr>
        </p:nvSpPr>
        <p:spPr/>
        <p:txBody>
          <a:bodyPr/>
          <a:lstStyle/>
          <a:p>
            <a:r>
              <a:rPr lang="en-US" dirty="0" smtClean="0"/>
              <a:t>Lesson 7</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32656"/>
            <a:ext cx="4717132" cy="3127664"/>
          </a:xfrm>
          <a:prstGeom prst="rect">
            <a:avLst/>
          </a:prstGeom>
          <a:noFill/>
          <a:ln w="28575" cmpd="sng">
            <a:solidFill>
              <a:srgbClr val="00B0F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825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23882" y="-171400"/>
            <a:ext cx="6172200" cy="6858000"/>
          </a:xfrm>
        </p:spPr>
      </p:sp>
      <p:sp>
        <p:nvSpPr>
          <p:cNvPr id="5" name="Прямоугольник 4"/>
          <p:cNvSpPr/>
          <p:nvPr/>
        </p:nvSpPr>
        <p:spPr>
          <a:xfrm>
            <a:off x="683568" y="836712"/>
            <a:ext cx="4572000" cy="1366528"/>
          </a:xfrm>
          <a:prstGeom prst="rect">
            <a:avLst/>
          </a:prstGeom>
        </p:spPr>
        <p:txBody>
          <a:bodyPr>
            <a:spAutoFit/>
          </a:bodyPr>
          <a:lstStyle/>
          <a:p>
            <a:pPr marL="457200" algn="just">
              <a:lnSpc>
                <a:spcPct val="115000"/>
              </a:lnSpc>
              <a:spcAft>
                <a:spcPts val="0"/>
              </a:spcAft>
            </a:pPr>
            <a:r>
              <a:rPr lang="en-US" u="sng" dirty="0" smtClean="0">
                <a:solidFill>
                  <a:srgbClr val="0000FF"/>
                </a:solidFill>
                <a:effectLst/>
                <a:latin typeface="Times New Roman"/>
                <a:ea typeface="Calibri"/>
                <a:cs typeface="Times New Roman"/>
                <a:hlinkClick r:id="rId2"/>
              </a:rPr>
              <a:t>http://www.google.com</a:t>
            </a:r>
            <a:endParaRPr lang="ru-RU" sz="1400" dirty="0" smtClean="0">
              <a:effectLst/>
              <a:latin typeface="Calibri"/>
              <a:ea typeface="Calibri"/>
              <a:cs typeface="Times New Roman"/>
            </a:endParaRPr>
          </a:p>
          <a:p>
            <a:pPr marL="457200" algn="just">
              <a:lnSpc>
                <a:spcPct val="115000"/>
              </a:lnSpc>
              <a:spcAft>
                <a:spcPts val="0"/>
              </a:spcAft>
            </a:pPr>
            <a:r>
              <a:rPr lang="en-US" u="sng" dirty="0" smtClean="0">
                <a:solidFill>
                  <a:srgbClr val="0000FF"/>
                </a:solidFill>
                <a:effectLst/>
                <a:latin typeface="Times New Roman"/>
                <a:ea typeface="Calibri"/>
                <a:cs typeface="Times New Roman"/>
                <a:hlinkClick r:id="rId3"/>
              </a:rPr>
              <a:t>Kathy@me-online.bu</a:t>
            </a:r>
            <a:endParaRPr lang="ru-RU" sz="1400" dirty="0" smtClean="0">
              <a:effectLst/>
              <a:latin typeface="Calibri"/>
              <a:ea typeface="Calibri"/>
              <a:cs typeface="Times New Roman"/>
            </a:endParaRPr>
          </a:p>
          <a:p>
            <a:pPr marL="457200" algn="just">
              <a:lnSpc>
                <a:spcPct val="115000"/>
              </a:lnSpc>
              <a:spcAft>
                <a:spcPts val="0"/>
              </a:spcAft>
            </a:pPr>
            <a:r>
              <a:rPr lang="en-US" u="sng" dirty="0" smtClean="0">
                <a:solidFill>
                  <a:srgbClr val="0000FF"/>
                </a:solidFill>
                <a:effectLst/>
                <a:latin typeface="Times New Roman"/>
                <a:ea typeface="Calibri"/>
                <a:cs typeface="Times New Roman"/>
                <a:hlinkClick r:id="rId4"/>
              </a:rPr>
              <a:t>Steve</a:t>
            </a:r>
            <a:r>
              <a:rPr lang="ru-RU" u="sng" dirty="0" smtClean="0">
                <a:solidFill>
                  <a:srgbClr val="0000FF"/>
                </a:solidFill>
                <a:effectLst/>
                <a:latin typeface="Times New Roman"/>
                <a:ea typeface="Calibri"/>
                <a:cs typeface="Times New Roman"/>
                <a:hlinkClick r:id="rId4"/>
              </a:rPr>
              <a:t>@</a:t>
            </a:r>
            <a:r>
              <a:rPr lang="en-US" u="sng" dirty="0" smtClean="0">
                <a:solidFill>
                  <a:srgbClr val="0000FF"/>
                </a:solidFill>
                <a:effectLst/>
                <a:latin typeface="Times New Roman"/>
                <a:ea typeface="Calibri"/>
                <a:cs typeface="Times New Roman"/>
                <a:hlinkClick r:id="rId4"/>
              </a:rPr>
              <a:t>pen</a:t>
            </a:r>
            <a:r>
              <a:rPr lang="ru-RU" u="sng" dirty="0" smtClean="0">
                <a:solidFill>
                  <a:srgbClr val="0000FF"/>
                </a:solidFill>
                <a:effectLst/>
                <a:latin typeface="Times New Roman"/>
                <a:ea typeface="Calibri"/>
                <a:cs typeface="Times New Roman"/>
                <a:hlinkClick r:id="rId4"/>
              </a:rPr>
              <a:t>_</a:t>
            </a:r>
            <a:r>
              <a:rPr lang="en-US" u="sng" dirty="0" smtClean="0">
                <a:solidFill>
                  <a:srgbClr val="0000FF"/>
                </a:solidFill>
                <a:effectLst/>
                <a:latin typeface="Times New Roman"/>
                <a:ea typeface="Calibri"/>
                <a:cs typeface="Times New Roman"/>
                <a:hlinkClick r:id="rId4"/>
              </a:rPr>
              <a:t>mail</a:t>
            </a:r>
            <a:r>
              <a:rPr lang="ru-RU" u="sng" dirty="0" smtClean="0">
                <a:solidFill>
                  <a:srgbClr val="0000FF"/>
                </a:solidFill>
                <a:effectLst/>
                <a:latin typeface="Times New Roman"/>
                <a:ea typeface="Calibri"/>
                <a:cs typeface="Times New Roman"/>
                <a:hlinkClick r:id="rId4"/>
              </a:rPr>
              <a:t>.</a:t>
            </a:r>
            <a:r>
              <a:rPr lang="en-US" u="sng" dirty="0" smtClean="0">
                <a:solidFill>
                  <a:srgbClr val="0000FF"/>
                </a:solidFill>
                <a:effectLst/>
                <a:latin typeface="Times New Roman"/>
                <a:ea typeface="Calibri"/>
                <a:cs typeface="Times New Roman"/>
                <a:hlinkClick r:id="rId4"/>
              </a:rPr>
              <a:t>com</a:t>
            </a:r>
            <a:endParaRPr lang="ru-RU" sz="1400" dirty="0" smtClean="0">
              <a:effectLst/>
              <a:latin typeface="Calibri"/>
              <a:ea typeface="Calibri"/>
              <a:cs typeface="Times New Roman"/>
            </a:endParaRPr>
          </a:p>
          <a:p>
            <a:pPr marL="457200" algn="just">
              <a:lnSpc>
                <a:spcPct val="115000"/>
              </a:lnSpc>
              <a:spcAft>
                <a:spcPts val="0"/>
              </a:spcAft>
            </a:pPr>
            <a:r>
              <a:rPr lang="en-US" dirty="0" smtClean="0">
                <a:effectLst/>
                <a:latin typeface="Times New Roman"/>
                <a:ea typeface="Calibri"/>
                <a:cs typeface="Times New Roman"/>
              </a:rPr>
              <a:t> </a:t>
            </a:r>
            <a:endParaRPr lang="ru-RU" sz="1400" dirty="0">
              <a:effectLst/>
              <a:latin typeface="Calibri"/>
              <a:ea typeface="Calibri"/>
              <a:cs typeface="Times New Roman"/>
            </a:endParaRPr>
          </a:p>
        </p:txBody>
      </p:sp>
      <p:sp>
        <p:nvSpPr>
          <p:cNvPr id="6" name="Rectangle 2"/>
          <p:cNvSpPr>
            <a:spLocks noChangeArrowheads="1"/>
          </p:cNvSpPr>
          <p:nvPr/>
        </p:nvSpPr>
        <p:spPr bwMode="auto">
          <a:xfrm>
            <a:off x="377180" y="2134740"/>
            <a:ext cx="51309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Calibri" pitchFamily="34" charset="0"/>
                <a:cs typeface="Times New Roman" pitchFamily="18" charset="0"/>
              </a:rPr>
              <a:t>To read the email and website addresses use these keys:</a:t>
            </a:r>
            <a:endParaRPr kumimoji="0" lang="ru-RU"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Рисунок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80" y="764704"/>
            <a:ext cx="612775" cy="61277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10410" y="2435066"/>
            <a:ext cx="5313717" cy="369332"/>
          </a:xfrm>
          <a:prstGeom prst="rect">
            <a:avLst/>
          </a:prstGeom>
        </p:spPr>
        <p:txBody>
          <a:bodyPr wrap="square">
            <a:spAutoFit/>
          </a:bodyPr>
          <a:lstStyle/>
          <a:p>
            <a:r>
              <a:rPr lang="en-US" dirty="0" smtClean="0">
                <a:solidFill>
                  <a:srgbClr val="00B050"/>
                </a:solidFill>
                <a:effectLst/>
                <a:latin typeface="Times New Roman"/>
                <a:ea typeface="Calibri"/>
              </a:rPr>
              <a:t>Key: / - slash, . – dot, – - dash, _ - underscore, @ - at</a:t>
            </a:r>
            <a:endParaRPr lang="ru-RU" dirty="0"/>
          </a:p>
        </p:txBody>
      </p:sp>
      <p:sp>
        <p:nvSpPr>
          <p:cNvPr id="9" name="Прямоугольник 8"/>
          <p:cNvSpPr/>
          <p:nvPr/>
        </p:nvSpPr>
        <p:spPr>
          <a:xfrm>
            <a:off x="435105" y="2869569"/>
            <a:ext cx="2351926" cy="307777"/>
          </a:xfrm>
          <a:prstGeom prst="rect">
            <a:avLst/>
          </a:prstGeom>
        </p:spPr>
        <p:txBody>
          <a:bodyPr wrap="none">
            <a:spAutoFit/>
          </a:bodyPr>
          <a:lstStyle/>
          <a:p>
            <a:r>
              <a:rPr lang="en-US" sz="1400" dirty="0"/>
              <a:t>Listen and check yourself.</a:t>
            </a:r>
            <a:endParaRPr lang="ru-RU" sz="1400" dirty="0"/>
          </a:p>
        </p:txBody>
      </p:sp>
      <p:sp>
        <p:nvSpPr>
          <p:cNvPr id="10" name="Прямоугольник 9"/>
          <p:cNvSpPr/>
          <p:nvPr/>
        </p:nvSpPr>
        <p:spPr>
          <a:xfrm>
            <a:off x="501031" y="3429000"/>
            <a:ext cx="4572000" cy="2322174"/>
          </a:xfrm>
          <a:prstGeom prst="rect">
            <a:avLst/>
          </a:prstGeom>
        </p:spPr>
        <p:txBody>
          <a:bodyPr>
            <a:spAutoFit/>
          </a:bodyPr>
          <a:lstStyle/>
          <a:p>
            <a:pPr marL="270510" algn="just">
              <a:lnSpc>
                <a:spcPct val="115000"/>
              </a:lnSpc>
              <a:spcAft>
                <a:spcPts val="0"/>
              </a:spcAft>
            </a:pPr>
            <a:r>
              <a:rPr lang="en-US" dirty="0" smtClean="0">
                <a:solidFill>
                  <a:srgbClr val="C00000"/>
                </a:solidFill>
                <a:effectLst/>
                <a:latin typeface="Times New Roman"/>
                <a:ea typeface="Calibri"/>
                <a:cs typeface="Times New Roman"/>
              </a:rPr>
              <a:t>Read </a:t>
            </a:r>
            <a:r>
              <a:rPr lang="en-US" dirty="0" smtClean="0">
                <a:effectLst/>
                <a:latin typeface="Times New Roman"/>
                <a:ea typeface="Calibri"/>
                <a:cs typeface="Times New Roman"/>
              </a:rPr>
              <a:t>these email and website addresses correctly:</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u="sng" dirty="0" smtClean="0">
                <a:solidFill>
                  <a:srgbClr val="0000FF"/>
                </a:solidFill>
                <a:effectLst/>
                <a:latin typeface="Times New Roman"/>
                <a:ea typeface="Calibri"/>
                <a:cs typeface="Times New Roman"/>
                <a:hlinkClick r:id="rId6"/>
              </a:rPr>
              <a:t>vinnipp@mail.ru</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u="sng" dirty="0" smtClean="0">
                <a:solidFill>
                  <a:srgbClr val="0000FF"/>
                </a:solidFill>
                <a:effectLst/>
                <a:latin typeface="Times New Roman"/>
                <a:ea typeface="Calibri"/>
                <a:cs typeface="Times New Roman"/>
                <a:hlinkClick r:id="rId7"/>
              </a:rPr>
              <a:t>www.create.com</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u="sng" dirty="0" smtClean="0">
                <a:solidFill>
                  <a:srgbClr val="0000FF"/>
                </a:solidFill>
                <a:effectLst/>
                <a:latin typeface="Times New Roman"/>
                <a:ea typeface="Calibri"/>
                <a:cs typeface="Times New Roman"/>
                <a:hlinkClick r:id="rId8"/>
              </a:rPr>
              <a:t>www.pronunciation.com.ua</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u="sng" dirty="0" smtClean="0">
                <a:solidFill>
                  <a:srgbClr val="0000FF"/>
                </a:solidFill>
                <a:effectLst/>
                <a:latin typeface="Times New Roman"/>
                <a:ea typeface="Calibri"/>
                <a:cs typeface="Times New Roman"/>
                <a:hlinkClick r:id="rId9"/>
              </a:rPr>
              <a:t>sady@gmail.com</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u="sng" dirty="0" smtClean="0">
                <a:solidFill>
                  <a:srgbClr val="0000FF"/>
                </a:solidFill>
                <a:effectLst/>
                <a:latin typeface="Times New Roman"/>
                <a:ea typeface="Calibri"/>
                <a:cs typeface="Times New Roman"/>
                <a:hlinkClick r:id="rId10"/>
              </a:rPr>
              <a:t>www.daddyrule.com</a:t>
            </a:r>
            <a:endParaRPr lang="ru-RU" sz="1400" dirty="0">
              <a:effectLst/>
              <a:latin typeface="Calibri"/>
              <a:ea typeface="Calibri"/>
              <a:cs typeface="Times New Roman"/>
            </a:endParaRPr>
          </a:p>
        </p:txBody>
      </p:sp>
      <p:sp>
        <p:nvSpPr>
          <p:cNvPr id="11" name="Прямоугольник 10"/>
          <p:cNvSpPr/>
          <p:nvPr/>
        </p:nvSpPr>
        <p:spPr>
          <a:xfrm>
            <a:off x="3537924" y="3759661"/>
            <a:ext cx="4572000" cy="2003625"/>
          </a:xfrm>
          <a:prstGeom prst="rect">
            <a:avLst/>
          </a:prstGeom>
        </p:spPr>
        <p:txBody>
          <a:bodyPr>
            <a:spAutoFit/>
          </a:bodyPr>
          <a:lstStyle/>
          <a:p>
            <a:pPr algn="just">
              <a:lnSpc>
                <a:spcPct val="115000"/>
              </a:lnSpc>
              <a:spcAft>
                <a:spcPts val="0"/>
              </a:spcAft>
            </a:pPr>
            <a:endParaRPr lang="en-US" dirty="0" smtClean="0">
              <a:effectLst/>
              <a:latin typeface="Times New Roman"/>
              <a:ea typeface="Calibri"/>
              <a:cs typeface="Times New Roman"/>
            </a:endParaRPr>
          </a:p>
          <a:p>
            <a:pPr marL="342900" lvl="0" indent="-342900" algn="just">
              <a:lnSpc>
                <a:spcPct val="115000"/>
              </a:lnSpc>
              <a:spcAft>
                <a:spcPts val="0"/>
              </a:spcAft>
              <a:buFont typeface="Symbol"/>
              <a:buChar char=""/>
            </a:pPr>
            <a:r>
              <a:rPr lang="en-US" i="1" dirty="0" smtClean="0">
                <a:effectLst/>
                <a:latin typeface="Times New Roman"/>
                <a:ea typeface="Calibri"/>
                <a:cs typeface="Times New Roman"/>
              </a:rPr>
              <a:t>“</a:t>
            </a:r>
            <a:r>
              <a:rPr lang="en-US" i="1" dirty="0" err="1" smtClean="0">
                <a:effectLst/>
                <a:latin typeface="Times New Roman"/>
                <a:ea typeface="Calibri"/>
                <a:cs typeface="Times New Roman"/>
              </a:rPr>
              <a:t>vinnipp</a:t>
            </a:r>
            <a:r>
              <a:rPr lang="en-US" i="1" dirty="0" smtClean="0">
                <a:effectLst/>
                <a:latin typeface="Times New Roman"/>
                <a:ea typeface="Calibri"/>
                <a:cs typeface="Times New Roman"/>
              </a:rPr>
              <a:t> at mail dot </a:t>
            </a:r>
            <a:r>
              <a:rPr lang="en-US" i="1" dirty="0" err="1" smtClean="0">
                <a:effectLst/>
                <a:latin typeface="Times New Roman"/>
                <a:ea typeface="Calibri"/>
                <a:cs typeface="Times New Roman"/>
              </a:rPr>
              <a:t>ru</a:t>
            </a:r>
            <a:r>
              <a:rPr lang="en-US" i="1" dirty="0" smtClean="0">
                <a:effectLst/>
                <a:latin typeface="Times New Roman"/>
                <a:ea typeface="Calibri"/>
                <a:cs typeface="Times New Roman"/>
              </a:rPr>
              <a:t>”</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i="1" dirty="0" smtClean="0">
                <a:solidFill>
                  <a:srgbClr val="000000"/>
                </a:solidFill>
                <a:effectLst/>
                <a:latin typeface="Times New Roman"/>
                <a:ea typeface="Calibri"/>
                <a:cs typeface="Times New Roman"/>
              </a:rPr>
              <a:t>“www dot create dot com”</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i="1" dirty="0" smtClean="0">
                <a:solidFill>
                  <a:srgbClr val="000000"/>
                </a:solidFill>
                <a:effectLst/>
                <a:latin typeface="Times New Roman"/>
                <a:ea typeface="Calibri"/>
                <a:cs typeface="Times New Roman"/>
              </a:rPr>
              <a:t>“www dot pronunciation dot com dot </a:t>
            </a:r>
            <a:r>
              <a:rPr lang="en-US" i="1" dirty="0" err="1" smtClean="0">
                <a:solidFill>
                  <a:srgbClr val="000000"/>
                </a:solidFill>
                <a:effectLst/>
                <a:latin typeface="Times New Roman"/>
                <a:ea typeface="Calibri"/>
                <a:cs typeface="Times New Roman"/>
              </a:rPr>
              <a:t>ua</a:t>
            </a:r>
            <a:r>
              <a:rPr lang="en-US" i="1" dirty="0" smtClean="0">
                <a:solidFill>
                  <a:srgbClr val="000000"/>
                </a:solidFill>
                <a:effectLst/>
                <a:latin typeface="Times New Roman"/>
                <a:ea typeface="Calibri"/>
                <a:cs typeface="Times New Roman"/>
              </a:rPr>
              <a:t>”</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i="1" dirty="0" smtClean="0">
                <a:solidFill>
                  <a:srgbClr val="000000"/>
                </a:solidFill>
                <a:effectLst/>
                <a:latin typeface="Times New Roman"/>
                <a:ea typeface="Calibri"/>
                <a:cs typeface="Times New Roman"/>
              </a:rPr>
              <a:t>“</a:t>
            </a:r>
            <a:r>
              <a:rPr lang="en-US" i="1" dirty="0" err="1" smtClean="0">
                <a:solidFill>
                  <a:srgbClr val="000000"/>
                </a:solidFill>
                <a:effectLst/>
                <a:latin typeface="Times New Roman"/>
                <a:ea typeface="Calibri"/>
                <a:cs typeface="Times New Roman"/>
              </a:rPr>
              <a:t>sady</a:t>
            </a:r>
            <a:r>
              <a:rPr lang="en-US" i="1" dirty="0" smtClean="0">
                <a:solidFill>
                  <a:srgbClr val="000000"/>
                </a:solidFill>
                <a:effectLst/>
                <a:latin typeface="Times New Roman"/>
                <a:ea typeface="Calibri"/>
                <a:cs typeface="Times New Roman"/>
              </a:rPr>
              <a:t> at </a:t>
            </a:r>
            <a:r>
              <a:rPr lang="en-US" i="1" dirty="0" err="1" smtClean="0">
                <a:solidFill>
                  <a:srgbClr val="000000"/>
                </a:solidFill>
                <a:effectLst/>
                <a:latin typeface="Times New Roman"/>
                <a:ea typeface="Calibri"/>
                <a:cs typeface="Times New Roman"/>
              </a:rPr>
              <a:t>gmail</a:t>
            </a:r>
            <a:r>
              <a:rPr lang="en-US" i="1" dirty="0" smtClean="0">
                <a:solidFill>
                  <a:srgbClr val="000000"/>
                </a:solidFill>
                <a:effectLst/>
                <a:latin typeface="Times New Roman"/>
                <a:ea typeface="Calibri"/>
                <a:cs typeface="Times New Roman"/>
              </a:rPr>
              <a:t> dot com”</a:t>
            </a:r>
            <a:endParaRPr lang="ru-RU" sz="1400" dirty="0" smtClean="0">
              <a:effectLst/>
              <a:latin typeface="Calibri"/>
              <a:ea typeface="Calibri"/>
              <a:cs typeface="Times New Roman"/>
            </a:endParaRPr>
          </a:p>
          <a:p>
            <a:pPr marL="342900" lvl="0" indent="-342900" algn="just">
              <a:lnSpc>
                <a:spcPct val="115000"/>
              </a:lnSpc>
              <a:spcAft>
                <a:spcPts val="0"/>
              </a:spcAft>
              <a:buFont typeface="Symbol"/>
              <a:buChar char=""/>
            </a:pPr>
            <a:r>
              <a:rPr lang="en-US" i="1" dirty="0" smtClean="0">
                <a:solidFill>
                  <a:srgbClr val="000000"/>
                </a:solidFill>
                <a:effectLst/>
                <a:latin typeface="Times New Roman"/>
                <a:ea typeface="Calibri"/>
                <a:cs typeface="Times New Roman"/>
              </a:rPr>
              <a:t>“www dot daddy rule dot com”</a:t>
            </a:r>
            <a:endParaRPr lang="ru-RU" sz="1400" dirty="0">
              <a:effectLst/>
              <a:latin typeface="Calibri"/>
              <a:ea typeface="Calibri"/>
              <a:cs typeface="Times New Roman"/>
            </a:endParaRPr>
          </a:p>
        </p:txBody>
      </p:sp>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6336" y="3884631"/>
            <a:ext cx="10064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1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7467600" cy="1143000"/>
          </a:xfrm>
        </p:spPr>
        <p:txBody>
          <a:bodyPr>
            <a:normAutofit fontScale="90000"/>
          </a:bodyPr>
          <a:lstStyle/>
          <a:p>
            <a:pPr marL="270510" lvl="0" indent="-274320">
              <a:lnSpc>
                <a:spcPct val="115000"/>
              </a:lnSpc>
              <a:spcBef>
                <a:spcPts val="600"/>
              </a:spcBef>
            </a:pPr>
            <a:r>
              <a:rPr lang="en-US" sz="2000" cap="none" dirty="0" smtClean="0">
                <a:solidFill>
                  <a:srgbClr val="C00000"/>
                </a:solidFill>
                <a:latin typeface="Times New Roman"/>
                <a:ea typeface="Calibri"/>
                <a:cs typeface="Times New Roman"/>
              </a:rPr>
              <a:t/>
            </a:r>
            <a:br>
              <a:rPr lang="en-US" sz="2000" cap="none" dirty="0" smtClean="0">
                <a:solidFill>
                  <a:srgbClr val="C00000"/>
                </a:solidFill>
                <a:latin typeface="Times New Roman"/>
                <a:ea typeface="Calibri"/>
                <a:cs typeface="Times New Roman"/>
              </a:rPr>
            </a:br>
            <a:r>
              <a:rPr lang="en-US" sz="2000" cap="none" dirty="0">
                <a:solidFill>
                  <a:srgbClr val="C00000"/>
                </a:solidFill>
                <a:latin typeface="Times New Roman"/>
                <a:ea typeface="Calibri"/>
                <a:cs typeface="Times New Roman"/>
              </a:rPr>
              <a:t/>
            </a:r>
            <a:br>
              <a:rPr lang="en-US" sz="2000" cap="none" dirty="0">
                <a:solidFill>
                  <a:srgbClr val="C00000"/>
                </a:solidFill>
                <a:latin typeface="Times New Roman"/>
                <a:ea typeface="Calibri"/>
                <a:cs typeface="Times New Roman"/>
              </a:rPr>
            </a:br>
            <a:r>
              <a:rPr lang="en-US" sz="2000" cap="none" dirty="0" smtClean="0">
                <a:solidFill>
                  <a:srgbClr val="C00000"/>
                </a:solidFill>
                <a:latin typeface="Times New Roman"/>
                <a:ea typeface="Calibri"/>
                <a:cs typeface="Times New Roman"/>
              </a:rPr>
              <a:t/>
            </a:r>
            <a:br>
              <a:rPr lang="en-US" sz="2000" cap="none" dirty="0" smtClean="0">
                <a:solidFill>
                  <a:srgbClr val="C00000"/>
                </a:solidFill>
                <a:latin typeface="Times New Roman"/>
                <a:ea typeface="Calibri"/>
                <a:cs typeface="Times New Roman"/>
              </a:rPr>
            </a:br>
            <a:r>
              <a:rPr lang="en-US" sz="2000" cap="none" dirty="0" smtClean="0">
                <a:solidFill>
                  <a:srgbClr val="C00000"/>
                </a:solidFill>
                <a:latin typeface="Times New Roman"/>
                <a:ea typeface="Calibri"/>
                <a:cs typeface="Times New Roman"/>
              </a:rPr>
              <a:t>Look</a:t>
            </a:r>
            <a:r>
              <a:rPr lang="en-US" sz="2000" cap="none" dirty="0" smtClean="0">
                <a:solidFill>
                  <a:prstClr val="black"/>
                </a:solidFill>
                <a:latin typeface="Times New Roman"/>
                <a:ea typeface="Calibri"/>
                <a:cs typeface="Times New Roman"/>
              </a:rPr>
              <a:t> </a:t>
            </a:r>
            <a:r>
              <a:rPr lang="en-US" sz="2000" cap="none" dirty="0">
                <a:solidFill>
                  <a:prstClr val="black"/>
                </a:solidFill>
                <a:latin typeface="Times New Roman"/>
                <a:ea typeface="Calibri"/>
                <a:cs typeface="Times New Roman"/>
              </a:rPr>
              <a:t>at the following sentences. Which of them give instructions? Ask for instructions?</a:t>
            </a:r>
            <a:r>
              <a:rPr lang="ru-RU" sz="1500" cap="none" dirty="0">
                <a:solidFill>
                  <a:prstClr val="black"/>
                </a:solidFill>
                <a:latin typeface="Calibri"/>
                <a:ea typeface="Calibri"/>
                <a:cs typeface="Times New Roman"/>
              </a:rPr>
              <a:t/>
            </a:r>
            <a:br>
              <a:rPr lang="ru-RU" sz="1500" cap="none" dirty="0">
                <a:solidFill>
                  <a:prstClr val="black"/>
                </a:solidFill>
                <a:latin typeface="Calibri"/>
                <a:ea typeface="Calibri"/>
                <a:cs typeface="Times New Roman"/>
              </a:rPr>
            </a:br>
            <a:r>
              <a:rPr lang="en-US" sz="2000" cap="none" dirty="0">
                <a:solidFill>
                  <a:prstClr val="black"/>
                </a:solidFill>
                <a:latin typeface="Times New Roman"/>
                <a:ea typeface="Calibri"/>
                <a:cs typeface="Times New Roman"/>
              </a:rPr>
              <a:t>Translate them into Ukrainian.</a:t>
            </a:r>
            <a:r>
              <a:rPr lang="ru-RU" sz="1500" cap="none" dirty="0">
                <a:solidFill>
                  <a:prstClr val="black"/>
                </a:solidFill>
                <a:latin typeface="Calibri"/>
                <a:ea typeface="Calibri"/>
                <a:cs typeface="Times New Roman"/>
              </a:rPr>
              <a:t/>
            </a:r>
            <a:br>
              <a:rPr lang="ru-RU" sz="1500" cap="none" dirty="0">
                <a:solidFill>
                  <a:prstClr val="black"/>
                </a:solidFill>
                <a:latin typeface="Calibri"/>
                <a:ea typeface="Calibri"/>
                <a:cs typeface="Times New Roman"/>
              </a:rPr>
            </a:br>
            <a:endParaRPr lang="ru-RU" dirty="0"/>
          </a:p>
        </p:txBody>
      </p:sp>
      <p:sp>
        <p:nvSpPr>
          <p:cNvPr id="3" name="Объект 2"/>
          <p:cNvSpPr>
            <a:spLocks noGrp="1"/>
          </p:cNvSpPr>
          <p:nvPr>
            <p:ph sz="quarter" idx="1"/>
          </p:nvPr>
        </p:nvSpPr>
        <p:spPr/>
        <p:txBody>
          <a:bodyPr>
            <a:normAutofit/>
          </a:bodyPr>
          <a:lstStyle/>
          <a:p>
            <a:pPr marL="342900" lvl="0" indent="-342900" algn="just">
              <a:lnSpc>
                <a:spcPct val="115000"/>
              </a:lnSpc>
              <a:spcAft>
                <a:spcPts val="0"/>
              </a:spcAft>
              <a:buFont typeface="Symbol"/>
              <a:buChar char=""/>
            </a:pPr>
            <a:r>
              <a:rPr lang="en-US" sz="2000" i="1" dirty="0" smtClean="0">
                <a:latin typeface="Times New Roman"/>
                <a:ea typeface="Calibri"/>
                <a:cs typeface="Times New Roman"/>
              </a:rPr>
              <a:t>Can </a:t>
            </a:r>
            <a:r>
              <a:rPr lang="en-US" sz="2000" i="1" dirty="0">
                <a:latin typeface="Times New Roman"/>
                <a:ea typeface="Calibri"/>
                <a:cs typeface="Times New Roman"/>
              </a:rPr>
              <a:t>you help me send an email</a:t>
            </a:r>
            <a:r>
              <a:rPr lang="en-US" sz="2000" i="1" dirty="0" smtClean="0">
                <a:latin typeface="Times New Roman"/>
                <a:ea typeface="Calibri"/>
                <a:cs typeface="Times New Roman"/>
              </a:rPr>
              <a:t>?</a:t>
            </a:r>
            <a:r>
              <a:rPr lang="ru-RU" sz="2000" i="1" dirty="0">
                <a:latin typeface="Times New Roman"/>
                <a:ea typeface="Calibri"/>
              </a:rPr>
              <a:t> </a:t>
            </a:r>
            <a:r>
              <a:rPr lang="ru-RU" sz="2000" i="1" dirty="0">
                <a:solidFill>
                  <a:srgbClr val="EF9011"/>
                </a:solidFill>
                <a:latin typeface="Times New Roman"/>
                <a:ea typeface="Calibri"/>
              </a:rPr>
              <a:t>(</a:t>
            </a:r>
            <a:r>
              <a:rPr lang="en-US" sz="2000" i="1" dirty="0">
                <a:solidFill>
                  <a:srgbClr val="EF9011"/>
                </a:solidFill>
                <a:latin typeface="Times New Roman"/>
                <a:ea typeface="Calibri"/>
              </a:rPr>
              <a:t>Ask</a:t>
            </a:r>
            <a:r>
              <a:rPr lang="ru-RU" sz="2000" i="1" dirty="0">
                <a:solidFill>
                  <a:srgbClr val="EF9011"/>
                </a:solidFill>
                <a:latin typeface="Times New Roman"/>
                <a:ea typeface="Calibri"/>
              </a:rPr>
              <a:t>) </a:t>
            </a:r>
            <a:endParaRPr lang="ru-RU" sz="2000" dirty="0">
              <a:solidFill>
                <a:srgbClr val="EF9011"/>
              </a:solidFill>
              <a:latin typeface="Calibri"/>
              <a:ea typeface="Calibri"/>
              <a:cs typeface="Times New Roman"/>
            </a:endParaRPr>
          </a:p>
          <a:p>
            <a:pPr marL="342900" lvl="0" indent="-342900" algn="just">
              <a:lnSpc>
                <a:spcPct val="115000"/>
              </a:lnSpc>
              <a:spcAft>
                <a:spcPts val="0"/>
              </a:spcAft>
              <a:buFont typeface="Symbol"/>
              <a:buChar char=""/>
            </a:pPr>
            <a:r>
              <a:rPr lang="en-US" sz="2000" i="1" dirty="0">
                <a:latin typeface="Times New Roman"/>
                <a:ea typeface="Calibri"/>
                <a:cs typeface="Times New Roman"/>
              </a:rPr>
              <a:t>First turn on your computer</a:t>
            </a:r>
            <a:r>
              <a:rPr lang="en-US" sz="2000" i="1" dirty="0" smtClean="0">
                <a:latin typeface="Times New Roman"/>
                <a:ea typeface="Calibri"/>
                <a:cs typeface="Times New Roman"/>
              </a:rPr>
              <a:t>.</a:t>
            </a:r>
            <a:r>
              <a:rPr lang="ru-RU" sz="2000" i="1" dirty="0">
                <a:latin typeface="Times New Roman"/>
                <a:ea typeface="Calibri"/>
              </a:rPr>
              <a:t> </a:t>
            </a:r>
            <a:r>
              <a:rPr lang="ru-RU" sz="2000" i="1" dirty="0">
                <a:solidFill>
                  <a:srgbClr val="EF9011"/>
                </a:solidFill>
                <a:latin typeface="Times New Roman"/>
                <a:ea typeface="Calibri"/>
              </a:rPr>
              <a:t>(</a:t>
            </a:r>
            <a:r>
              <a:rPr lang="en-US" sz="2000" i="1" dirty="0">
                <a:solidFill>
                  <a:srgbClr val="EF9011"/>
                </a:solidFill>
                <a:latin typeface="Times New Roman"/>
                <a:ea typeface="Calibri"/>
              </a:rPr>
              <a:t>Give</a:t>
            </a:r>
            <a:r>
              <a:rPr lang="ru-RU" sz="2000" i="1" dirty="0">
                <a:solidFill>
                  <a:srgbClr val="EF9011"/>
                </a:solidFill>
                <a:latin typeface="Times New Roman"/>
                <a:ea typeface="Calibri"/>
              </a:rPr>
              <a:t>) </a:t>
            </a:r>
            <a:endParaRPr lang="ru-RU" sz="2000" dirty="0">
              <a:solidFill>
                <a:srgbClr val="EF9011"/>
              </a:solidFill>
              <a:latin typeface="Calibri"/>
              <a:ea typeface="Calibri"/>
              <a:cs typeface="Times New Roman"/>
            </a:endParaRPr>
          </a:p>
          <a:p>
            <a:pPr marL="342900" lvl="0" indent="-342900" algn="just">
              <a:lnSpc>
                <a:spcPct val="115000"/>
              </a:lnSpc>
              <a:spcAft>
                <a:spcPts val="0"/>
              </a:spcAft>
              <a:buFont typeface="Symbol"/>
              <a:buChar char=""/>
            </a:pPr>
            <a:r>
              <a:rPr lang="en-US" sz="2000" i="1" dirty="0">
                <a:latin typeface="Times New Roman"/>
                <a:ea typeface="Calibri"/>
                <a:cs typeface="Times New Roman"/>
              </a:rPr>
              <a:t>Now connect to the Internet</a:t>
            </a:r>
            <a:r>
              <a:rPr lang="en-US" sz="2000" i="1" dirty="0" smtClean="0">
                <a:latin typeface="Times New Roman"/>
                <a:ea typeface="Calibri"/>
                <a:cs typeface="Times New Roman"/>
              </a:rPr>
              <a:t>.</a:t>
            </a:r>
            <a:r>
              <a:rPr lang="ru-RU" sz="2000" i="1" dirty="0">
                <a:latin typeface="Times New Roman"/>
                <a:ea typeface="Calibri"/>
              </a:rPr>
              <a:t> </a:t>
            </a:r>
            <a:r>
              <a:rPr lang="ru-RU" sz="2000" i="1" dirty="0">
                <a:solidFill>
                  <a:srgbClr val="EF9011"/>
                </a:solidFill>
                <a:latin typeface="Times New Roman"/>
                <a:ea typeface="Calibri"/>
              </a:rPr>
              <a:t>(</a:t>
            </a:r>
            <a:r>
              <a:rPr lang="en-US" sz="2000" i="1" dirty="0">
                <a:solidFill>
                  <a:srgbClr val="EF9011"/>
                </a:solidFill>
                <a:latin typeface="Times New Roman"/>
                <a:ea typeface="Calibri"/>
              </a:rPr>
              <a:t>Give</a:t>
            </a:r>
            <a:r>
              <a:rPr lang="ru-RU" sz="2000" i="1" dirty="0">
                <a:solidFill>
                  <a:srgbClr val="EF9011"/>
                </a:solidFill>
                <a:latin typeface="Times New Roman"/>
                <a:ea typeface="Calibri"/>
              </a:rPr>
              <a:t>) </a:t>
            </a:r>
            <a:endParaRPr lang="ru-RU" sz="2000" dirty="0">
              <a:solidFill>
                <a:srgbClr val="EF9011"/>
              </a:solidFill>
              <a:latin typeface="Calibri"/>
              <a:ea typeface="Calibri"/>
              <a:cs typeface="Times New Roman"/>
            </a:endParaRPr>
          </a:p>
          <a:p>
            <a:pPr marL="342900" lvl="0" indent="-342900" algn="just">
              <a:lnSpc>
                <a:spcPct val="115000"/>
              </a:lnSpc>
              <a:spcAft>
                <a:spcPts val="0"/>
              </a:spcAft>
              <a:buFont typeface="Symbol"/>
              <a:buChar char=""/>
            </a:pPr>
            <a:r>
              <a:rPr lang="en-US" sz="2000" i="1" dirty="0">
                <a:latin typeface="Times New Roman"/>
                <a:ea typeface="Calibri"/>
                <a:cs typeface="Times New Roman"/>
              </a:rPr>
              <a:t>Got it! What’s next</a:t>
            </a:r>
            <a:r>
              <a:rPr lang="en-US" sz="2000" i="1" dirty="0" smtClean="0">
                <a:latin typeface="Times New Roman"/>
                <a:ea typeface="Calibri"/>
                <a:cs typeface="Times New Roman"/>
              </a:rPr>
              <a:t>?</a:t>
            </a:r>
            <a:r>
              <a:rPr lang="en-US" sz="2000" i="1" dirty="0">
                <a:latin typeface="Times New Roman"/>
                <a:ea typeface="Calibri"/>
              </a:rPr>
              <a:t> </a:t>
            </a:r>
            <a:r>
              <a:rPr lang="en-US" sz="2000" i="1" dirty="0" smtClean="0">
                <a:solidFill>
                  <a:srgbClr val="EF9011"/>
                </a:solidFill>
                <a:latin typeface="Times New Roman"/>
                <a:ea typeface="Calibri"/>
              </a:rPr>
              <a:t>(</a:t>
            </a:r>
            <a:r>
              <a:rPr lang="en-US" sz="2000" i="1" dirty="0">
                <a:solidFill>
                  <a:srgbClr val="EF9011"/>
                </a:solidFill>
                <a:latin typeface="Times New Roman"/>
                <a:ea typeface="Calibri"/>
              </a:rPr>
              <a:t>Ask)</a:t>
            </a:r>
            <a:endParaRPr lang="ru-RU" sz="2000" dirty="0">
              <a:solidFill>
                <a:srgbClr val="EF9011"/>
              </a:solidFill>
              <a:latin typeface="Calibri"/>
              <a:ea typeface="Calibri"/>
              <a:cs typeface="Times New Roman"/>
            </a:endParaRPr>
          </a:p>
          <a:p>
            <a:pPr marL="342900" lvl="0" indent="-342900" algn="just">
              <a:lnSpc>
                <a:spcPct val="115000"/>
              </a:lnSpc>
              <a:spcAft>
                <a:spcPts val="0"/>
              </a:spcAft>
              <a:buFont typeface="Symbol"/>
              <a:buChar char=""/>
            </a:pPr>
            <a:r>
              <a:rPr lang="en-US" sz="2000" i="1" dirty="0">
                <a:latin typeface="Times New Roman"/>
                <a:ea typeface="Calibri"/>
                <a:cs typeface="Times New Roman"/>
              </a:rPr>
              <a:t>Then access your email account</a:t>
            </a:r>
            <a:r>
              <a:rPr lang="en-US" sz="2000" i="1" dirty="0" smtClean="0">
                <a:latin typeface="Times New Roman"/>
                <a:ea typeface="Calibri"/>
                <a:cs typeface="Times New Roman"/>
              </a:rPr>
              <a:t>.</a:t>
            </a:r>
            <a:r>
              <a:rPr lang="ru-RU" sz="2000" i="1" dirty="0">
                <a:latin typeface="Times New Roman"/>
                <a:ea typeface="Calibri"/>
              </a:rPr>
              <a:t> </a:t>
            </a:r>
            <a:r>
              <a:rPr lang="ru-RU" sz="2000" i="1" dirty="0">
                <a:solidFill>
                  <a:srgbClr val="EF9011"/>
                </a:solidFill>
                <a:latin typeface="Times New Roman"/>
                <a:ea typeface="Calibri"/>
              </a:rPr>
              <a:t>(</a:t>
            </a:r>
            <a:r>
              <a:rPr lang="en-US" sz="2000" i="1" dirty="0">
                <a:solidFill>
                  <a:srgbClr val="EF9011"/>
                </a:solidFill>
                <a:latin typeface="Times New Roman"/>
                <a:ea typeface="Calibri"/>
              </a:rPr>
              <a:t>Give</a:t>
            </a:r>
            <a:r>
              <a:rPr lang="ru-RU" sz="2000" i="1" dirty="0">
                <a:solidFill>
                  <a:srgbClr val="EF9011"/>
                </a:solidFill>
                <a:latin typeface="Times New Roman"/>
                <a:ea typeface="Calibri"/>
              </a:rPr>
              <a:t>) </a:t>
            </a:r>
            <a:endParaRPr lang="ru-RU" sz="2000" dirty="0">
              <a:solidFill>
                <a:srgbClr val="EF9011"/>
              </a:solidFill>
              <a:latin typeface="Calibri"/>
              <a:ea typeface="Calibri"/>
              <a:cs typeface="Times New Roman"/>
            </a:endParaRPr>
          </a:p>
          <a:p>
            <a:pPr marL="342900" lvl="0" indent="-342900" algn="just">
              <a:lnSpc>
                <a:spcPct val="115000"/>
              </a:lnSpc>
              <a:spcAft>
                <a:spcPts val="0"/>
              </a:spcAft>
              <a:buFont typeface="Symbol"/>
              <a:buChar char=""/>
            </a:pPr>
            <a:r>
              <a:rPr lang="en-US" sz="2000" i="1" dirty="0">
                <a:latin typeface="Times New Roman"/>
                <a:ea typeface="Calibri"/>
                <a:cs typeface="Times New Roman"/>
              </a:rPr>
              <a:t>Is that all</a:t>
            </a:r>
            <a:r>
              <a:rPr lang="en-US" sz="2000" i="1" dirty="0" smtClean="0">
                <a:latin typeface="Times New Roman"/>
                <a:ea typeface="Calibri"/>
                <a:cs typeface="Times New Roman"/>
              </a:rPr>
              <a:t>?</a:t>
            </a:r>
            <a:r>
              <a:rPr lang="en-US" sz="2000" i="1" dirty="0">
                <a:latin typeface="Times New Roman"/>
                <a:ea typeface="Calibri"/>
              </a:rPr>
              <a:t> </a:t>
            </a:r>
            <a:r>
              <a:rPr lang="uk-UA" sz="2000" i="1" dirty="0" smtClean="0">
                <a:solidFill>
                  <a:srgbClr val="EF9011"/>
                </a:solidFill>
                <a:latin typeface="Times New Roman"/>
                <a:ea typeface="Calibri"/>
              </a:rPr>
              <a:t>(</a:t>
            </a:r>
            <a:r>
              <a:rPr lang="en-US" sz="2000" i="1" dirty="0">
                <a:solidFill>
                  <a:srgbClr val="EF9011"/>
                </a:solidFill>
                <a:latin typeface="Times New Roman"/>
                <a:ea typeface="Calibri"/>
              </a:rPr>
              <a:t>Ask) </a:t>
            </a:r>
            <a:endParaRPr lang="ru-RU" sz="2000" dirty="0">
              <a:solidFill>
                <a:srgbClr val="EF9011"/>
              </a:solidFill>
              <a:latin typeface="Calibri"/>
              <a:ea typeface="Calibri"/>
              <a:cs typeface="Times New Roman"/>
            </a:endParaRPr>
          </a:p>
          <a:p>
            <a:endParaRPr lang="ru-RU" dirty="0"/>
          </a:p>
        </p:txBody>
      </p:sp>
      <p:sp>
        <p:nvSpPr>
          <p:cNvPr id="4" name="Объект 3"/>
          <p:cNvSpPr>
            <a:spLocks noGrp="1"/>
          </p:cNvSpPr>
          <p:nvPr>
            <p:ph sz="quarter" idx="2"/>
          </p:nvPr>
        </p:nvSpPr>
        <p:spPr>
          <a:xfrm>
            <a:off x="4270248" y="1600200"/>
            <a:ext cx="4262192" cy="4572000"/>
          </a:xfrm>
        </p:spPr>
        <p:txBody>
          <a:bodyPr>
            <a:normAutofit/>
          </a:bodyPr>
          <a:lstStyle/>
          <a:p>
            <a:pPr algn="just">
              <a:lnSpc>
                <a:spcPct val="115000"/>
              </a:lnSpc>
            </a:pPr>
            <a:r>
              <a:rPr lang="uk-UA" sz="2000" i="1" dirty="0">
                <a:latin typeface="Times New Roman"/>
                <a:ea typeface="Calibri"/>
                <a:cs typeface="Times New Roman"/>
              </a:rPr>
              <a:t>Чи можеш ти мені допомогти надіслати електронного листа?</a:t>
            </a:r>
            <a:endParaRPr lang="ru-RU" sz="2000" dirty="0">
              <a:latin typeface="Calibri"/>
              <a:ea typeface="Calibri"/>
              <a:cs typeface="Times New Roman"/>
            </a:endParaRPr>
          </a:p>
          <a:p>
            <a:r>
              <a:rPr lang="uk-UA" sz="2000" i="1" dirty="0" smtClean="0">
                <a:latin typeface="Times New Roman"/>
                <a:ea typeface="Calibri"/>
              </a:rPr>
              <a:t>Спочатку </a:t>
            </a:r>
            <a:r>
              <a:rPr lang="uk-UA" sz="2000" i="1" dirty="0">
                <a:latin typeface="Times New Roman"/>
                <a:ea typeface="Calibri"/>
              </a:rPr>
              <a:t>увімкни свій комп’ютер</a:t>
            </a:r>
            <a:r>
              <a:rPr lang="uk-UA" sz="2000" i="1" dirty="0" smtClean="0">
                <a:latin typeface="Times New Roman"/>
                <a:ea typeface="Calibri"/>
              </a:rPr>
              <a:t>.</a:t>
            </a:r>
            <a:endParaRPr lang="en-US" sz="2000" i="1" dirty="0" smtClean="0">
              <a:latin typeface="Times New Roman"/>
              <a:ea typeface="Calibri"/>
            </a:endParaRPr>
          </a:p>
          <a:p>
            <a:pPr algn="just">
              <a:lnSpc>
                <a:spcPct val="115000"/>
              </a:lnSpc>
            </a:pPr>
            <a:endParaRPr lang="en-US" sz="2000" i="1" dirty="0" smtClean="0">
              <a:latin typeface="Times New Roman"/>
              <a:ea typeface="Calibri"/>
              <a:cs typeface="Times New Roman"/>
            </a:endParaRPr>
          </a:p>
          <a:p>
            <a:pPr algn="just">
              <a:lnSpc>
                <a:spcPct val="115000"/>
              </a:lnSpc>
            </a:pPr>
            <a:r>
              <a:rPr lang="uk-UA" sz="2000" i="1" dirty="0" smtClean="0">
                <a:latin typeface="Times New Roman"/>
                <a:ea typeface="Calibri"/>
                <a:cs typeface="Times New Roman"/>
              </a:rPr>
              <a:t>Тепер </a:t>
            </a:r>
            <a:r>
              <a:rPr lang="uk-UA" sz="2000" i="1" dirty="0">
                <a:latin typeface="Times New Roman"/>
                <a:ea typeface="Calibri"/>
                <a:cs typeface="Times New Roman"/>
              </a:rPr>
              <a:t>підключись до Інтернету.</a:t>
            </a:r>
            <a:endParaRPr lang="ru-RU" sz="2000" dirty="0">
              <a:latin typeface="Calibri"/>
              <a:ea typeface="Calibri"/>
              <a:cs typeface="Times New Roman"/>
            </a:endParaRPr>
          </a:p>
          <a:p>
            <a:pPr algn="just">
              <a:lnSpc>
                <a:spcPct val="115000"/>
              </a:lnSpc>
            </a:pPr>
            <a:endParaRPr lang="en-US" sz="2000" i="1" dirty="0" smtClean="0">
              <a:latin typeface="Times New Roman"/>
              <a:ea typeface="Calibri"/>
              <a:cs typeface="Times New Roman"/>
            </a:endParaRPr>
          </a:p>
          <a:p>
            <a:pPr algn="just">
              <a:lnSpc>
                <a:spcPct val="115000"/>
              </a:lnSpc>
            </a:pPr>
            <a:r>
              <a:rPr lang="uk-UA" sz="2000" i="1" dirty="0" smtClean="0">
                <a:latin typeface="Times New Roman"/>
                <a:ea typeface="Calibri"/>
                <a:cs typeface="Times New Roman"/>
              </a:rPr>
              <a:t>Вийшло</a:t>
            </a:r>
            <a:r>
              <a:rPr lang="uk-UA" sz="2000" i="1" dirty="0">
                <a:latin typeface="Times New Roman"/>
                <a:ea typeface="Calibri"/>
                <a:cs typeface="Times New Roman"/>
              </a:rPr>
              <a:t>! Що далі?</a:t>
            </a:r>
            <a:endParaRPr lang="ru-RU" sz="2000" dirty="0">
              <a:latin typeface="Calibri"/>
              <a:ea typeface="Calibri"/>
              <a:cs typeface="Times New Roman"/>
            </a:endParaRPr>
          </a:p>
          <a:p>
            <a:pPr algn="just">
              <a:lnSpc>
                <a:spcPct val="115000"/>
              </a:lnSpc>
            </a:pPr>
            <a:r>
              <a:rPr lang="uk-UA" sz="2000" i="1" dirty="0">
                <a:latin typeface="Times New Roman"/>
                <a:ea typeface="Calibri"/>
                <a:cs typeface="Times New Roman"/>
              </a:rPr>
              <a:t>Тепер введи свою електронну адресу.</a:t>
            </a:r>
            <a:endParaRPr lang="ru-RU" sz="2000" dirty="0">
              <a:latin typeface="Calibri"/>
              <a:ea typeface="Calibri"/>
              <a:cs typeface="Times New Roman"/>
            </a:endParaRPr>
          </a:p>
          <a:p>
            <a:r>
              <a:rPr lang="uk-UA" sz="2000" i="1" dirty="0">
                <a:latin typeface="Times New Roman"/>
                <a:ea typeface="Calibri"/>
              </a:rPr>
              <a:t>Це все?</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7810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1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436096" y="561561"/>
            <a:ext cx="3528392" cy="1200329"/>
          </a:xfrm>
          <a:prstGeom prst="rect">
            <a:avLst/>
          </a:prstGeom>
        </p:spPr>
        <p:txBody>
          <a:bodyPr wrap="square">
            <a:spAutoFit/>
          </a:bodyPr>
          <a:lstStyle/>
          <a:p>
            <a:r>
              <a:rPr lang="en-US" dirty="0"/>
              <a:t>Listen and read. Find examples of the sentences which give instructions and ask for them.</a:t>
            </a:r>
            <a:endParaRPr lang="ru-RU" dirty="0"/>
          </a:p>
        </p:txBody>
      </p:sp>
      <p:sp>
        <p:nvSpPr>
          <p:cNvPr id="4" name="Надпись 2"/>
          <p:cNvSpPr txBox="1">
            <a:spLocks noChangeArrowheads="1"/>
          </p:cNvSpPr>
          <p:nvPr/>
        </p:nvSpPr>
        <p:spPr bwMode="auto">
          <a:xfrm>
            <a:off x="1732905" y="268777"/>
            <a:ext cx="3559175" cy="4608512"/>
          </a:xfrm>
          <a:prstGeom prst="rect">
            <a:avLst/>
          </a:prstGeom>
          <a:solidFill>
            <a:srgbClr val="CCFFFF"/>
          </a:solidFill>
          <a:ln w="25400" cap="flat" cmpd="sng" algn="ctr">
            <a:solidFill>
              <a:srgbClr val="9BBB59"/>
            </a:solidFill>
            <a:prstDash val="solid"/>
            <a:headEnd/>
            <a:tailEnd/>
          </a:ln>
          <a:effectLst/>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Cathy:</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Mark, do you have a minute?</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Mark:</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Sure.</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Cathy:</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a:t>
            </a:r>
            <a:r>
              <a:rPr kumimoji="0" lang="en-US" sz="1400" b="0" i="0" u="none" strike="noStrike" kern="0" cap="none" spc="0" normalizeH="0" baseline="0" noProof="0" dirty="0">
                <a:ln>
                  <a:noFill/>
                </a:ln>
                <a:solidFill>
                  <a:schemeClr val="bg1"/>
                </a:solidFill>
                <a:effectLst/>
                <a:uLnTx/>
                <a:uFillTx/>
                <a:latin typeface="Times New Roman"/>
                <a:ea typeface="Calibri"/>
                <a:cs typeface="Times New Roman"/>
              </a:rPr>
              <a:t>Can you help me send an email?</a:t>
            </a:r>
            <a:endParaRPr kumimoji="0" lang="ru-RU" sz="1100" b="0" i="0" u="none" strike="noStrike" kern="0" cap="none" spc="0" normalizeH="0" baseline="0" noProof="0" dirty="0">
              <a:ln>
                <a:noFill/>
              </a:ln>
              <a:solidFill>
                <a:schemeClr val="bg1"/>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Mark:</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No problem. First turn on your computer.</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Cathy:</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All right.</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Mark:</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Now connect to the Internet. Then access your email account.</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Cathy:</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Got it! What’s next?</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Mark:</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Click on “Create a message” and type your message in. When you finish, click on “Send”.</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Cathy:</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Is that all?</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Mark:</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It isn’t difficult. Don’t forget to include the email address of the person you are sending it to!</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Cathy:</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Thanks, Mark.</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25144"/>
            <a:ext cx="3868468" cy="19342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8777"/>
            <a:ext cx="6159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5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chemeClr val="accent2"/>
                                      </p:to>
                                    </p:animClr>
                                    <p:animClr clrSpc="rgb" dir="cw">
                                      <p:cBhvr>
                                        <p:cTn id="7" dur="500" fill="hold"/>
                                        <p:tgtEl>
                                          <p:spTgt spid="4">
                                            <p:txEl>
                                              <p:pRg st="2" end="2"/>
                                            </p:txEl>
                                          </p:spTgt>
                                        </p:tgtEl>
                                        <p:attrNameLst>
                                          <p:attrName>fillcolor</p:attrName>
                                        </p:attrNameLst>
                                      </p:cBhvr>
                                      <p:to>
                                        <a:schemeClr val="accent2"/>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4">
                                            <p:txEl>
                                              <p:pRg st="3" end="3"/>
                                            </p:txEl>
                                          </p:spTgt>
                                        </p:tgtEl>
                                        <p:attrNameLst>
                                          <p:attrName>style.color</p:attrName>
                                        </p:attrNameLst>
                                      </p:cBhvr>
                                      <p:to>
                                        <a:schemeClr val="accent2"/>
                                      </p:to>
                                    </p:animClr>
                                    <p:animClr clrSpc="rgb" dir="cw">
                                      <p:cBhvr>
                                        <p:cTn id="14" dur="500" fill="hold"/>
                                        <p:tgtEl>
                                          <p:spTgt spid="4">
                                            <p:txEl>
                                              <p:pRg st="3" end="3"/>
                                            </p:txEl>
                                          </p:spTgt>
                                        </p:tgtEl>
                                        <p:attrNameLst>
                                          <p:attrName>fillcolor</p:attrName>
                                        </p:attrNameLst>
                                      </p:cBhvr>
                                      <p:to>
                                        <a:schemeClr val="accent2"/>
                                      </p:to>
                                    </p:animClr>
                                    <p:set>
                                      <p:cBhvr>
                                        <p:cTn id="15" dur="500" fill="hold"/>
                                        <p:tgtEl>
                                          <p:spTgt spid="4">
                                            <p:txEl>
                                              <p:pRg st="3" end="3"/>
                                            </p:txEl>
                                          </p:spTgt>
                                        </p:tgtEl>
                                        <p:attrNameLst>
                                          <p:attrName>fill.type</p:attrName>
                                        </p:attrNameLst>
                                      </p:cBhvr>
                                      <p:to>
                                        <p:strVal val="solid"/>
                                      </p:to>
                                    </p:set>
                                    <p:set>
                                      <p:cBhvr>
                                        <p:cTn id="16" dur="500" fill="hold"/>
                                        <p:tgtEl>
                                          <p:spTgt spid="4">
                                            <p:txEl>
                                              <p:pRg st="3" end="3"/>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4">
                                            <p:txEl>
                                              <p:pRg st="5" end="5"/>
                                            </p:txEl>
                                          </p:spTgt>
                                        </p:tgtEl>
                                        <p:attrNameLst>
                                          <p:attrName>style.color</p:attrName>
                                        </p:attrNameLst>
                                      </p:cBhvr>
                                      <p:to>
                                        <a:schemeClr val="accent2"/>
                                      </p:to>
                                    </p:animClr>
                                    <p:animClr clrSpc="rgb" dir="cw">
                                      <p:cBhvr>
                                        <p:cTn id="21" dur="500" fill="hold"/>
                                        <p:tgtEl>
                                          <p:spTgt spid="4">
                                            <p:txEl>
                                              <p:pRg st="5" end="5"/>
                                            </p:txEl>
                                          </p:spTgt>
                                        </p:tgtEl>
                                        <p:attrNameLst>
                                          <p:attrName>fillcolor</p:attrName>
                                        </p:attrNameLst>
                                      </p:cBhvr>
                                      <p:to>
                                        <a:schemeClr val="accent2"/>
                                      </p:to>
                                    </p:animClr>
                                    <p:set>
                                      <p:cBhvr>
                                        <p:cTn id="22" dur="500" fill="hold"/>
                                        <p:tgtEl>
                                          <p:spTgt spid="4">
                                            <p:txEl>
                                              <p:pRg st="5" end="5"/>
                                            </p:txEl>
                                          </p:spTgt>
                                        </p:tgtEl>
                                        <p:attrNameLst>
                                          <p:attrName>fill.type</p:attrName>
                                        </p:attrNameLst>
                                      </p:cBhvr>
                                      <p:to>
                                        <p:strVal val="solid"/>
                                      </p:to>
                                    </p:set>
                                    <p:set>
                                      <p:cBhvr>
                                        <p:cTn id="23" dur="500" fill="hold"/>
                                        <p:tgtEl>
                                          <p:spTgt spid="4">
                                            <p:txEl>
                                              <p:pRg st="5" end="5"/>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4">
                                            <p:txEl>
                                              <p:pRg st="6" end="6"/>
                                            </p:txEl>
                                          </p:spTgt>
                                        </p:tgtEl>
                                        <p:attrNameLst>
                                          <p:attrName>style.color</p:attrName>
                                        </p:attrNameLst>
                                      </p:cBhvr>
                                      <p:to>
                                        <a:schemeClr val="accent2"/>
                                      </p:to>
                                    </p:animClr>
                                    <p:animClr clrSpc="rgb" dir="cw">
                                      <p:cBhvr>
                                        <p:cTn id="28" dur="500" fill="hold"/>
                                        <p:tgtEl>
                                          <p:spTgt spid="4">
                                            <p:txEl>
                                              <p:pRg st="6" end="6"/>
                                            </p:txEl>
                                          </p:spTgt>
                                        </p:tgtEl>
                                        <p:attrNameLst>
                                          <p:attrName>fillcolor</p:attrName>
                                        </p:attrNameLst>
                                      </p:cBhvr>
                                      <p:to>
                                        <a:schemeClr val="accent2"/>
                                      </p:to>
                                    </p:animClr>
                                    <p:set>
                                      <p:cBhvr>
                                        <p:cTn id="29" dur="500" fill="hold"/>
                                        <p:tgtEl>
                                          <p:spTgt spid="4">
                                            <p:txEl>
                                              <p:pRg st="6" end="6"/>
                                            </p:txEl>
                                          </p:spTgt>
                                        </p:tgtEl>
                                        <p:attrNameLst>
                                          <p:attrName>fill.type</p:attrName>
                                        </p:attrNameLst>
                                      </p:cBhvr>
                                      <p:to>
                                        <p:strVal val="solid"/>
                                      </p:to>
                                    </p:set>
                                    <p:set>
                                      <p:cBhvr>
                                        <p:cTn id="30" dur="500" fill="hold"/>
                                        <p:tgtEl>
                                          <p:spTgt spid="4">
                                            <p:txEl>
                                              <p:pRg st="6" end="6"/>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4">
                                            <p:txEl>
                                              <p:pRg st="7" end="7"/>
                                            </p:txEl>
                                          </p:spTgt>
                                        </p:tgtEl>
                                        <p:attrNameLst>
                                          <p:attrName>style.color</p:attrName>
                                        </p:attrNameLst>
                                      </p:cBhvr>
                                      <p:to>
                                        <a:schemeClr val="accent2"/>
                                      </p:to>
                                    </p:animClr>
                                    <p:animClr clrSpc="rgb" dir="cw">
                                      <p:cBhvr>
                                        <p:cTn id="35" dur="500" fill="hold"/>
                                        <p:tgtEl>
                                          <p:spTgt spid="4">
                                            <p:txEl>
                                              <p:pRg st="7" end="7"/>
                                            </p:txEl>
                                          </p:spTgt>
                                        </p:tgtEl>
                                        <p:attrNameLst>
                                          <p:attrName>fillcolor</p:attrName>
                                        </p:attrNameLst>
                                      </p:cBhvr>
                                      <p:to>
                                        <a:schemeClr val="accent2"/>
                                      </p:to>
                                    </p:animClr>
                                    <p:set>
                                      <p:cBhvr>
                                        <p:cTn id="36" dur="500" fill="hold"/>
                                        <p:tgtEl>
                                          <p:spTgt spid="4">
                                            <p:txEl>
                                              <p:pRg st="7" end="7"/>
                                            </p:txEl>
                                          </p:spTgt>
                                        </p:tgtEl>
                                        <p:attrNameLst>
                                          <p:attrName>fill.type</p:attrName>
                                        </p:attrNameLst>
                                      </p:cBhvr>
                                      <p:to>
                                        <p:strVal val="solid"/>
                                      </p:to>
                                    </p:set>
                                    <p:set>
                                      <p:cBhvr>
                                        <p:cTn id="37" dur="500" fill="hold"/>
                                        <p:tgtEl>
                                          <p:spTgt spid="4">
                                            <p:txEl>
                                              <p:pRg st="7" end="7"/>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4">
                                            <p:txEl>
                                              <p:pRg st="8" end="8"/>
                                            </p:txEl>
                                          </p:spTgt>
                                        </p:tgtEl>
                                        <p:attrNameLst>
                                          <p:attrName>style.color</p:attrName>
                                        </p:attrNameLst>
                                      </p:cBhvr>
                                      <p:to>
                                        <a:schemeClr val="accent2"/>
                                      </p:to>
                                    </p:animClr>
                                    <p:animClr clrSpc="rgb" dir="cw">
                                      <p:cBhvr>
                                        <p:cTn id="42" dur="500" fill="hold"/>
                                        <p:tgtEl>
                                          <p:spTgt spid="4">
                                            <p:txEl>
                                              <p:pRg st="8" end="8"/>
                                            </p:txEl>
                                          </p:spTgt>
                                        </p:tgtEl>
                                        <p:attrNameLst>
                                          <p:attrName>fillcolor</p:attrName>
                                        </p:attrNameLst>
                                      </p:cBhvr>
                                      <p:to>
                                        <a:schemeClr val="accent2"/>
                                      </p:to>
                                    </p:animClr>
                                    <p:set>
                                      <p:cBhvr>
                                        <p:cTn id="43" dur="500" fill="hold"/>
                                        <p:tgtEl>
                                          <p:spTgt spid="4">
                                            <p:txEl>
                                              <p:pRg st="8" end="8"/>
                                            </p:txEl>
                                          </p:spTgt>
                                        </p:tgtEl>
                                        <p:attrNameLst>
                                          <p:attrName>fill.type</p:attrName>
                                        </p:attrNameLst>
                                      </p:cBhvr>
                                      <p:to>
                                        <p:strVal val="solid"/>
                                      </p:to>
                                    </p:set>
                                    <p:set>
                                      <p:cBhvr>
                                        <p:cTn id="44" dur="500" fill="hold"/>
                                        <p:tgtEl>
                                          <p:spTgt spid="4">
                                            <p:txEl>
                                              <p:pRg st="8" end="8"/>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nodeType="clickEffect">
                                  <p:stCondLst>
                                    <p:cond delay="0"/>
                                  </p:stCondLst>
                                  <p:childTnLst>
                                    <p:animClr clrSpc="rgb" dir="cw">
                                      <p:cBhvr override="childStyle">
                                        <p:cTn id="48" dur="500" fill="hold"/>
                                        <p:tgtEl>
                                          <p:spTgt spid="4">
                                            <p:txEl>
                                              <p:pRg st="9" end="9"/>
                                            </p:txEl>
                                          </p:spTgt>
                                        </p:tgtEl>
                                        <p:attrNameLst>
                                          <p:attrName>style.color</p:attrName>
                                        </p:attrNameLst>
                                      </p:cBhvr>
                                      <p:to>
                                        <a:schemeClr val="accent2"/>
                                      </p:to>
                                    </p:animClr>
                                    <p:animClr clrSpc="rgb" dir="cw">
                                      <p:cBhvr>
                                        <p:cTn id="49" dur="500" fill="hold"/>
                                        <p:tgtEl>
                                          <p:spTgt spid="4">
                                            <p:txEl>
                                              <p:pRg st="9" end="9"/>
                                            </p:txEl>
                                          </p:spTgt>
                                        </p:tgtEl>
                                        <p:attrNameLst>
                                          <p:attrName>fillcolor</p:attrName>
                                        </p:attrNameLst>
                                      </p:cBhvr>
                                      <p:to>
                                        <a:schemeClr val="accent2"/>
                                      </p:to>
                                    </p:animClr>
                                    <p:set>
                                      <p:cBhvr>
                                        <p:cTn id="50" dur="500" fill="hold"/>
                                        <p:tgtEl>
                                          <p:spTgt spid="4">
                                            <p:txEl>
                                              <p:pRg st="9" end="9"/>
                                            </p:txEl>
                                          </p:spTgt>
                                        </p:tgtEl>
                                        <p:attrNameLst>
                                          <p:attrName>fill.type</p:attrName>
                                        </p:attrNameLst>
                                      </p:cBhvr>
                                      <p:to>
                                        <p:strVal val="solid"/>
                                      </p:to>
                                    </p:set>
                                    <p:set>
                                      <p:cBhvr>
                                        <p:cTn id="51" dur="500" fill="hold"/>
                                        <p:tgtEl>
                                          <p:spTgt spid="4">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3050"/>
            <a:ext cx="6597352" cy="1143000"/>
          </a:xfrm>
        </p:spPr>
        <p:txBody>
          <a:bodyPr>
            <a:normAutofit/>
          </a:bodyPr>
          <a:lstStyle/>
          <a:p>
            <a:pPr marL="274320" lvl="0" indent="-274320">
              <a:lnSpc>
                <a:spcPct val="150000"/>
              </a:lnSpc>
              <a:spcBef>
                <a:spcPts val="600"/>
              </a:spcBef>
            </a:pPr>
            <a:r>
              <a:rPr lang="en-US" sz="2000" cap="none" dirty="0">
                <a:solidFill>
                  <a:srgbClr val="C00000"/>
                </a:solidFill>
                <a:latin typeface="Times New Roman"/>
                <a:ea typeface="Calibri"/>
                <a:cs typeface="Times New Roman"/>
              </a:rPr>
              <a:t>Find phrases </a:t>
            </a:r>
            <a:r>
              <a:rPr lang="en-US" sz="2000" cap="none" dirty="0">
                <a:solidFill>
                  <a:prstClr val="black"/>
                </a:solidFill>
                <a:latin typeface="Times New Roman"/>
                <a:ea typeface="Calibri"/>
                <a:cs typeface="Times New Roman"/>
              </a:rPr>
              <a:t>in the dialogue which mean:</a:t>
            </a:r>
            <a:r>
              <a:rPr lang="ru-RU" sz="2000" cap="none" dirty="0">
                <a:solidFill>
                  <a:prstClr val="black"/>
                </a:solidFill>
                <a:latin typeface="Calibri"/>
                <a:ea typeface="Calibri"/>
                <a:cs typeface="Times New Roman"/>
              </a:rPr>
              <a:t/>
            </a:r>
            <a:br>
              <a:rPr lang="ru-RU" sz="2000" cap="none" dirty="0">
                <a:solidFill>
                  <a:prstClr val="black"/>
                </a:solidFill>
                <a:latin typeface="Calibri"/>
                <a:ea typeface="Calibri"/>
                <a:cs typeface="Times New Roman"/>
              </a:rPr>
            </a:br>
            <a:endParaRPr lang="ru-RU" sz="2000" dirty="0"/>
          </a:p>
        </p:txBody>
      </p:sp>
      <p:sp>
        <p:nvSpPr>
          <p:cNvPr id="3" name="Объект 2"/>
          <p:cNvSpPr>
            <a:spLocks noGrp="1"/>
          </p:cNvSpPr>
          <p:nvPr>
            <p:ph sz="quarter" idx="2"/>
          </p:nvPr>
        </p:nvSpPr>
        <p:spPr/>
        <p:txBody>
          <a:bodyPr>
            <a:normAutofit/>
          </a:bodyPr>
          <a:lstStyle/>
          <a:p>
            <a:pPr marL="342900" lvl="0" indent="-342900" algn="just">
              <a:lnSpc>
                <a:spcPct val="150000"/>
              </a:lnSpc>
              <a:spcAft>
                <a:spcPts val="0"/>
              </a:spcAft>
              <a:buFont typeface="Symbol"/>
              <a:buChar char=""/>
            </a:pPr>
            <a:r>
              <a:rPr lang="en-US" dirty="0" smtClean="0">
                <a:latin typeface="Times New Roman"/>
                <a:ea typeface="Calibri"/>
                <a:cs typeface="Times New Roman"/>
              </a:rPr>
              <a:t>Have </a:t>
            </a:r>
            <a:r>
              <a:rPr lang="en-US" dirty="0">
                <a:latin typeface="Times New Roman"/>
                <a:ea typeface="Calibri"/>
                <a:cs typeface="Times New Roman"/>
              </a:rPr>
              <a:t>you got a moment? </a:t>
            </a:r>
            <a:endParaRPr lang="en-US" dirty="0" smtClean="0">
              <a:latin typeface="Times New Roman"/>
              <a:ea typeface="Calibri"/>
              <a:cs typeface="Times New Roman"/>
            </a:endParaRPr>
          </a:p>
          <a:p>
            <a:pPr marL="342900" lvl="0" indent="-342900" algn="just">
              <a:lnSpc>
                <a:spcPct val="150000"/>
              </a:lnSpc>
              <a:spcAft>
                <a:spcPts val="0"/>
              </a:spcAft>
              <a:buFont typeface="Symbol"/>
              <a:buChar char=""/>
            </a:pPr>
            <a:r>
              <a:rPr lang="en-US" dirty="0" smtClean="0">
                <a:latin typeface="Times New Roman"/>
                <a:ea typeface="Calibri"/>
                <a:cs typeface="Times New Roman"/>
              </a:rPr>
              <a:t>Of </a:t>
            </a:r>
            <a:r>
              <a:rPr lang="en-US" dirty="0">
                <a:latin typeface="Times New Roman"/>
                <a:ea typeface="Calibri"/>
                <a:cs typeface="Times New Roman"/>
              </a:rPr>
              <a:t>course</a:t>
            </a:r>
            <a:r>
              <a:rPr lang="ru-RU" dirty="0" smtClean="0">
                <a:latin typeface="Times New Roman"/>
                <a:ea typeface="Calibri"/>
                <a:cs typeface="Times New Roman"/>
              </a:rPr>
              <a:t>.</a:t>
            </a:r>
            <a:endParaRPr lang="ru-RU" sz="1800" dirty="0">
              <a:latin typeface="Calibri"/>
              <a:ea typeface="Calibri"/>
              <a:cs typeface="Times New Roman"/>
            </a:endParaRPr>
          </a:p>
          <a:p>
            <a:pPr marL="342900" lvl="0" indent="-342900" algn="just">
              <a:lnSpc>
                <a:spcPct val="150000"/>
              </a:lnSpc>
              <a:spcAft>
                <a:spcPts val="0"/>
              </a:spcAft>
              <a:buFont typeface="Symbol"/>
              <a:buChar char=""/>
            </a:pPr>
            <a:r>
              <a:rPr lang="en-US" dirty="0">
                <a:latin typeface="Times New Roman"/>
                <a:ea typeface="Calibri"/>
                <a:cs typeface="Times New Roman"/>
              </a:rPr>
              <a:t>Done it</a:t>
            </a:r>
            <a:r>
              <a:rPr lang="ru-RU" dirty="0" smtClean="0">
                <a:latin typeface="Times New Roman"/>
                <a:ea typeface="Calibri"/>
                <a:cs typeface="Times New Roman"/>
              </a:rPr>
              <a:t>!</a:t>
            </a:r>
            <a:endParaRPr lang="ru-RU" sz="1800" dirty="0">
              <a:latin typeface="Calibri"/>
              <a:ea typeface="Calibri"/>
              <a:cs typeface="Times New Roman"/>
            </a:endParaRPr>
          </a:p>
          <a:p>
            <a:pPr marL="342900" lvl="0" indent="-342900" algn="just">
              <a:lnSpc>
                <a:spcPct val="150000"/>
              </a:lnSpc>
              <a:spcAft>
                <a:spcPts val="0"/>
              </a:spcAft>
              <a:buFont typeface="Symbol"/>
              <a:buChar char=""/>
            </a:pPr>
            <a:r>
              <a:rPr lang="en-US" dirty="0">
                <a:latin typeface="Times New Roman"/>
                <a:ea typeface="Calibri"/>
                <a:cs typeface="Times New Roman"/>
              </a:rPr>
              <a:t>It’s a piece of cake</a:t>
            </a:r>
            <a:r>
              <a:rPr lang="en-US" dirty="0" smtClean="0">
                <a:latin typeface="Times New Roman"/>
                <a:ea typeface="Calibri"/>
                <a:cs typeface="Times New Roman"/>
              </a:rPr>
              <a:t>.</a:t>
            </a:r>
            <a:endParaRPr lang="ru-RU" sz="1800" dirty="0">
              <a:latin typeface="Calibri"/>
              <a:ea typeface="Calibri"/>
              <a:cs typeface="Times New Roman"/>
            </a:endParaRPr>
          </a:p>
          <a:p>
            <a:endParaRPr lang="ru-RU" dirty="0"/>
          </a:p>
        </p:txBody>
      </p:sp>
      <p:sp>
        <p:nvSpPr>
          <p:cNvPr id="4" name="Объект 3"/>
          <p:cNvSpPr>
            <a:spLocks noGrp="1"/>
          </p:cNvSpPr>
          <p:nvPr>
            <p:ph sz="quarter" idx="4"/>
          </p:nvPr>
        </p:nvSpPr>
        <p:spPr>
          <a:xfrm>
            <a:off x="4355976" y="2564904"/>
            <a:ext cx="3657600" cy="3886200"/>
          </a:xfrm>
        </p:spPr>
        <p:txBody>
          <a:bodyPr/>
          <a:lstStyle/>
          <a:p>
            <a:pPr>
              <a:lnSpc>
                <a:spcPct val="150000"/>
              </a:lnSpc>
              <a:spcBef>
                <a:spcPts val="0"/>
              </a:spcBef>
            </a:pPr>
            <a:r>
              <a:rPr lang="en-US" i="1" dirty="0" smtClean="0">
                <a:latin typeface="Times New Roman"/>
                <a:ea typeface="Calibri"/>
              </a:rPr>
              <a:t>Do </a:t>
            </a:r>
            <a:r>
              <a:rPr lang="en-US" i="1" dirty="0">
                <a:latin typeface="Times New Roman"/>
                <a:ea typeface="Calibri"/>
              </a:rPr>
              <a:t>you have a minute</a:t>
            </a:r>
            <a:r>
              <a:rPr lang="en-US" i="1" dirty="0" smtClean="0">
                <a:latin typeface="Times New Roman"/>
                <a:ea typeface="Calibri"/>
              </a:rPr>
              <a:t>?</a:t>
            </a:r>
          </a:p>
          <a:p>
            <a:pPr>
              <a:lnSpc>
                <a:spcPct val="150000"/>
              </a:lnSpc>
              <a:spcBef>
                <a:spcPts val="0"/>
              </a:spcBef>
            </a:pPr>
            <a:r>
              <a:rPr lang="en-US" i="1" dirty="0" smtClean="0">
                <a:latin typeface="Times New Roman"/>
                <a:ea typeface="Calibri"/>
              </a:rPr>
              <a:t>Sure.</a:t>
            </a:r>
          </a:p>
          <a:p>
            <a:pPr>
              <a:lnSpc>
                <a:spcPct val="150000"/>
              </a:lnSpc>
              <a:spcBef>
                <a:spcPts val="0"/>
              </a:spcBef>
            </a:pPr>
            <a:r>
              <a:rPr lang="en-US" i="1" dirty="0">
                <a:latin typeface="Times New Roman"/>
                <a:ea typeface="Calibri"/>
              </a:rPr>
              <a:t>Got it</a:t>
            </a:r>
            <a:r>
              <a:rPr lang="en-US" i="1" dirty="0" smtClean="0">
                <a:latin typeface="Times New Roman"/>
                <a:ea typeface="Calibri"/>
              </a:rPr>
              <a:t>!</a:t>
            </a:r>
          </a:p>
          <a:p>
            <a:pPr algn="just">
              <a:lnSpc>
                <a:spcPct val="150000"/>
              </a:lnSpc>
              <a:spcBef>
                <a:spcPts val="0"/>
              </a:spcBef>
            </a:pPr>
            <a:r>
              <a:rPr lang="en-US" i="1" dirty="0" smtClean="0">
                <a:latin typeface="Times New Roman"/>
                <a:ea typeface="Calibri"/>
                <a:cs typeface="Times New Roman"/>
              </a:rPr>
              <a:t>It </a:t>
            </a:r>
            <a:r>
              <a:rPr lang="en-US" i="1" dirty="0">
                <a:latin typeface="Times New Roman"/>
                <a:ea typeface="Calibri"/>
                <a:cs typeface="Times New Roman"/>
              </a:rPr>
              <a:t>isn’t difficult.</a:t>
            </a:r>
            <a:endParaRPr lang="ru-RU" sz="1800" dirty="0">
              <a:latin typeface="Calibri"/>
              <a:ea typeface="Calibri"/>
              <a:cs typeface="Times New Roman"/>
            </a:endParaRPr>
          </a:p>
          <a:p>
            <a:endParaRPr lang="ru-RU" dirty="0"/>
          </a:p>
        </p:txBody>
      </p:sp>
      <p:sp>
        <p:nvSpPr>
          <p:cNvPr id="5" name="Текст 4"/>
          <p:cNvSpPr>
            <a:spLocks noGrp="1"/>
          </p:cNvSpPr>
          <p:nvPr>
            <p:ph type="body" sz="quarter" idx="1"/>
          </p:nvPr>
        </p:nvSpPr>
        <p:spPr/>
        <p:txBody>
          <a:bodyPr/>
          <a:lstStyle/>
          <a:p>
            <a:r>
              <a:rPr lang="en-US" dirty="0" smtClean="0"/>
              <a:t>Phrases</a:t>
            </a:r>
            <a:endParaRPr lang="ru-RU" dirty="0"/>
          </a:p>
        </p:txBody>
      </p:sp>
      <p:sp>
        <p:nvSpPr>
          <p:cNvPr id="6" name="Текст 5"/>
          <p:cNvSpPr>
            <a:spLocks noGrp="1"/>
          </p:cNvSpPr>
          <p:nvPr>
            <p:ph type="body" sz="quarter" idx="3"/>
          </p:nvPr>
        </p:nvSpPr>
        <p:spPr/>
        <p:txBody>
          <a:bodyPr/>
          <a:lstStyle/>
          <a:p>
            <a:r>
              <a:rPr lang="en-US" dirty="0" smtClean="0"/>
              <a:t>Phrases in the text</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7381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3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p:sp>
      <p:sp>
        <p:nvSpPr>
          <p:cNvPr id="5" name="Прямоугольник 4"/>
          <p:cNvSpPr/>
          <p:nvPr/>
        </p:nvSpPr>
        <p:spPr>
          <a:xfrm>
            <a:off x="395536" y="116632"/>
            <a:ext cx="4572000" cy="1200329"/>
          </a:xfrm>
          <a:prstGeom prst="rect">
            <a:avLst/>
          </a:prstGeom>
        </p:spPr>
        <p:txBody>
          <a:bodyPr>
            <a:spAutoFit/>
          </a:bodyPr>
          <a:lstStyle/>
          <a:p>
            <a:r>
              <a:rPr lang="en-US" dirty="0">
                <a:solidFill>
                  <a:srgbClr val="C00000"/>
                </a:solidFill>
                <a:latin typeface="Times New Roman"/>
                <a:ea typeface="Calibri"/>
              </a:rPr>
              <a:t>Use the instructions </a:t>
            </a:r>
            <a:r>
              <a:rPr lang="en-US" dirty="0">
                <a:solidFill>
                  <a:srgbClr val="000000"/>
                </a:solidFill>
                <a:latin typeface="Times New Roman"/>
                <a:ea typeface="Calibri"/>
              </a:rPr>
              <a:t>below and </a:t>
            </a:r>
            <a:r>
              <a:rPr lang="en-US" dirty="0">
                <a:solidFill>
                  <a:srgbClr val="C00000"/>
                </a:solidFill>
                <a:latin typeface="Times New Roman"/>
                <a:ea typeface="Calibri"/>
              </a:rPr>
              <a:t>act out a dialogue </a:t>
            </a:r>
            <a:r>
              <a:rPr lang="en-US" dirty="0">
                <a:solidFill>
                  <a:srgbClr val="000000"/>
                </a:solidFill>
                <a:latin typeface="Times New Roman"/>
                <a:ea typeface="Calibri"/>
              </a:rPr>
              <a:t>about sending an SMS. Use the dialogue above as a model. </a:t>
            </a:r>
            <a:r>
              <a:rPr lang="en-US" dirty="0">
                <a:solidFill>
                  <a:srgbClr val="C00000"/>
                </a:solidFill>
                <a:latin typeface="Times New Roman"/>
                <a:ea typeface="Calibri"/>
              </a:rPr>
              <a:t>Record yourself </a:t>
            </a:r>
            <a:r>
              <a:rPr lang="en-US" dirty="0">
                <a:solidFill>
                  <a:srgbClr val="000000"/>
                </a:solidFill>
                <a:latin typeface="Times New Roman"/>
                <a:ea typeface="Calibri"/>
              </a:rPr>
              <a:t>and send it to your teacher.</a:t>
            </a:r>
            <a:endParaRPr lang="ru-RU" dirty="0"/>
          </a:p>
        </p:txBody>
      </p:sp>
      <p:sp>
        <p:nvSpPr>
          <p:cNvPr id="6" name="Надпись 2"/>
          <p:cNvSpPr txBox="1">
            <a:spLocks noChangeArrowheads="1"/>
          </p:cNvSpPr>
          <p:nvPr/>
        </p:nvSpPr>
        <p:spPr bwMode="auto">
          <a:xfrm>
            <a:off x="1979712" y="1556792"/>
            <a:ext cx="3157220" cy="2447925"/>
          </a:xfrm>
          <a:prstGeom prst="rect">
            <a:avLst/>
          </a:prstGeom>
          <a:solidFill>
            <a:sysClr val="window" lastClr="FFFFFF"/>
          </a:solidFill>
          <a:ln w="25400" cap="flat" cmpd="sng" algn="ctr">
            <a:solidFill>
              <a:srgbClr val="C0504D"/>
            </a:solidFill>
            <a:prstDash val="solid"/>
            <a:headEnd/>
            <a:tailEnd/>
          </a:ln>
          <a:effectLst/>
        </p:spPr>
        <p:txBody>
          <a:bodyPr rot="0" vert="horz" wrap="square" lIns="91440" tIns="45720" rIns="91440" bIns="45720" anchor="t" anchorCtr="0">
            <a:spAutoFit/>
          </a:bodyPr>
          <a:lstStyle/>
          <a:p>
            <a:pPr marL="457200" marR="0" lvl="0" indent="-228600"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onstantia"/>
                <a:ea typeface="Calibri"/>
                <a:cs typeface="Times New Roman"/>
              </a:rPr>
              <a:t>Switch on your mobile phone</a:t>
            </a:r>
            <a:endParaRPr kumimoji="0" lang="ru-RU"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457200" marR="0" lvl="0" indent="-228600"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onstantia"/>
                <a:ea typeface="Calibri"/>
                <a:cs typeface="Times New Roman"/>
              </a:rPr>
              <a:t>Go to the menu on your phone</a:t>
            </a:r>
            <a:endParaRPr kumimoji="0" lang="ru-RU"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457200" marR="0" lvl="0" indent="-228600"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onstantia"/>
                <a:ea typeface="Calibri"/>
                <a:cs typeface="Times New Roman"/>
              </a:rPr>
              <a:t>Choose MESSAGES</a:t>
            </a:r>
            <a:endParaRPr kumimoji="0" lang="ru-RU"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457200" marR="0" lvl="0" indent="-228600"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onstantia"/>
                <a:ea typeface="Calibri"/>
                <a:cs typeface="Times New Roman"/>
              </a:rPr>
              <a:t>Select CREATE MESSAGE</a:t>
            </a:r>
            <a:endParaRPr kumimoji="0" lang="ru-RU"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457200" marR="0" lvl="0" indent="-228600"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onstantia"/>
                <a:ea typeface="Calibri"/>
                <a:cs typeface="Times New Roman"/>
              </a:rPr>
              <a:t>Select NEW TEXT MESSAGE</a:t>
            </a:r>
            <a:endParaRPr kumimoji="0" lang="ru-RU"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457200" marR="0" lvl="0" indent="-228600"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onstantia"/>
                <a:ea typeface="Calibri"/>
                <a:cs typeface="Times New Roman"/>
              </a:rPr>
              <a:t>Write your SMS</a:t>
            </a:r>
            <a:endParaRPr kumimoji="0" lang="ru-RU"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457200" marR="0" lvl="0" indent="-228600"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onstantia"/>
                <a:ea typeface="Calibri"/>
                <a:cs typeface="Times New Roman"/>
              </a:rPr>
              <a:t>Select SEND TO</a:t>
            </a:r>
            <a:endParaRPr kumimoji="0" lang="ru-RU"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457200" marR="0" lvl="0" indent="-228600"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onstantia"/>
                <a:ea typeface="Calibri"/>
                <a:cs typeface="Times New Roman"/>
              </a:rPr>
              <a:t>Select the mobile number of the person you’re sending the text message to and press SEND</a:t>
            </a:r>
            <a:endParaRPr kumimoji="0" lang="ru-RU"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pic>
        <p:nvPicPr>
          <p:cNvPr id="12" name="Рисунок 1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90076"/>
            <a:ext cx="853440" cy="853440"/>
          </a:xfrm>
          <a:prstGeom prst="rect">
            <a:avLst/>
          </a:prstGeom>
          <a:noFill/>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392" y="4077072"/>
            <a:ext cx="3513976" cy="259430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121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descr="http://mydoshkolnik.ru/wp-content/uploads/2019/09/img2.jpg"/>
          <p:cNvSpPr>
            <a:spLocks noChangeAspect="1" noChangeArrowheads="1"/>
          </p:cNvSpPr>
          <p:nvPr/>
        </p:nvSpPr>
        <p:spPr bwMode="auto">
          <a:xfrm>
            <a:off x="0" y="0"/>
            <a:ext cx="302260" cy="30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pic>
        <p:nvPicPr>
          <p:cNvPr id="4098" name="Рисунок 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 y="219075"/>
            <a:ext cx="1189038" cy="933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TEST YOURSELF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1349896" y="844748"/>
            <a:ext cx="6444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TEST 7</a:t>
            </a:r>
            <a:r>
              <a:rPr kumimoji="0" lang="ru-RU" sz="9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580103" y="1340768"/>
            <a:ext cx="4572000" cy="685059"/>
          </a:xfrm>
          <a:prstGeom prst="rect">
            <a:avLst/>
          </a:prstGeom>
        </p:spPr>
        <p:txBody>
          <a:bodyPr>
            <a:spAutoFit/>
          </a:bodyPr>
          <a:lstStyle/>
          <a:p>
            <a:pPr algn="just">
              <a:lnSpc>
                <a:spcPct val="107000"/>
              </a:lnSpc>
              <a:spcAft>
                <a:spcPts val="800"/>
              </a:spcAft>
            </a:pPr>
            <a:r>
              <a:rPr lang="en-US" b="1" i="1" dirty="0">
                <a:latin typeface="Times New Roman"/>
                <a:ea typeface="Calibri"/>
                <a:cs typeface="Times New Roman"/>
              </a:rPr>
              <a:t>Task 1.  Match the sentences (1-5) with responses (a-e) to create a dialogue.</a:t>
            </a:r>
            <a:endParaRPr lang="ru-RU" sz="1200" dirty="0">
              <a:effectLst/>
              <a:latin typeface="Calibri"/>
              <a:ea typeface="Calibri"/>
              <a:cs typeface="Times New Roman"/>
            </a:endParaRPr>
          </a:p>
        </p:txBody>
      </p:sp>
      <p:sp>
        <p:nvSpPr>
          <p:cNvPr id="7" name="Прямоугольник 6"/>
          <p:cNvSpPr/>
          <p:nvPr/>
        </p:nvSpPr>
        <p:spPr>
          <a:xfrm>
            <a:off x="592931" y="2132856"/>
            <a:ext cx="3547021" cy="2280881"/>
          </a:xfrm>
          <a:prstGeom prst="rect">
            <a:avLst/>
          </a:prstGeom>
        </p:spPr>
        <p:txBody>
          <a:bodyPr wrap="square">
            <a:spAutoFit/>
          </a:bodyPr>
          <a:lstStyle/>
          <a:p>
            <a:pPr algn="just">
              <a:lnSpc>
                <a:spcPct val="107000"/>
              </a:lnSpc>
              <a:spcAft>
                <a:spcPts val="800"/>
              </a:spcAft>
            </a:pPr>
            <a:r>
              <a:rPr lang="en-US" dirty="0">
                <a:latin typeface="Times New Roman"/>
                <a:ea typeface="Calibri"/>
                <a:cs typeface="Times New Roman"/>
              </a:rPr>
              <a:t>1 </a:t>
            </a:r>
            <a:r>
              <a:rPr lang="en-US" dirty="0">
                <a:latin typeface="Times New Roman"/>
                <a:ea typeface="Calibri"/>
                <a:cs typeface="Times New Roman"/>
                <a:sym typeface="Symbol"/>
              </a:rPr>
              <a:t></a:t>
            </a:r>
            <a:r>
              <a:rPr lang="en-US" dirty="0">
                <a:latin typeface="Times New Roman"/>
                <a:ea typeface="Calibri"/>
                <a:cs typeface="Times New Roman"/>
              </a:rPr>
              <a:t> Can you please help me with my new DVD player?</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2  What do I do first?</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3  OK, so now what do I do?</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4  How do I do that?</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5  That was easy!</a:t>
            </a:r>
            <a:endParaRPr lang="ru-RU" sz="1400" dirty="0">
              <a:effectLst/>
              <a:latin typeface="Calibri"/>
              <a:ea typeface="Calibri"/>
              <a:cs typeface="Times New Roman"/>
            </a:endParaRPr>
          </a:p>
        </p:txBody>
      </p:sp>
      <p:sp>
        <p:nvSpPr>
          <p:cNvPr id="8" name="Прямоугольник 7"/>
          <p:cNvSpPr/>
          <p:nvPr/>
        </p:nvSpPr>
        <p:spPr>
          <a:xfrm>
            <a:off x="4139952" y="2132856"/>
            <a:ext cx="4572000" cy="2577244"/>
          </a:xfrm>
          <a:prstGeom prst="rect">
            <a:avLst/>
          </a:prstGeom>
        </p:spPr>
        <p:txBody>
          <a:bodyPr>
            <a:spAutoFit/>
          </a:bodyPr>
          <a:lstStyle/>
          <a:p>
            <a:pPr algn="just">
              <a:lnSpc>
                <a:spcPct val="107000"/>
              </a:lnSpc>
              <a:spcAft>
                <a:spcPts val="800"/>
              </a:spcAft>
            </a:pPr>
            <a:r>
              <a:rPr lang="en-US" dirty="0">
                <a:latin typeface="Times New Roman"/>
                <a:ea typeface="Calibri"/>
                <a:cs typeface="Times New Roman"/>
              </a:rPr>
              <a:t>a Press the green button on the control.</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b Yes, but remember you now need a DVD to watch!</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c For a start, make sure it’s connected to the TV.</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d Yes, of course I can.</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e Turn the DVD on.</a:t>
            </a:r>
            <a:endParaRPr lang="ru-RU" sz="1400" dirty="0">
              <a:effectLst/>
              <a:latin typeface="Calibri"/>
              <a:ea typeface="Calibri"/>
              <a:cs typeface="Times New Roman"/>
            </a:endParaRPr>
          </a:p>
        </p:txBody>
      </p:sp>
      <p:sp>
        <p:nvSpPr>
          <p:cNvPr id="9" name="TextBox 8"/>
          <p:cNvSpPr txBox="1"/>
          <p:nvPr/>
        </p:nvSpPr>
        <p:spPr>
          <a:xfrm>
            <a:off x="785156" y="2132856"/>
            <a:ext cx="216024" cy="369332"/>
          </a:xfrm>
          <a:prstGeom prst="rect">
            <a:avLst/>
          </a:prstGeom>
          <a:noFill/>
        </p:spPr>
        <p:txBody>
          <a:bodyPr wrap="square" rtlCol="0">
            <a:spAutoFit/>
          </a:bodyPr>
          <a:lstStyle/>
          <a:p>
            <a:r>
              <a:rPr lang="en-US" dirty="0">
                <a:solidFill>
                  <a:srgbClr val="C00000"/>
                </a:solidFill>
              </a:rPr>
              <a:t>d</a:t>
            </a:r>
            <a:endParaRPr lang="ru-RU" dirty="0">
              <a:solidFill>
                <a:srgbClr val="C00000"/>
              </a:solidFill>
            </a:endParaRPr>
          </a:p>
        </p:txBody>
      </p:sp>
      <p:sp>
        <p:nvSpPr>
          <p:cNvPr id="10" name="TextBox 9"/>
          <p:cNvSpPr txBox="1"/>
          <p:nvPr/>
        </p:nvSpPr>
        <p:spPr>
          <a:xfrm>
            <a:off x="807815" y="2780928"/>
            <a:ext cx="170705" cy="369332"/>
          </a:xfrm>
          <a:prstGeom prst="rect">
            <a:avLst/>
          </a:prstGeom>
          <a:noFill/>
        </p:spPr>
        <p:txBody>
          <a:bodyPr wrap="square" rtlCol="0">
            <a:spAutoFit/>
          </a:bodyPr>
          <a:lstStyle/>
          <a:p>
            <a:r>
              <a:rPr lang="en-US" dirty="0" smtClean="0">
                <a:solidFill>
                  <a:srgbClr val="C00000"/>
                </a:solidFill>
              </a:rPr>
              <a:t>c</a:t>
            </a:r>
            <a:endParaRPr lang="ru-RU" dirty="0">
              <a:solidFill>
                <a:srgbClr val="C00000"/>
              </a:solidFill>
            </a:endParaRPr>
          </a:p>
        </p:txBody>
      </p:sp>
      <p:sp>
        <p:nvSpPr>
          <p:cNvPr id="11" name="TextBox 10"/>
          <p:cNvSpPr txBox="1"/>
          <p:nvPr/>
        </p:nvSpPr>
        <p:spPr>
          <a:xfrm>
            <a:off x="785155" y="3187581"/>
            <a:ext cx="216024" cy="369332"/>
          </a:xfrm>
          <a:prstGeom prst="rect">
            <a:avLst/>
          </a:prstGeom>
          <a:noFill/>
        </p:spPr>
        <p:txBody>
          <a:bodyPr wrap="square" rtlCol="0">
            <a:spAutoFit/>
          </a:bodyPr>
          <a:lstStyle/>
          <a:p>
            <a:r>
              <a:rPr lang="en-US" dirty="0" smtClean="0">
                <a:solidFill>
                  <a:srgbClr val="C00000"/>
                </a:solidFill>
              </a:rPr>
              <a:t>e</a:t>
            </a:r>
            <a:endParaRPr lang="ru-RU" dirty="0">
              <a:solidFill>
                <a:srgbClr val="C00000"/>
              </a:solidFill>
            </a:endParaRPr>
          </a:p>
        </p:txBody>
      </p:sp>
      <p:sp>
        <p:nvSpPr>
          <p:cNvPr id="12" name="TextBox 11"/>
          <p:cNvSpPr txBox="1"/>
          <p:nvPr/>
        </p:nvSpPr>
        <p:spPr>
          <a:xfrm>
            <a:off x="807815" y="3556913"/>
            <a:ext cx="216024" cy="369332"/>
          </a:xfrm>
          <a:prstGeom prst="rect">
            <a:avLst/>
          </a:prstGeom>
          <a:noFill/>
        </p:spPr>
        <p:txBody>
          <a:bodyPr wrap="square" rtlCol="0">
            <a:spAutoFit/>
          </a:bodyPr>
          <a:lstStyle/>
          <a:p>
            <a:r>
              <a:rPr lang="en-US" dirty="0" smtClean="0">
                <a:solidFill>
                  <a:srgbClr val="C00000"/>
                </a:solidFill>
              </a:rPr>
              <a:t>a</a:t>
            </a:r>
            <a:endParaRPr lang="ru-RU" dirty="0">
              <a:solidFill>
                <a:srgbClr val="C00000"/>
              </a:solidFill>
            </a:endParaRPr>
          </a:p>
        </p:txBody>
      </p:sp>
      <p:sp>
        <p:nvSpPr>
          <p:cNvPr id="13" name="TextBox 12"/>
          <p:cNvSpPr txBox="1"/>
          <p:nvPr/>
        </p:nvSpPr>
        <p:spPr>
          <a:xfrm>
            <a:off x="822093" y="3970133"/>
            <a:ext cx="242713" cy="369332"/>
          </a:xfrm>
          <a:prstGeom prst="rect">
            <a:avLst/>
          </a:prstGeom>
          <a:noFill/>
        </p:spPr>
        <p:txBody>
          <a:bodyPr wrap="square" rtlCol="0">
            <a:spAutoFit/>
          </a:bodyPr>
          <a:lstStyle/>
          <a:p>
            <a:r>
              <a:rPr lang="en-US" dirty="0" smtClean="0">
                <a:solidFill>
                  <a:srgbClr val="C00000"/>
                </a:solidFill>
              </a:rPr>
              <a:t>b</a:t>
            </a:r>
            <a:endParaRPr lang="ru-RU" dirty="0">
              <a:solidFill>
                <a:srgbClr val="C00000"/>
              </a:solidFill>
            </a:endParaRPr>
          </a:p>
        </p:txBody>
      </p:sp>
    </p:spTree>
    <p:extLst>
      <p:ext uri="{BB962C8B-B14F-4D97-AF65-F5344CB8AC3E}">
        <p14:creationId xmlns:p14="http://schemas.microsoft.com/office/powerpoint/2010/main" val="314720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p:sp>
      <p:sp>
        <p:nvSpPr>
          <p:cNvPr id="5" name="Прямоугольник 4"/>
          <p:cNvSpPr/>
          <p:nvPr/>
        </p:nvSpPr>
        <p:spPr>
          <a:xfrm>
            <a:off x="179512" y="17706"/>
            <a:ext cx="5832648" cy="787652"/>
          </a:xfrm>
          <a:prstGeom prst="rect">
            <a:avLst/>
          </a:prstGeom>
        </p:spPr>
        <p:txBody>
          <a:bodyPr wrap="square">
            <a:spAutoFit/>
          </a:bodyPr>
          <a:lstStyle/>
          <a:p>
            <a:pPr algn="just">
              <a:lnSpc>
                <a:spcPct val="107000"/>
              </a:lnSpc>
              <a:spcAft>
                <a:spcPts val="800"/>
              </a:spcAft>
            </a:pPr>
            <a:r>
              <a:rPr lang="en-US" b="1" i="1" dirty="0">
                <a:latin typeface="Times New Roman"/>
                <a:ea typeface="Calibri"/>
                <a:cs typeface="Times New Roman"/>
              </a:rPr>
              <a:t>Task 2.  Read the text and complete the gaps with the words.</a:t>
            </a:r>
            <a:endParaRPr lang="ru-RU" sz="12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sym typeface="Symbol"/>
              </a:rPr>
              <a:t></a:t>
            </a:r>
            <a:r>
              <a:rPr lang="en-US" dirty="0">
                <a:latin typeface="Times New Roman"/>
                <a:ea typeface="Calibri"/>
                <a:cs typeface="Times New Roman"/>
              </a:rPr>
              <a:t> </a:t>
            </a:r>
            <a:r>
              <a:rPr lang="en-US" dirty="0">
                <a:highlight>
                  <a:srgbClr val="FFFF00"/>
                </a:highlight>
                <a:latin typeface="Times New Roman"/>
                <a:ea typeface="Calibri"/>
                <a:cs typeface="Times New Roman"/>
              </a:rPr>
              <a:t>click</a:t>
            </a:r>
            <a:r>
              <a:rPr lang="en-US" dirty="0">
                <a:latin typeface="Times New Roman"/>
                <a:ea typeface="Calibri"/>
                <a:cs typeface="Times New Roman"/>
              </a:rPr>
              <a:t> </a:t>
            </a:r>
            <a:r>
              <a:rPr lang="en-US" dirty="0">
                <a:latin typeface="Times New Roman"/>
                <a:ea typeface="Calibri"/>
                <a:cs typeface="Times New Roman"/>
                <a:sym typeface="Symbol"/>
              </a:rPr>
              <a:t></a:t>
            </a:r>
            <a:r>
              <a:rPr lang="en-US" dirty="0">
                <a:latin typeface="Times New Roman"/>
                <a:ea typeface="Calibri"/>
                <a:cs typeface="Times New Roman"/>
              </a:rPr>
              <a:t> </a:t>
            </a:r>
            <a:r>
              <a:rPr lang="en-US" dirty="0">
                <a:highlight>
                  <a:srgbClr val="FFFF00"/>
                </a:highlight>
                <a:latin typeface="Times New Roman"/>
                <a:ea typeface="Calibri"/>
                <a:cs typeface="Times New Roman"/>
              </a:rPr>
              <a:t>page</a:t>
            </a:r>
            <a:r>
              <a:rPr lang="en-US" dirty="0">
                <a:latin typeface="Times New Roman"/>
                <a:ea typeface="Calibri"/>
                <a:cs typeface="Times New Roman"/>
              </a:rPr>
              <a:t> </a:t>
            </a:r>
            <a:r>
              <a:rPr lang="en-US" dirty="0">
                <a:latin typeface="Times New Roman"/>
                <a:ea typeface="Calibri"/>
                <a:cs typeface="Times New Roman"/>
                <a:sym typeface="Symbol"/>
              </a:rPr>
              <a:t></a:t>
            </a:r>
            <a:r>
              <a:rPr lang="en-US" dirty="0">
                <a:latin typeface="Times New Roman"/>
                <a:ea typeface="Calibri"/>
                <a:cs typeface="Times New Roman"/>
              </a:rPr>
              <a:t> </a:t>
            </a:r>
            <a:r>
              <a:rPr lang="en-US" dirty="0">
                <a:highlight>
                  <a:srgbClr val="FFFF00"/>
                </a:highlight>
                <a:latin typeface="Times New Roman"/>
                <a:ea typeface="Calibri"/>
                <a:cs typeface="Times New Roman"/>
              </a:rPr>
              <a:t>emails</a:t>
            </a:r>
            <a:r>
              <a:rPr lang="en-US" dirty="0">
                <a:latin typeface="Times New Roman"/>
                <a:ea typeface="Calibri"/>
                <a:cs typeface="Times New Roman"/>
              </a:rPr>
              <a:t> </a:t>
            </a:r>
            <a:r>
              <a:rPr lang="en-US" dirty="0">
                <a:latin typeface="Times New Roman"/>
                <a:ea typeface="Calibri"/>
                <a:cs typeface="Times New Roman"/>
                <a:sym typeface="Symbol"/>
              </a:rPr>
              <a:t></a:t>
            </a:r>
            <a:r>
              <a:rPr lang="en-US" dirty="0">
                <a:latin typeface="Times New Roman"/>
                <a:ea typeface="Calibri"/>
                <a:cs typeface="Times New Roman"/>
              </a:rPr>
              <a:t> </a:t>
            </a:r>
            <a:r>
              <a:rPr lang="en-US" dirty="0">
                <a:highlight>
                  <a:srgbClr val="FFFF00"/>
                </a:highlight>
                <a:latin typeface="Times New Roman"/>
                <a:ea typeface="Calibri"/>
                <a:cs typeface="Times New Roman"/>
              </a:rPr>
              <a:t>account</a:t>
            </a:r>
            <a:r>
              <a:rPr lang="en-US" dirty="0">
                <a:latin typeface="Times New Roman"/>
                <a:ea typeface="Calibri"/>
                <a:cs typeface="Times New Roman"/>
              </a:rPr>
              <a:t> </a:t>
            </a:r>
            <a:r>
              <a:rPr lang="en-US" dirty="0">
                <a:latin typeface="Times New Roman"/>
                <a:ea typeface="Calibri"/>
                <a:cs typeface="Times New Roman"/>
                <a:sym typeface="Symbol"/>
              </a:rPr>
              <a:t></a:t>
            </a:r>
            <a:r>
              <a:rPr lang="en-US" dirty="0">
                <a:latin typeface="Times New Roman"/>
                <a:ea typeface="Calibri"/>
                <a:cs typeface="Times New Roman"/>
              </a:rPr>
              <a:t> </a:t>
            </a:r>
            <a:r>
              <a:rPr lang="en-US" dirty="0">
                <a:highlight>
                  <a:srgbClr val="FFFF00"/>
                </a:highlight>
                <a:latin typeface="Times New Roman"/>
                <a:ea typeface="Calibri"/>
                <a:cs typeface="Times New Roman"/>
              </a:rPr>
              <a:t>connect</a:t>
            </a:r>
            <a:r>
              <a:rPr lang="en-US" dirty="0">
                <a:latin typeface="Times New Roman"/>
                <a:ea typeface="Calibri"/>
                <a:cs typeface="Times New Roman"/>
              </a:rPr>
              <a:t> </a:t>
            </a:r>
            <a:r>
              <a:rPr lang="en-US" dirty="0">
                <a:latin typeface="Times New Roman"/>
                <a:ea typeface="Calibri"/>
                <a:cs typeface="Times New Roman"/>
                <a:sym typeface="Symbol"/>
              </a:rPr>
              <a:t></a:t>
            </a:r>
            <a:r>
              <a:rPr lang="en-US" dirty="0">
                <a:latin typeface="Times New Roman"/>
                <a:ea typeface="Calibri"/>
                <a:cs typeface="Times New Roman"/>
              </a:rPr>
              <a:t> </a:t>
            </a:r>
            <a:r>
              <a:rPr lang="en-US" dirty="0">
                <a:highlight>
                  <a:srgbClr val="FFFF00"/>
                </a:highlight>
                <a:latin typeface="Times New Roman"/>
                <a:ea typeface="Calibri"/>
                <a:cs typeface="Times New Roman"/>
              </a:rPr>
              <a:t>service</a:t>
            </a:r>
            <a:r>
              <a:rPr lang="en-US" dirty="0">
                <a:latin typeface="Times New Roman"/>
                <a:ea typeface="Calibri"/>
                <a:cs typeface="Times New Roman"/>
              </a:rPr>
              <a:t> </a:t>
            </a:r>
            <a:r>
              <a:rPr lang="en-US" dirty="0">
                <a:latin typeface="Times New Roman"/>
                <a:ea typeface="Calibri"/>
                <a:cs typeface="Times New Roman"/>
                <a:sym typeface="Symbol"/>
              </a:rPr>
              <a:t></a:t>
            </a:r>
            <a:r>
              <a:rPr lang="en-US" dirty="0">
                <a:latin typeface="Times New Roman"/>
                <a:ea typeface="Calibri"/>
                <a:cs typeface="Times New Roman"/>
              </a:rPr>
              <a:t> </a:t>
            </a:r>
            <a:r>
              <a:rPr lang="en-US" dirty="0">
                <a:highlight>
                  <a:srgbClr val="FFFF00"/>
                </a:highlight>
                <a:latin typeface="Times New Roman"/>
                <a:ea typeface="Calibri"/>
                <a:cs typeface="Times New Roman"/>
              </a:rPr>
              <a:t>chat</a:t>
            </a:r>
            <a:endParaRPr lang="ru-RU" sz="1200" dirty="0">
              <a:effectLst/>
              <a:latin typeface="Calibri"/>
              <a:ea typeface="Calibri"/>
              <a:cs typeface="Times New Roman"/>
            </a:endParaRPr>
          </a:p>
        </p:txBody>
      </p:sp>
      <p:sp>
        <p:nvSpPr>
          <p:cNvPr id="6" name="Прямоугольник 5"/>
          <p:cNvSpPr/>
          <p:nvPr/>
        </p:nvSpPr>
        <p:spPr>
          <a:xfrm>
            <a:off x="179512" y="786866"/>
            <a:ext cx="5976664" cy="5380063"/>
          </a:xfrm>
          <a:prstGeom prst="rect">
            <a:avLst/>
          </a:prstGeom>
        </p:spPr>
        <p:txBody>
          <a:bodyPr wrap="square">
            <a:spAutoFit/>
          </a:bodyPr>
          <a:lstStyle/>
          <a:p>
            <a:pPr algn="ctr">
              <a:lnSpc>
                <a:spcPct val="107000"/>
              </a:lnSpc>
              <a:spcAft>
                <a:spcPts val="800"/>
              </a:spcAft>
            </a:pPr>
            <a:r>
              <a:rPr lang="en-US" sz="2000" b="1" i="1" dirty="0">
                <a:solidFill>
                  <a:srgbClr val="000000"/>
                </a:solidFill>
                <a:latin typeface="Times New Roman"/>
                <a:ea typeface="Calibri"/>
                <a:cs typeface="Times New Roman"/>
              </a:rPr>
              <a:t>Learn how to surf the NET</a:t>
            </a:r>
            <a:endParaRPr lang="ru-RU" sz="1400" dirty="0">
              <a:latin typeface="Calibri"/>
              <a:ea typeface="Calibri"/>
              <a:cs typeface="Times New Roman"/>
            </a:endParaRPr>
          </a:p>
          <a:p>
            <a:pPr>
              <a:lnSpc>
                <a:spcPct val="107000"/>
              </a:lnSpc>
              <a:spcAft>
                <a:spcPts val="800"/>
              </a:spcAft>
            </a:pPr>
            <a:r>
              <a:rPr lang="en-US" dirty="0">
                <a:solidFill>
                  <a:srgbClr val="000000"/>
                </a:solidFill>
                <a:latin typeface="Times New Roman"/>
                <a:ea typeface="Calibri"/>
                <a:cs typeface="Times New Roman"/>
              </a:rPr>
              <a:t>Want to learn more about surfing the Net, and using your personal computer? You’ve come to the right place!</a:t>
            </a:r>
            <a:endParaRPr lang="ru-RU" sz="1400" dirty="0">
              <a:latin typeface="Calibri"/>
              <a:ea typeface="Calibri"/>
              <a:cs typeface="Times New Roman"/>
            </a:endParaRPr>
          </a:p>
          <a:p>
            <a:pPr>
              <a:lnSpc>
                <a:spcPct val="107000"/>
              </a:lnSpc>
              <a:spcAft>
                <a:spcPts val="800"/>
              </a:spcAft>
            </a:pPr>
            <a:r>
              <a:rPr lang="en-US" b="1" dirty="0">
                <a:solidFill>
                  <a:srgbClr val="000000"/>
                </a:solidFill>
                <a:latin typeface="Times New Roman"/>
                <a:ea typeface="Calibri"/>
                <a:cs typeface="Times New Roman"/>
              </a:rPr>
              <a:t>Using these pages</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Use your mouse to 1)……….. on questions or other topic areas in the box on the left. You will go automatically to that 2)…………..  and find more information about that topic. Throughout the text, you will see words underlined and in </a:t>
            </a:r>
            <a:r>
              <a:rPr lang="en-US" dirty="0" err="1">
                <a:latin typeface="Times New Roman"/>
                <a:ea typeface="Calibri"/>
                <a:cs typeface="Times New Roman"/>
              </a:rPr>
              <a:t>colour</a:t>
            </a:r>
            <a:r>
              <a:rPr lang="en-US" dirty="0">
                <a:latin typeface="Times New Roman"/>
                <a:ea typeface="Calibri"/>
                <a:cs typeface="Times New Roman"/>
              </a:rPr>
              <a:t>. These are “hyperlinks”, which will take you to other website addresses. You can also share information and ideas by talking to other people in our 3)………….. .</a:t>
            </a:r>
            <a:endParaRPr lang="ru-RU" sz="1400" dirty="0">
              <a:latin typeface="Calibri"/>
              <a:ea typeface="Calibri"/>
              <a:cs typeface="Times New Roman"/>
            </a:endParaRPr>
          </a:p>
          <a:p>
            <a:pPr algn="just">
              <a:lnSpc>
                <a:spcPct val="107000"/>
              </a:lnSpc>
              <a:spcAft>
                <a:spcPts val="800"/>
              </a:spcAft>
            </a:pPr>
            <a:r>
              <a:rPr lang="en-US" b="1" dirty="0">
                <a:latin typeface="Times New Roman"/>
                <a:ea typeface="Calibri"/>
                <a:cs typeface="Times New Roman"/>
              </a:rPr>
              <a:t>Stay in touch with everybody </a:t>
            </a:r>
            <a:endParaRPr lang="ru-RU" sz="1400" dirty="0">
              <a:latin typeface="Calibri"/>
              <a:ea typeface="Calibri"/>
              <a:cs typeface="Times New Roman"/>
            </a:endParaRPr>
          </a:p>
          <a:p>
            <a:pPr algn="just">
              <a:lnSpc>
                <a:spcPct val="107000"/>
              </a:lnSpc>
              <a:spcAft>
                <a:spcPts val="800"/>
              </a:spcAft>
            </a:pPr>
            <a:r>
              <a:rPr lang="en-US" dirty="0">
                <a:latin typeface="Times New Roman"/>
                <a:ea typeface="Calibri"/>
                <a:cs typeface="Times New Roman"/>
              </a:rPr>
              <a:t>The easiest way to stay in touch these days is by sending 4</a:t>
            </a:r>
            <a:r>
              <a:rPr lang="en-US" dirty="0" smtClean="0">
                <a:latin typeface="Times New Roman"/>
                <a:ea typeface="Calibri"/>
                <a:cs typeface="Times New Roman"/>
              </a:rPr>
              <a:t>)…………… </a:t>
            </a:r>
            <a:r>
              <a:rPr lang="en-US" dirty="0">
                <a:latin typeface="Times New Roman"/>
                <a:ea typeface="Calibri"/>
                <a:cs typeface="Times New Roman"/>
              </a:rPr>
              <a:t>. To do this you will need a special 5)…………. Which you will get from your 6)……….. provider. Now you can 7)…………… to the Internet and not worry so much!</a:t>
            </a:r>
            <a:endParaRPr lang="ru-RU" sz="1400" dirty="0">
              <a:effectLst/>
              <a:latin typeface="Calibri"/>
              <a:ea typeface="Calibri"/>
              <a:cs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04864"/>
            <a:ext cx="7254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80928"/>
            <a:ext cx="712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005064"/>
            <a:ext cx="6651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013176"/>
            <a:ext cx="8905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1062" y="5013176"/>
            <a:ext cx="9874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5373216"/>
            <a:ext cx="9334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945" y="5616897"/>
            <a:ext cx="9874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4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randombar(horizont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randombar(horizont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randombar(horizontal)">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randombar(horizontal)">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127"/>
                                        </p:tgtEl>
                                        <p:attrNameLst>
                                          <p:attrName>style.visibility</p:attrName>
                                        </p:attrNameLst>
                                      </p:cBhvr>
                                      <p:to>
                                        <p:strVal val="visible"/>
                                      </p:to>
                                    </p:set>
                                    <p:animEffect transition="in" filter="randombar(horizontal)">
                                      <p:cBhvr>
                                        <p:cTn id="32" dur="500"/>
                                        <p:tgtEl>
                                          <p:spTgt spid="51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randombar(horizontal)">
                                      <p:cBhvr>
                                        <p:cTn id="3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lvl="0" algn="ctr">
              <a:spcBef>
                <a:spcPts val="0"/>
              </a:spcBef>
              <a:buClrTx/>
              <a:buSzTx/>
              <a:defRPr/>
            </a:pPr>
            <a:r>
              <a:rPr lang="en-US" sz="2400" b="0" kern="0" dirty="0">
                <a:solidFill>
                  <a:srgbClr val="EF9011"/>
                </a:solidFill>
                <a:latin typeface="Berlin Sans FB Demi" pitchFamily="34" charset="0"/>
              </a:rPr>
              <a:t>Well done! You’ve completed the lesson.</a:t>
            </a:r>
          </a:p>
          <a:p>
            <a:pPr lvl="0" algn="ctr">
              <a:spcBef>
                <a:spcPts val="0"/>
              </a:spcBef>
              <a:buClrTx/>
              <a:buSzTx/>
              <a:defRPr/>
            </a:pPr>
            <a:r>
              <a:rPr lang="en-US" sz="2400" b="0" kern="0" dirty="0">
                <a:solidFill>
                  <a:srgbClr val="EF9011"/>
                </a:solidFill>
                <a:latin typeface="Berlin Sans FB Demi" pitchFamily="34" charset="0"/>
              </a:rPr>
              <a:t> If you failed, try again)</a:t>
            </a:r>
            <a:endParaRPr lang="ru-RU" sz="2400" b="0" kern="0" dirty="0">
              <a:solidFill>
                <a:srgbClr val="EF9011"/>
              </a:solidFill>
              <a:latin typeface="Trebuchet M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46230610"/>
              </p:ext>
            </p:extLst>
          </p:nvPr>
        </p:nvGraphicFramePr>
        <p:xfrm>
          <a:off x="4644008" y="332656"/>
          <a:ext cx="4277385" cy="3259726"/>
        </p:xfrm>
        <a:graphic>
          <a:graphicData uri="http://schemas.openxmlformats.org/drawingml/2006/table">
            <a:tbl>
              <a:tblPr firstRow="1" firstCol="1" bandRow="1">
                <a:tableStyleId>{5C22544A-7EE6-4342-B048-85BDC9FD1C3A}</a:tableStyleId>
              </a:tblPr>
              <a:tblGrid>
                <a:gridCol w="2138469"/>
                <a:gridCol w="2138916"/>
              </a:tblGrid>
              <a:tr h="196822">
                <a:tc>
                  <a:txBody>
                    <a:bodyPr/>
                    <a:lstStyle/>
                    <a:p>
                      <a:pPr algn="just">
                        <a:lnSpc>
                          <a:spcPct val="115000"/>
                        </a:lnSpc>
                        <a:spcAft>
                          <a:spcPts val="0"/>
                        </a:spcAft>
                      </a:pPr>
                      <a:r>
                        <a:rPr lang="en-US" sz="1000">
                          <a:effectLst/>
                        </a:rPr>
                        <a:t>Task 1</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000">
                          <a:effectLst/>
                        </a:rPr>
                        <a:t>1</a:t>
                      </a:r>
                      <a:r>
                        <a:rPr lang="uk-UA" sz="1000">
                          <a:effectLst/>
                        </a:rPr>
                        <a:t>бал за кожну правильну пару</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1</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2</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3</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4</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5</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en-US" sz="1000">
                          <a:effectLst/>
                        </a:rPr>
                        <a:t>Task 2</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000">
                          <a:effectLst/>
                        </a:rPr>
                        <a:t>1</a:t>
                      </a:r>
                      <a:r>
                        <a:rPr lang="uk-UA" sz="1000">
                          <a:effectLst/>
                        </a:rPr>
                        <a:t>бал за кожну правильну відповідь</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1</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2</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3</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4</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5</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6</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en-US" sz="1000">
                          <a:effectLst/>
                        </a:rPr>
                        <a:t>7</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1 бал</a:t>
                      </a:r>
                      <a:endParaRPr lang="ru-RU" sz="1100">
                        <a:effectLst/>
                        <a:latin typeface="Calibri"/>
                        <a:ea typeface="Calibri"/>
                        <a:cs typeface="Times New Roman"/>
                      </a:endParaRPr>
                    </a:p>
                  </a:txBody>
                  <a:tcPr marL="68580" marR="68580" marT="0" marB="0"/>
                </a:tc>
              </a:tr>
              <a:tr h="196822">
                <a:tc>
                  <a:txBody>
                    <a:bodyPr/>
                    <a:lstStyle/>
                    <a:p>
                      <a:pPr algn="just">
                        <a:lnSpc>
                          <a:spcPct val="115000"/>
                        </a:lnSpc>
                        <a:spcAft>
                          <a:spcPts val="0"/>
                        </a:spcAft>
                      </a:pPr>
                      <a:r>
                        <a:rPr lang="uk-UA" sz="1000">
                          <a:effectLst/>
                        </a:rPr>
                        <a:t>Усього</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dirty="0">
                          <a:effectLst/>
                        </a:rPr>
                        <a:t>12 балів</a:t>
                      </a:r>
                      <a:endParaRPr lang="ru-RU" sz="1100" dirty="0">
                        <a:effectLst/>
                        <a:latin typeface="Calibri"/>
                        <a:ea typeface="Calibri"/>
                        <a:cs typeface="Times New Roman"/>
                      </a:endParaRPr>
                    </a:p>
                  </a:txBody>
                  <a:tcPr marL="68580" marR="68580" marT="0" marB="0"/>
                </a:tc>
              </a:tr>
            </a:tbl>
          </a:graphicData>
        </a:graphic>
      </p:graphicFrame>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476672"/>
            <a:ext cx="2664296" cy="147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488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TotalTime>
  <Words>834</Words>
  <Application>Microsoft Office PowerPoint</Application>
  <PresentationFormat>Экран (4:3)</PresentationFormat>
  <Paragraphs>127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The Internet.  Giving instructions</vt:lpstr>
      <vt:lpstr>Презентация PowerPoint</vt:lpstr>
      <vt:lpstr>   Look at the following sentences. Which of them give instructions? Ask for instructions? Translate them into Ukrainian. </vt:lpstr>
      <vt:lpstr>Презентация PowerPoint</vt:lpstr>
      <vt:lpstr>Find phrases in the dialogue which mean: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Giving instructions</dc:title>
  <dc:creator>Momot-PC</dc:creator>
  <cp:lastModifiedBy>Momot-PC</cp:lastModifiedBy>
  <cp:revision>5</cp:revision>
  <dcterms:created xsi:type="dcterms:W3CDTF">2020-02-16T07:04:04Z</dcterms:created>
  <dcterms:modified xsi:type="dcterms:W3CDTF">2020-02-16T07:55:27Z</dcterms:modified>
</cp:coreProperties>
</file>