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68" r:id="rId2"/>
  </p:sldMasterIdLst>
  <p:notesMasterIdLst>
    <p:notesMasterId r:id="rId26"/>
  </p:notesMasterIdLst>
  <p:sldIdLst>
    <p:sldId id="256" r:id="rId3"/>
    <p:sldId id="272" r:id="rId4"/>
    <p:sldId id="274" r:id="rId5"/>
    <p:sldId id="271" r:id="rId6"/>
    <p:sldId id="270" r:id="rId7"/>
    <p:sldId id="275" r:id="rId8"/>
    <p:sldId id="260" r:id="rId9"/>
    <p:sldId id="261" r:id="rId10"/>
    <p:sldId id="269" r:id="rId11"/>
    <p:sldId id="268" r:id="rId12"/>
    <p:sldId id="277" r:id="rId13"/>
    <p:sldId id="278" r:id="rId14"/>
    <p:sldId id="287" r:id="rId15"/>
    <p:sldId id="281" r:id="rId16"/>
    <p:sldId id="285" r:id="rId17"/>
    <p:sldId id="282" r:id="rId18"/>
    <p:sldId id="284" r:id="rId19"/>
    <p:sldId id="262" r:id="rId20"/>
    <p:sldId id="283" r:id="rId21"/>
    <p:sldId id="276" r:id="rId22"/>
    <p:sldId id="286" r:id="rId23"/>
    <p:sldId id="288" r:id="rId24"/>
    <p:sldId id="280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D49AD0"/>
    <a:srgbClr val="000099"/>
    <a:srgbClr val="990000"/>
    <a:srgbClr val="000000"/>
    <a:srgbClr val="FF3300"/>
    <a:srgbClr val="003300"/>
    <a:srgbClr val="FF00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>
        <p:scale>
          <a:sx n="81" d="100"/>
          <a:sy n="81" d="100"/>
        </p:scale>
        <p:origin x="-27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02190-A9D2-486D-A59E-52D18C304B83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1952B-6A0B-45E9-AA10-23581670F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D400-3115-49AD-B047-7F0B686ECE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BFA9-5A12-4811-8834-371FF96EF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8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BA6A-79B0-4DAE-859B-4C529DD0D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28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08D400-3115-49AD-B047-7F0B686ECE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A07066-457A-41DE-8B43-572731F67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05018-4E4D-48B3-9CAA-9FF2B67AF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4DD84F-3F14-49BE-B2FF-FB3BDB55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C0BF8F-7634-44DA-A359-D934431C6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4BB12F-452E-4D38-BC34-5182AE8782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51B603-99F9-45D1-8228-DD6D55F0C7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460D10-FAFB-4F02-A460-292B63473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7066-457A-41DE-8B43-572731F67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9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843FF2-4AA3-484D-9FA3-CE09036716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2BBFA9-5A12-4811-8834-371FF96EF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78BA6A-79B0-4DAE-859B-4C529DD0D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і вміст">
  <p:cSld name="Заголовок і вміс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37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5018-4E4D-48B3-9CAA-9FF2B67AF6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9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84F-3F14-49BE-B2FF-FB3BDB55A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4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BF8F-7634-44DA-A359-D934431C6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2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B12F-452E-4D38-BC34-5182AE8782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8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B603-99F9-45D1-8228-DD6D55F0C7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0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0D10-FAFB-4F02-A460-292B63473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3FF2-4AA3-484D-9FA3-CE09036716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6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8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C57CE2-0D66-4BC6-922A-4408A9A894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1C57CE2-0D66-4BC6-922A-4408A9A894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5" Type="http://schemas.openxmlformats.org/officeDocument/2006/relationships/image" Target="../media/image42.jpe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14" descr="https://c.s-microsoft.com/tr-tr/CMSImages/Hero_Excel_1079x487.jpg?version=2e37f27f-e1cd-0947-c161-0a44e9eb87de"/>
          <p:cNvPicPr preferRelativeResize="0"/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306" r="3975"/>
          <a:stretch/>
        </p:blipFill>
        <p:spPr>
          <a:xfrm>
            <a:off x="3779912" y="3356992"/>
            <a:ext cx="4824536" cy="3003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18" descr="1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66" y="4568742"/>
            <a:ext cx="1655762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WordArt 9"/>
          <p:cNvSpPr>
            <a:spLocks noChangeArrowheads="1" noChangeShapeType="1" noTextEdit="1"/>
          </p:cNvSpPr>
          <p:nvPr/>
        </p:nvSpPr>
        <p:spPr bwMode="auto">
          <a:xfrm>
            <a:off x="1259632" y="116632"/>
            <a:ext cx="7740352" cy="32403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420"/>
              </a:avLst>
            </a:prstTxWarp>
          </a:bodyPr>
          <a:lstStyle/>
          <a:p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Додавання, редагування</a:t>
            </a:r>
            <a:endParaRPr lang="en-US" sz="7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форматування таблиць</a:t>
            </a:r>
            <a:r>
              <a:rPr 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текстовому документі</a:t>
            </a:r>
            <a:endParaRPr lang="en-US" sz="60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засобами </a:t>
            </a:r>
            <a:endParaRPr lang="en-US" sz="60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текстового </a:t>
            </a:r>
            <a:r>
              <a:rPr lang="uk-UA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процесора </a:t>
            </a:r>
            <a:r>
              <a:rPr 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5400" b="1" kern="10" dirty="0">
              <a:solidFill>
                <a:schemeClr val="accent2">
                  <a:lumMod val="50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347"/>
            <a:ext cx="7213612" cy="9810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дії, визначені над таблицею та її елементами: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1600" y="1268760"/>
            <a:ext cx="4248473" cy="5016758"/>
          </a:xfrm>
          <a:prstGeom prst="rect">
            <a:avLst/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452438" indent="-88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вставляння таблиці, </a:t>
            </a:r>
          </a:p>
          <a:p>
            <a:pPr marL="706438" indent="-342900" algn="l" eaLnBrk="1" hangingPunct="1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вставляння в таблицю</a:t>
            </a:r>
          </a:p>
          <a:p>
            <a:pPr marL="363538" indent="0" algn="l" eaLnBrk="1" hangingPunct="1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стовпця,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рядка чи клітинки;</a:t>
            </a:r>
          </a:p>
          <a:p>
            <a:pPr algn="l" eaLnBrk="1" hangingPunct="1"/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видалення таблиці,</a:t>
            </a:r>
          </a:p>
          <a:p>
            <a:pPr marL="706438" indent="-342900" algn="l" eaLnBrk="1" hangingPunct="1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видалення з таблиці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стовпця,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рядка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чи клітинки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06438" indent="-342900" algn="l" eaLnBrk="1" hangingPunct="1">
              <a:buFont typeface="Wingdings" pitchFamily="2" charset="2"/>
              <a:buChar char="ü"/>
            </a:pPr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виділення  в таблиці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06438" indent="-342900" algn="l" eaLnBrk="1" hangingPunct="1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стовпця, рядка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чи клітинки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3538" indent="0" algn="l" eaLnBrk="1" hangingPunct="1"/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введення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3538" indent="0" algn="l" eaLnBrk="1" hangingPunct="1"/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Tx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переміщення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 таблиці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2242" r="48380" b="73705"/>
          <a:stretch/>
        </p:blipFill>
        <p:spPr bwMode="auto">
          <a:xfrm>
            <a:off x="5364089" y="1340768"/>
            <a:ext cx="3637138" cy="3600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/>
          <a:stretch>
            <a:fillRect/>
          </a:stretch>
        </p:blipFill>
        <p:spPr bwMode="auto">
          <a:xfrm>
            <a:off x="6929438" y="4941168"/>
            <a:ext cx="1960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2914" y="116632"/>
            <a:ext cx="7519566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Виділення об'єктів таблиці</a:t>
            </a:r>
            <a:endParaRPr lang="ru-RU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2914" y="824518"/>
            <a:ext cx="7519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400" b="1" i="1" u="none" strike="noStrike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Щоб одночасно опрацювати кілька клітинок, їх потрібно виділити:</a:t>
            </a:r>
            <a:endParaRPr lang="uk-UA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49131" y="1655515"/>
            <a:ext cx="8008055" cy="4431166"/>
            <a:chOff x="128474" y="1200534"/>
            <a:chExt cx="9514336" cy="4660424"/>
          </a:xfrm>
        </p:grpSpPr>
        <p:sp>
          <p:nvSpPr>
            <p:cNvPr id="6" name="Google Shape;194;p20"/>
            <p:cNvSpPr txBox="1"/>
            <p:nvPr/>
          </p:nvSpPr>
          <p:spPr>
            <a:xfrm>
              <a:off x="242220" y="1200534"/>
              <a:ext cx="9400590" cy="69405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Verdana"/>
                <a:buNone/>
              </a:pP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Для виділення </a:t>
              </a:r>
              <a:r>
                <a:rPr lang="uk-UA" sz="2000" b="1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однієї клітинки таблиці </a:t>
              </a: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- вибрати внутрішню область клітинки біля її лівої межі, коли вказівник набуває вигляду </a:t>
              </a:r>
              <a:endParaRPr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Google Shape;195;p20"/>
            <p:cNvSpPr/>
            <p:nvPr/>
          </p:nvSpPr>
          <p:spPr>
            <a:xfrm rot="1581560">
              <a:off x="128474" y="1228840"/>
              <a:ext cx="607441" cy="679404"/>
            </a:xfrm>
            <a:prstGeom prst="ellipse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Google Shape;197;p20"/>
            <p:cNvSpPr txBox="1"/>
            <p:nvPr/>
          </p:nvSpPr>
          <p:spPr>
            <a:xfrm>
              <a:off x="242219" y="1894590"/>
              <a:ext cx="9400591" cy="7884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Verdana"/>
                <a:buNone/>
              </a:pP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Для виділення </a:t>
              </a:r>
              <a:r>
                <a:rPr lang="uk-UA" sz="2000" b="1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одного рядка </a:t>
              </a: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- вибрати зовнішню область рядка таблиці біля його лівої межі, коли вказівник набуває вигляду</a:t>
              </a:r>
              <a:endParaRPr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Google Shape;198;p20"/>
            <p:cNvSpPr/>
            <p:nvPr/>
          </p:nvSpPr>
          <p:spPr>
            <a:xfrm>
              <a:off x="133565" y="1949098"/>
              <a:ext cx="562569" cy="67940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0" name="Google Shape;200;p20"/>
            <p:cNvSpPr txBox="1"/>
            <p:nvPr/>
          </p:nvSpPr>
          <p:spPr>
            <a:xfrm>
              <a:off x="268984" y="2714184"/>
              <a:ext cx="9373826" cy="81466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Verdana"/>
                <a:buNone/>
              </a:pP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Для виділення </a:t>
              </a:r>
              <a:r>
                <a:rPr lang="uk-UA" sz="2000" b="1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одного стовпця </a:t>
              </a: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— вибрати зовнішню область стовпця таблиці біля його верхньої межі, коли вказівник набуває вигляду</a:t>
              </a:r>
              <a:endParaRPr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Google Shape;201;p20"/>
            <p:cNvSpPr/>
            <p:nvPr/>
          </p:nvSpPr>
          <p:spPr>
            <a:xfrm>
              <a:off x="186580" y="2714184"/>
              <a:ext cx="600427" cy="67940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Google Shape;203;p20"/>
            <p:cNvSpPr txBox="1"/>
            <p:nvPr/>
          </p:nvSpPr>
          <p:spPr>
            <a:xfrm>
              <a:off x="388341" y="3528849"/>
              <a:ext cx="9251953" cy="71842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Verdana"/>
                <a:buNone/>
              </a:pP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Для виділення </a:t>
              </a:r>
              <a:r>
                <a:rPr lang="uk-UA" sz="2000" b="1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всієї таблиці </a:t>
              </a: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— вибрати маркер        над лівим верхнім кутом таблиці, коли вказівник набуває вигляду</a:t>
              </a:r>
              <a:endParaRPr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204;p20"/>
            <p:cNvSpPr/>
            <p:nvPr/>
          </p:nvSpPr>
          <p:spPr>
            <a:xfrm>
              <a:off x="210524" y="3567870"/>
              <a:ext cx="576484" cy="67940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Google Shape;206;p20"/>
            <p:cNvSpPr txBox="1"/>
            <p:nvPr/>
          </p:nvSpPr>
          <p:spPr>
            <a:xfrm>
              <a:off x="441358" y="4247274"/>
              <a:ext cx="9197820" cy="73558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Verdana"/>
                <a:buNone/>
              </a:pP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Для виділення </a:t>
              </a:r>
              <a:r>
                <a:rPr lang="uk-UA" sz="2000" b="1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кількох суміжних об'єктів таблиці </a:t>
              </a: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- виділити область, у яку потрапляють потрібні об'єкти таблиці.</a:t>
              </a:r>
              <a:endParaRPr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Google Shape;207;p20"/>
            <p:cNvSpPr/>
            <p:nvPr/>
          </p:nvSpPr>
          <p:spPr>
            <a:xfrm>
              <a:off x="313026" y="4314248"/>
              <a:ext cx="637886" cy="67940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Google Shape;209;p20"/>
            <p:cNvSpPr txBox="1"/>
            <p:nvPr/>
          </p:nvSpPr>
          <p:spPr>
            <a:xfrm>
              <a:off x="313026" y="5035943"/>
              <a:ext cx="9329784" cy="82501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431400" tIns="50800" rIns="50800" bIns="50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Verdana"/>
                <a:buNone/>
              </a:pP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Для виділення </a:t>
              </a:r>
              <a:r>
                <a:rPr lang="uk-UA" sz="2000" b="1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кількох не суміжних об'єктів таблиці </a:t>
              </a: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- виділити один об'єкт, потім, утримуючи натиснутою клавішу </a:t>
              </a:r>
              <a:r>
                <a:rPr lang="uk-UA" sz="2000" b="1" i="1" u="none" strike="noStrike" cap="none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Ctrl</a:t>
              </a:r>
              <a:r>
                <a:rPr lang="uk-UA" sz="2000" b="0" i="1" u="none" strike="noStrike" cap="none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, виділити решту потрібних об'єктів.</a:t>
              </a:r>
              <a:endParaRPr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210;p20"/>
            <p:cNvSpPr/>
            <p:nvPr/>
          </p:nvSpPr>
          <p:spPr>
            <a:xfrm>
              <a:off x="186580" y="5144584"/>
              <a:ext cx="565191" cy="679404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7" descr="flowers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" y="1"/>
            <a:ext cx="1281583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0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061597" cy="511256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uk-UA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операцій </a:t>
            </a:r>
            <a:r>
              <a:rPr lang="uk-UA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редагування </a:t>
            </a:r>
            <a:r>
              <a:rPr lang="uk-UA" sz="4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таблиці відносяться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fontAlgn="base">
              <a:buNone/>
            </a:pPr>
            <a:endParaRPr lang="en-US" sz="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додавання заданої кількості рядків;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додавання заданої кількості стовпців;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видалення виділених осередків, рядків і стовпців;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злиття виділених осередків;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розбиття виділених осередків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7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/>
          <a:stretch>
            <a:fillRect/>
          </a:stretch>
        </p:blipFill>
        <p:spPr bwMode="auto">
          <a:xfrm>
            <a:off x="6300192" y="3918702"/>
            <a:ext cx="2562020" cy="214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5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3440"/>
            <a:ext cx="7586914" cy="1406951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Кілька клітинок у таблиці, розташованих в одному рядку або стовпці, можна об’єднати в одну. Наприклад, можна об’єднати кілька клітинок по горизонталі в одному рядку, щоб створити заголовок таблиці, який охоплює кілька стовпців.</a:t>
            </a:r>
          </a:p>
          <a:p>
            <a:pPr marL="0" indent="0">
              <a:buNone/>
            </a:pPr>
            <a:endParaRPr lang="uk-UA" sz="20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037" r="14468" b="35989"/>
          <a:stretch/>
        </p:blipFill>
        <p:spPr>
          <a:xfrm>
            <a:off x="3541882" y="2123764"/>
            <a:ext cx="5602118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132856"/>
            <a:ext cx="2476643" cy="357020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дій</a:t>
            </a:r>
          </a:p>
          <a:p>
            <a:pPr algn="just"/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Виділіть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клітинки, які потрібно об’єднати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 algn="l">
              <a:buFont typeface="Wingdings" pitchFamily="2" charset="2"/>
              <a:buChar char="q"/>
            </a:pP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 групі вкладок 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 таблицями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вкладці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Макет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групі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Об’єднання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клацніть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Об’єднати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клітинки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16632"/>
            <a:ext cx="4680520" cy="5232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Об’єднання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клітинок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6077" y="1665441"/>
            <a:ext cx="4039850" cy="240296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Щоб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відкрити міні-панель, клацніть правою кнопкою миші клітинку таблиці або торкніться виділеної клітинки поруч із місцем, де потрібно вставити новий рядок або стовпець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9632" y="188640"/>
            <a:ext cx="6846939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Додавання рядків і стовпців за допомогою </a:t>
            </a:r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міні-панелі</a:t>
            </a:r>
            <a:endParaRPr lang="uk-UA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662" y="4077072"/>
            <a:ext cx="4030824" cy="184665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l"/>
            <a:r>
              <a:rPr lang="uk-UA" dirty="0"/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міні-панелі клацніть 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Вставити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й виберіть місце для нового рядка або стовпця.</a:t>
            </a:r>
          </a:p>
          <a:p>
            <a:endParaRPr lang="en-US" dirty="0"/>
          </a:p>
        </p:txBody>
      </p:sp>
      <p:pic>
        <p:nvPicPr>
          <p:cNvPr id="1028" name="Picture 4" descr="Вкладка &quot;ОСНОВИ&quot; під час настроювання запиту у веб-частині &quot;Пошук вмісту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6" y="1844824"/>
            <a:ext cx="400044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/>
          <a:stretch>
            <a:fillRect/>
          </a:stretch>
        </p:blipFill>
        <p:spPr bwMode="auto">
          <a:xfrm>
            <a:off x="5679951" y="4797152"/>
            <a:ext cx="1960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149080"/>
            <a:ext cx="4441327" cy="23776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Спосіб 2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Виділіть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вміст клітинки в рядку або стовпці, який потрібно видалити. Відкриється спливаюче меню. Виберіть команду 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Видалити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а потім – 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Видалити рядок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або 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Видалити стовпець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3074" name="Picture 2" descr="Зображення команд &quot;Видалити таблицю&quot; й &quot;Видалити рядок&quot; на стрічці &quot;Робота з таблицями &gt; Макет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44" y="1227659"/>
            <a:ext cx="4319628" cy="26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7632848" cy="89255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Видалення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рядків і стовпців із таблиці</a:t>
            </a:r>
            <a:endParaRPr lang="uk-UA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572401"/>
            <a:ext cx="3384374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Спосіб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l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розділі 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Робота з таблицями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перейдіть на вкладку 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Макет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і виберіть команду 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Видалити рядок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або 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Видалити стовпець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6" name="Picture 23" descr="13554036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86" y="4221088"/>
            <a:ext cx="22669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5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>
            <a:spLocks noGrp="1"/>
          </p:cNvSpPr>
          <p:nvPr>
            <p:ph type="title"/>
          </p:nvPr>
        </p:nvSpPr>
        <p:spPr>
          <a:xfrm>
            <a:off x="722724" y="188640"/>
            <a:ext cx="7947854" cy="89022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Редагування й форматування таблиці</a:t>
            </a:r>
            <a:endParaRPr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1268760"/>
            <a:ext cx="8892698" cy="5112568"/>
            <a:chOff x="251520" y="1268760"/>
            <a:chExt cx="8892698" cy="5112568"/>
          </a:xfrm>
        </p:grpSpPr>
        <p:sp>
          <p:nvSpPr>
            <p:cNvPr id="230" name="Google Shape;230;p22"/>
            <p:cNvSpPr txBox="1"/>
            <p:nvPr/>
          </p:nvSpPr>
          <p:spPr>
            <a:xfrm>
              <a:off x="251520" y="1268760"/>
              <a:ext cx="8892698" cy="85763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457189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 dirty="0">
                  <a:solidFill>
                    <a:srgbClr val="FFFFFF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Редагування таблиць передбачає зміну розмірів стовпців і рядків. 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251520" y="2311641"/>
              <a:ext cx="8892698" cy="95410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457189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 dirty="0">
                  <a:solidFill>
                    <a:srgbClr val="FFFFFF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Для </a:t>
              </a:r>
              <a:r>
                <a:rPr lang="uk-UA" sz="2800" b="1" i="1" u="none" strike="noStrike" cap="none" dirty="0">
                  <a:solidFill>
                    <a:srgbClr val="FFFF00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переміщення окремої межі  таблиці </a:t>
              </a:r>
              <a:r>
                <a:rPr lang="uk-UA" sz="2800" b="1" i="1" u="none" strike="noStrike" cap="none" dirty="0">
                  <a:solidFill>
                    <a:srgbClr val="FFFFFF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треба: навести вказівник на потрібну межу: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2" name="Google Shape;232;p22"/>
            <p:cNvSpPr txBox="1"/>
            <p:nvPr/>
          </p:nvSpPr>
          <p:spPr>
            <a:xfrm>
              <a:off x="1413320" y="3521661"/>
              <a:ext cx="3172540" cy="138499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 dirty="0">
                  <a:solidFill>
                    <a:schemeClr val="lt1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На межі рядка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 dirty="0">
                  <a:solidFill>
                    <a:schemeClr val="lt1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вказівник матиме вигляд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4664970" y="3504541"/>
              <a:ext cx="3172540" cy="138499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 dirty="0">
                  <a:solidFill>
                    <a:schemeClr val="lt1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На межі стовпця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 dirty="0">
                  <a:solidFill>
                    <a:schemeClr val="lt1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вказівник матиме вигляд 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Google Shape;234;p22"/>
            <p:cNvSpPr txBox="1"/>
            <p:nvPr/>
          </p:nvSpPr>
          <p:spPr>
            <a:xfrm>
              <a:off x="251520" y="5324993"/>
              <a:ext cx="8892698" cy="105633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457189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i="1" u="none" strike="noStrike" cap="none" dirty="0">
                  <a:solidFill>
                    <a:srgbClr val="FFFFFF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Під час перетягування штрихова лінія буде демонструвати нове положення межі.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5" name="Google Shape;235;p22" descr="arrow, direction, intersection, point, pointer icon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 rot="-5400000">
              <a:off x="233047" y="3720052"/>
              <a:ext cx="979355" cy="9424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36" name="Google Shape;236;p22" descr="arrow, direction, intersection, point, pointer icon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8020435" y="3738052"/>
              <a:ext cx="817857" cy="9179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225842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>
            <a:spLocks noGrp="1"/>
          </p:cNvSpPr>
          <p:nvPr>
            <p:ph type="title"/>
          </p:nvPr>
        </p:nvSpPr>
        <p:spPr>
          <a:xfrm>
            <a:off x="878016" y="162512"/>
            <a:ext cx="6790466" cy="89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Редагування й форматування таблиці</a:t>
            </a:r>
            <a:endParaRPr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539552" y="1196753"/>
            <a:ext cx="7920880" cy="2520279"/>
          </a:xfrm>
          <a:prstGeom prst="rect">
            <a:avLst/>
          </a:prstGeom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Якщо таблиця велика і займає більше ніж одну сторінку текстового документа, то заголовки стовпців на інших сторінках можна вставити автоматично. Для цього слід виділити рядки заголовка на початку таблиці та </a:t>
            </a:r>
            <a:r>
              <a:rPr lang="uk-UA" sz="2800" i="1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виконати </a:t>
            </a:r>
            <a:r>
              <a:rPr lang="uk-UA" sz="2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Макет </a:t>
            </a:r>
            <a:r>
              <a:rPr lang="uk-UA" sz="2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⇒</a:t>
            </a:r>
            <a:r>
              <a:rPr lang="uk-UA" sz="2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Дані </a:t>
            </a:r>
            <a:r>
              <a:rPr lang="uk-UA" sz="2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⇒</a:t>
            </a:r>
            <a:r>
              <a:rPr lang="uk-UA" sz="2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Повторити рядки заголовків </a:t>
            </a:r>
            <a:endParaRPr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3" name="Google Shape;383;p33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9551" y="3940845"/>
            <a:ext cx="8075095" cy="25124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84" name="Google Shape;384;p33"/>
          <p:cNvSpPr/>
          <p:nvPr/>
        </p:nvSpPr>
        <p:spPr>
          <a:xfrm>
            <a:off x="4580458" y="5059303"/>
            <a:ext cx="2347790" cy="500147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Google Shape;385;p33"/>
          <p:cNvSpPr/>
          <p:nvPr/>
        </p:nvSpPr>
        <p:spPr>
          <a:xfrm rot="-2700000">
            <a:off x="5568132" y="4663071"/>
            <a:ext cx="864096" cy="3240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787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267744" y="29526"/>
            <a:ext cx="6048672" cy="98220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uk-UA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Форматування таблиці:</a:t>
            </a:r>
            <a:endParaRPr lang="ru-RU" sz="35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79482" y="60213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1835150" y="2565400"/>
            <a:ext cx="712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sz="3600" b="1"/>
          </a:p>
        </p:txBody>
      </p:sp>
      <p:pic>
        <p:nvPicPr>
          <p:cNvPr id="10247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0" t="9375" r="54980" b="88176"/>
          <a:stretch>
            <a:fillRect/>
          </a:stretch>
        </p:blipFill>
        <p:spPr bwMode="auto">
          <a:xfrm>
            <a:off x="6858686" y="3385941"/>
            <a:ext cx="1076325" cy="75088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059832" y="980726"/>
            <a:ext cx="5256584" cy="5184577"/>
            <a:chOff x="3059832" y="980726"/>
            <a:chExt cx="5256584" cy="5184577"/>
          </a:xfrm>
        </p:grpSpPr>
        <p:sp>
          <p:nvSpPr>
            <p:cNvPr id="10244" name="Text Box 15"/>
            <p:cNvSpPr txBox="1">
              <a:spLocks noChangeArrowheads="1"/>
            </p:cNvSpPr>
            <p:nvPr/>
          </p:nvSpPr>
          <p:spPr bwMode="auto">
            <a:xfrm>
              <a:off x="3059832" y="980726"/>
              <a:ext cx="5256584" cy="5184577"/>
            </a:xfrm>
            <a:prstGeom prst="rect">
              <a:avLst/>
            </a:prstGeom>
            <a:ln>
              <a:noFill/>
            </a:ln>
            <a:effectLst/>
            <a:ex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 algn="l" eaLnBrk="1" hangingPunct="1">
                <a:spcBef>
                  <a:spcPts val="0"/>
                </a:spcBef>
                <a:buFont typeface="Wingdings" pitchFamily="2" charset="2"/>
                <a:buChar char="§"/>
              </a:pP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3200" dirty="0" smtClean="0">
                  <a:latin typeface="Times New Roman" pitchFamily="18" charset="0"/>
                  <a:cs typeface="Times New Roman" pitchFamily="18" charset="0"/>
                </a:rPr>
                <a:t>об'єднання клітинок;</a:t>
              </a:r>
            </a:p>
            <a:p>
              <a:pPr marL="457200" indent="-457200" algn="l" eaLnBrk="1" hangingPunct="1">
                <a:spcBef>
                  <a:spcPts val="0"/>
                </a:spcBef>
                <a:buFont typeface="Wingdings" pitchFamily="2" charset="2"/>
                <a:buChar char="§"/>
              </a:pPr>
              <a:r>
                <a:rPr lang="uk-UA" sz="3200" dirty="0" smtClean="0">
                  <a:latin typeface="Times New Roman" pitchFamily="18" charset="0"/>
                  <a:cs typeface="Times New Roman" pitchFamily="18" charset="0"/>
                </a:rPr>
                <a:t>розбиття </a:t>
              </a: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клітинок;</a:t>
              </a:r>
            </a:p>
            <a:p>
              <a:pPr marL="457200" indent="-457200" algn="l" eaLnBrk="1" hangingPunct="1">
                <a:spcBef>
                  <a:spcPts val="0"/>
                </a:spcBef>
                <a:buFont typeface="Wingdings" pitchFamily="2" charset="2"/>
                <a:buChar char="§"/>
              </a:pPr>
              <a:r>
                <a:rPr lang="uk-UA" sz="3200" dirty="0" smtClean="0">
                  <a:latin typeface="Times New Roman" pitchFamily="18" charset="0"/>
                  <a:cs typeface="Times New Roman" pitchFamily="18" charset="0"/>
                </a:rPr>
                <a:t>вирівнювання </a:t>
              </a: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даних в клітинках</a:t>
              </a:r>
              <a:r>
                <a:rPr lang="uk-UA" sz="320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uk-UA" sz="3200" dirty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l" eaLnBrk="1" hangingPunct="1">
                <a:spcBef>
                  <a:spcPts val="0"/>
                </a:spcBef>
                <a:buFont typeface="Wingdings" pitchFamily="2" charset="2"/>
                <a:buChar char="§"/>
              </a:pP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Вирівнювання рядків чи </a:t>
              </a:r>
              <a:r>
                <a:rPr lang="uk-UA" sz="3200" dirty="0" smtClean="0">
                  <a:latin typeface="Times New Roman" pitchFamily="18" charset="0"/>
                  <a:cs typeface="Times New Roman" pitchFamily="18" charset="0"/>
                </a:rPr>
                <a:t>стовбців </a:t>
              </a: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таблиці</a:t>
              </a:r>
              <a:r>
                <a:rPr lang="uk-UA" sz="3200" dirty="0" smtClean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uk-UA" sz="3200" dirty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 algn="l" eaLnBrk="1" hangingPunct="1">
                <a:spcBef>
                  <a:spcPts val="0"/>
                </a:spcBef>
                <a:buFont typeface="Wingdings" pitchFamily="2" charset="2"/>
                <a:buChar char="§"/>
              </a:pP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форматування границь таблиці;</a:t>
              </a:r>
            </a:p>
            <a:p>
              <a:pPr marL="457200" indent="-457200" algn="l" eaLnBrk="1" hangingPunct="1">
                <a:spcBef>
                  <a:spcPts val="0"/>
                </a:spcBef>
                <a:buFont typeface="Wingdings" pitchFamily="2" charset="2"/>
                <a:buChar char="§"/>
              </a:pPr>
              <a:r>
                <a:rPr lang="uk-UA" sz="3200" dirty="0" smtClean="0">
                  <a:latin typeface="Times New Roman" pitchFamily="18" charset="0"/>
                  <a:cs typeface="Times New Roman" pitchFamily="18" charset="0"/>
                </a:rPr>
                <a:t>форматування </a:t>
              </a:r>
              <a:r>
                <a:rPr lang="uk-UA" sz="3200" dirty="0">
                  <a:latin typeface="Times New Roman" pitchFamily="18" charset="0"/>
                  <a:cs typeface="Times New Roman" pitchFamily="18" charset="0"/>
                </a:rPr>
                <a:t>даних в таблиці.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45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56" t="9375" r="58730" b="88176"/>
            <a:stretch>
              <a:fillRect/>
            </a:stretch>
          </p:blipFill>
          <p:spPr bwMode="auto">
            <a:xfrm>
              <a:off x="5868144" y="2423686"/>
              <a:ext cx="793750" cy="68897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07" t="9375" r="61653" b="87993"/>
            <a:stretch>
              <a:fillRect/>
            </a:stretch>
          </p:blipFill>
          <p:spPr bwMode="auto">
            <a:xfrm>
              <a:off x="7478265" y="1726235"/>
              <a:ext cx="561975" cy="649287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 t="9375" r="46831" b="88176"/>
            <a:stretch>
              <a:fillRect/>
            </a:stretch>
          </p:blipFill>
          <p:spPr bwMode="auto">
            <a:xfrm>
              <a:off x="5380848" y="5424397"/>
              <a:ext cx="2089150" cy="573087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9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63" t="9375" r="71103" b="88103"/>
            <a:stretch>
              <a:fillRect/>
            </a:stretch>
          </p:blipFill>
          <p:spPr bwMode="auto">
            <a:xfrm>
              <a:off x="5376021" y="4381349"/>
              <a:ext cx="719137" cy="631825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5" t="9596" r="63544" b="88361"/>
            <a:stretch>
              <a:fillRect/>
            </a:stretch>
          </p:blipFill>
          <p:spPr bwMode="auto">
            <a:xfrm>
              <a:off x="7457172" y="1011727"/>
              <a:ext cx="598487" cy="647700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3" descr="13554036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659428"/>
            <a:ext cx="22669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827584" y="162512"/>
            <a:ext cx="7560840" cy="89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Редагування й форматування таблиці</a:t>
            </a:r>
            <a:endParaRPr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54006" y="1196764"/>
            <a:ext cx="9037607" cy="25202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1" u="none" strike="noStrike" cap="none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Для  зміни розміру одного стовпця або рядка (без зміни розміру інших) слід перетягнути маркери  горизонтальних або вертикальних меж на відповідній лінійці. Щоб ці маркери з’явились, треба клацнути всередині таблиці</a:t>
            </a:r>
            <a:r>
              <a:rPr lang="uk-UA" sz="3200" b="1" i="1" u="none" strike="noStrike" cap="none" dirty="0">
                <a:solidFill>
                  <a:srgbClr val="FFFFFF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386872" y="4574642"/>
            <a:ext cx="3772071" cy="21825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246" name="Google Shape;246;p23"/>
          <p:cNvGrpSpPr/>
          <p:nvPr/>
        </p:nvGrpSpPr>
        <p:grpSpPr>
          <a:xfrm>
            <a:off x="2771799" y="3874306"/>
            <a:ext cx="5002219" cy="700336"/>
            <a:chOff x="2685143" y="3562593"/>
            <a:chExt cx="6823872" cy="787157"/>
          </a:xfrm>
        </p:grpSpPr>
        <p:sp>
          <p:nvSpPr>
            <p:cNvPr id="247" name="Google Shape;247;p23"/>
            <p:cNvSpPr txBox="1"/>
            <p:nvPr/>
          </p:nvSpPr>
          <p:spPr>
            <a:xfrm>
              <a:off x="2685143" y="3562593"/>
              <a:ext cx="6823872" cy="52322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u="none" strike="noStrike" cap="none" dirty="0">
                  <a:solidFill>
                    <a:srgbClr val="C00000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Маркери меж стовпців</a:t>
              </a:r>
              <a:endParaRPr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8" name="Google Shape;248;p23"/>
            <p:cNvCxnSpPr/>
            <p:nvPr/>
          </p:nvCxnSpPr>
          <p:spPr>
            <a:xfrm>
              <a:off x="4923967" y="4085813"/>
              <a:ext cx="458" cy="263937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23"/>
            <p:cNvCxnSpPr/>
            <p:nvPr/>
          </p:nvCxnSpPr>
          <p:spPr>
            <a:xfrm>
              <a:off x="6063792" y="4085813"/>
              <a:ext cx="458" cy="263937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50;p23"/>
            <p:cNvCxnSpPr/>
            <p:nvPr/>
          </p:nvCxnSpPr>
          <p:spPr>
            <a:xfrm>
              <a:off x="7241717" y="4084019"/>
              <a:ext cx="458" cy="263937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23"/>
            <p:cNvCxnSpPr/>
            <p:nvPr/>
          </p:nvCxnSpPr>
          <p:spPr>
            <a:xfrm>
              <a:off x="8419642" y="4084019"/>
              <a:ext cx="458" cy="263937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2" name="Google Shape;252;p23"/>
          <p:cNvGrpSpPr/>
          <p:nvPr/>
        </p:nvGrpSpPr>
        <p:grpSpPr>
          <a:xfrm>
            <a:off x="694478" y="5072677"/>
            <a:ext cx="2739285" cy="1186512"/>
            <a:chOff x="925970" y="5101564"/>
            <a:chExt cx="3652380" cy="954107"/>
          </a:xfrm>
        </p:grpSpPr>
        <p:sp>
          <p:nvSpPr>
            <p:cNvPr id="253" name="Google Shape;253;p23"/>
            <p:cNvSpPr txBox="1"/>
            <p:nvPr/>
          </p:nvSpPr>
          <p:spPr>
            <a:xfrm>
              <a:off x="925970" y="5101564"/>
              <a:ext cx="3133948" cy="9541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800" b="1" u="none" strike="noStrike" cap="none" dirty="0">
                  <a:solidFill>
                    <a:srgbClr val="C00000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Маркери меж рядків</a:t>
              </a:r>
              <a:endParaRPr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4" name="Google Shape;254;p23"/>
            <p:cNvCxnSpPr/>
            <p:nvPr/>
          </p:nvCxnSpPr>
          <p:spPr>
            <a:xfrm rot="10800000" flipH="1">
              <a:off x="3541487" y="5262555"/>
              <a:ext cx="1036863" cy="2662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23"/>
            <p:cNvCxnSpPr/>
            <p:nvPr/>
          </p:nvCxnSpPr>
          <p:spPr>
            <a:xfrm rot="10800000" flipH="1">
              <a:off x="3541487" y="5608815"/>
              <a:ext cx="1036863" cy="2662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23"/>
            <p:cNvCxnSpPr/>
            <p:nvPr/>
          </p:nvCxnSpPr>
          <p:spPr>
            <a:xfrm rot="10800000" flipH="1">
              <a:off x="3541487" y="5931953"/>
              <a:ext cx="1036863" cy="2662"/>
            </a:xfrm>
            <a:prstGeom prst="straightConnector1">
              <a:avLst/>
            </a:prstGeom>
            <a:noFill/>
            <a:ln w="76200" cap="flat" cmpd="sng">
              <a:solidFill>
                <a:srgbClr val="008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89211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5101" y="3356992"/>
            <a:ext cx="3395816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Таблиці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широко використовуються в комунікаціях, дослідженнях та аналізі даних.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ea typeface="+mj-ea"/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4608512" cy="33123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це перелік, зведення статистичних даних або інших відомостей, розташованих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певному порядку за рядками та стовпчиками.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Рисунок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3447927"/>
            <a:ext cx="2096345" cy="261889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96" y="3413044"/>
            <a:ext cx="3186603" cy="26886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664"/>
            <a:ext cx="3286874" cy="25786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783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4" name="Google Shape;42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180" y="1886508"/>
            <a:ext cx="8421464" cy="32040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18;p36"/>
          <p:cNvSpPr/>
          <p:nvPr/>
        </p:nvSpPr>
        <p:spPr>
          <a:xfrm>
            <a:off x="3525376" y="5229200"/>
            <a:ext cx="4634780" cy="864096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Verdana"/>
              <a:buNone/>
            </a:pPr>
            <a:r>
              <a:rPr lang="uk-UA" sz="5400" b="1" i="1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Таблиця</a:t>
            </a:r>
            <a:endParaRPr dirty="0"/>
          </a:p>
        </p:txBody>
      </p:sp>
      <p:pic>
        <p:nvPicPr>
          <p:cNvPr id="6" name="Google Shape;417;p36" descr="http://www.zarobytyhroshi.com/images/243_1c7236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548680"/>
            <a:ext cx="1171017" cy="15613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179348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Розгадайте ребус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8" name="Picture 49" descr="55 (3)"/>
          <p:cNvPicPr>
            <a:picLocks noChangeAspect="1" noChangeArrowheads="1" noCrop="1"/>
          </p:cNvPicPr>
          <p:nvPr/>
        </p:nvPicPr>
        <p:blipFill>
          <a:blip r:embed="rId4">
            <a:lum bright="1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06107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3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4608512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124744"/>
            <a:ext cx="7200800" cy="5616624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Таблиця як об'єкт текстового документа має такі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властивості: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розмір таблиці, спосіб вирівнювання, межі таблиці, заливка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 кілька  способів уставити в  текстовий документ таблицю:</a:t>
            </a:r>
          </a:p>
          <a:p>
            <a:pPr marL="540000" indent="28575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Рисування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таблиці;</a:t>
            </a:r>
          </a:p>
          <a:p>
            <a:pPr marL="540000" indent="28575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Вставляння таблиці;</a:t>
            </a:r>
          </a:p>
          <a:p>
            <a:pPr marL="540000" indent="285750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Перетворення тексту на таблицю.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самої таблиці передбачає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видалення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окремих її об'єктів, об'єднання або розділення клітинок таблиці.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форматуванням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таблиці розуміють такі операції:</a:t>
            </a:r>
          </a:p>
          <a:p>
            <a:pPr marL="540000" indent="457200"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Установлення розміру таблиці;</a:t>
            </a:r>
          </a:p>
          <a:p>
            <a:pPr marL="540000" indent="457200"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Ширини стовпців і висоти рядків;</a:t>
            </a:r>
          </a:p>
          <a:p>
            <a:pPr marL="540000" indent="457200">
              <a:spcBef>
                <a:spcPts val="0"/>
              </a:spcBef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Способи вирівнювання таблиці на аркуші та тексту в клітинах.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Керуванням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операцій редагування та форматування таблиці розміщено на вкладках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розділу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Табличні знаряддя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5" name="Picture 49" descr="55 (3)"/>
          <p:cNvPicPr>
            <a:picLocks noChangeAspect="1" noChangeArrowheads="1" noCrop="1"/>
          </p:cNvPicPr>
          <p:nvPr/>
        </p:nvPicPr>
        <p:blipFill>
          <a:blip r:embed="rId2">
            <a:lum bright="1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9" descr="55 (3)"/>
          <p:cNvPicPr>
            <a:picLocks noChangeAspect="1" noChangeArrowheads="1" noCrop="1"/>
          </p:cNvPicPr>
          <p:nvPr/>
        </p:nvPicPr>
        <p:blipFill>
          <a:blip r:embed="rId2">
            <a:lum bright="1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56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8" y="0"/>
            <a:ext cx="818501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7" y="657657"/>
            <a:ext cx="628635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Домашнє завдання: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464432" y="1444802"/>
            <a:ext cx="3653400" cy="4887759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220980">
              <a:spcAft>
                <a:spcPts val="0"/>
              </a:spcAft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</a:t>
            </a:r>
            <a: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Вивчити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</a:p>
          <a:p>
            <a:pPr indent="220980">
              <a:spcAft>
                <a:spcPts val="0"/>
              </a:spcAft>
            </a:pP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§3.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6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підручника, стор.1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3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8- 1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47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виконати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вправу №1,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2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законспектувати у зошит  слайди    № 4-6,18,20,21.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60270" y="6569076"/>
            <a:ext cx="3352800" cy="288925"/>
          </a:xfrm>
        </p:spPr>
        <p:txBody>
          <a:bodyPr/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Для 5 класу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7" y="1826002"/>
            <a:ext cx="3002972" cy="3187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98000"/>
            <a:ext cx="2154246" cy="238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758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6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br>
              <a:rPr lang="uk-UA" sz="6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33047"/>
            <a:ext cx="5889724" cy="1037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Бажаю успіху!</a:t>
            </a:r>
          </a:p>
          <a:p>
            <a:pPr marL="0" indent="0" algn="ctr">
              <a:buNone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5" name="Picture 3" descr="C:\Users\Лариса\AppData\Local\Microsoft\Windows\Temporary Internet Files\Content.IE5\U73DV7NI\smiley_PNG6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151002" cy="31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60041"/>
            <a:ext cx="3744416" cy="39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5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8640"/>
            <a:ext cx="619268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таблиці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019637"/>
            <a:ext cx="532859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uk-UA" sz="2800" b="1" i="1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Для   вставлення   таблиці   до   текстового   документа   в Microsoft Word використовують інструмент </a:t>
            </a:r>
            <a:r>
              <a:rPr lang="uk-UA" sz="3200" b="1" i="1" u="none" strike="noStrike" cap="none" dirty="0" smtClean="0">
                <a:solidFill>
                  <a:srgbClr val="C00000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Таблиця</a:t>
            </a:r>
            <a:r>
              <a:rPr lang="uk-UA" sz="2800" b="1" i="1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на вкладці </a:t>
            </a:r>
            <a:r>
              <a:rPr lang="uk-UA" sz="2800" b="1" i="1" u="none" strike="noStrike" cap="none" dirty="0" smtClean="0">
                <a:solidFill>
                  <a:srgbClr val="C00000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Вставлення</a:t>
            </a:r>
            <a:r>
              <a:rPr lang="uk-UA" sz="2800" b="1" i="1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91880" y="3236820"/>
            <a:ext cx="5393973" cy="2680155"/>
            <a:chOff x="3795207" y="3083200"/>
            <a:chExt cx="3926081" cy="2695496"/>
          </a:xfrm>
        </p:grpSpPr>
        <p:pic>
          <p:nvPicPr>
            <p:cNvPr id="7" name="Google Shape;149;p17"/>
            <p:cNvPicPr preferRelativeResize="0"/>
            <p:nvPr/>
          </p:nvPicPr>
          <p:blipFill rotWithShape="1">
            <a:blip r:embed="rId2">
              <a:alphaModFix/>
            </a:blip>
            <a:srcRect b="70755"/>
            <a:stretch/>
          </p:blipFill>
          <p:spPr>
            <a:xfrm>
              <a:off x="3795207" y="3083200"/>
              <a:ext cx="3926081" cy="26278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8" name="Google Shape;153;p17"/>
            <p:cNvSpPr/>
            <p:nvPr/>
          </p:nvSpPr>
          <p:spPr>
            <a:xfrm>
              <a:off x="4605338" y="3502617"/>
              <a:ext cx="1659825" cy="762000"/>
            </a:xfrm>
            <a:prstGeom prst="rect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Google Shape;154;p17"/>
            <p:cNvSpPr/>
            <p:nvPr/>
          </p:nvSpPr>
          <p:spPr>
            <a:xfrm rot="-2700000">
              <a:off x="4589504" y="4346467"/>
              <a:ext cx="864226" cy="648275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" name="Google Shape;155;p17"/>
            <p:cNvSpPr/>
            <p:nvPr/>
          </p:nvSpPr>
          <p:spPr>
            <a:xfrm>
              <a:off x="3985424" y="4122996"/>
              <a:ext cx="1173150" cy="1655700"/>
            </a:xfrm>
            <a:prstGeom prst="rect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1" name="Picture 6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3346265"/>
            <a:ext cx="2096345" cy="2618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10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8640"/>
            <a:ext cx="77768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Таблиці та їх властивості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9528" y="1388674"/>
            <a:ext cx="443967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indent="457189" algn="l">
              <a:spcBef>
                <a:spcPts val="0"/>
              </a:spcBef>
              <a:spcAft>
                <a:spcPts val="0"/>
              </a:spcAft>
            </a:pPr>
            <a:r>
              <a:rPr lang="uk-UA" sz="2400" b="1" i="1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Таблиця </a:t>
            </a:r>
            <a:r>
              <a:rPr lang="uk-UA" sz="2400" b="1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складається зі </a:t>
            </a:r>
            <a:r>
              <a:rPr lang="uk-UA" sz="2400" b="1" i="1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стовпців і рядків, на </a:t>
            </a:r>
            <a:r>
              <a:rPr lang="uk-UA" sz="2400" b="1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перетині яких знаходяться </a:t>
            </a:r>
            <a:r>
              <a:rPr lang="uk-UA" sz="2400" b="1" i="1" u="none" strike="noStrik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клітинки. </a:t>
            </a:r>
            <a:endParaRPr lang="uk-UA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07;p15" descr="cell, table ic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3802" y="1144858"/>
            <a:ext cx="2072643" cy="208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1;p15" descr="ordering, tabl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806" y="4319201"/>
            <a:ext cx="2079032" cy="1941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909528" y="2628532"/>
            <a:ext cx="443967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189" algn="just">
              <a:spcBef>
                <a:spcPts val="0"/>
              </a:spcBef>
              <a:spcAft>
                <a:spcPts val="0"/>
              </a:spcAft>
            </a:pPr>
            <a:r>
              <a:rPr lang="uk-UA" sz="2400" b="1" u="none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Таблиця у Word може містити до 63 стовпців і довільну кількість рядків.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54075" y="3073213"/>
            <a:ext cx="4271832" cy="2926133"/>
            <a:chOff x="3886949" y="3575461"/>
            <a:chExt cx="5100899" cy="3672614"/>
          </a:xfrm>
        </p:grpSpPr>
        <p:grpSp>
          <p:nvGrpSpPr>
            <p:cNvPr id="10" name="Google Shape;108;p15"/>
            <p:cNvGrpSpPr/>
            <p:nvPr/>
          </p:nvGrpSpPr>
          <p:grpSpPr>
            <a:xfrm>
              <a:off x="3886949" y="3575461"/>
              <a:ext cx="5100899" cy="3672614"/>
              <a:chOff x="-3078922" y="-474025"/>
              <a:chExt cx="6801199" cy="3672614"/>
            </a:xfrm>
          </p:grpSpPr>
          <p:sp>
            <p:nvSpPr>
              <p:cNvPr id="12" name="Google Shape;109;p15"/>
              <p:cNvSpPr/>
              <p:nvPr/>
            </p:nvSpPr>
            <p:spPr>
              <a:xfrm>
                <a:off x="-3078922" y="-474025"/>
                <a:ext cx="3672614" cy="3672614"/>
              </a:xfrm>
              <a:prstGeom prst="blockArc">
                <a:avLst>
                  <a:gd name="adj1" fmla="val 18900000"/>
                  <a:gd name="adj2" fmla="val 2700000"/>
                  <a:gd name="adj3" fmla="val 588"/>
                </a:avLst>
              </a:prstGeom>
              <a:noFill/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10;p15"/>
              <p:cNvSpPr/>
              <p:nvPr/>
            </p:nvSpPr>
            <p:spPr>
              <a:xfrm>
                <a:off x="381736" y="272456"/>
                <a:ext cx="3340541" cy="544912"/>
              </a:xfrm>
              <a:prstGeom prst="rect">
                <a:avLst/>
              </a:prstGeom>
              <a:gradFill>
                <a:gsLst>
                  <a:gs pos="0">
                    <a:srgbClr val="F08B54"/>
                  </a:gs>
                  <a:gs pos="50000">
                    <a:srgbClr val="F67A26"/>
                  </a:gs>
                  <a:gs pos="100000">
                    <a:srgbClr val="E36A18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1;p15"/>
              <p:cNvSpPr txBox="1"/>
              <p:nvPr/>
            </p:nvSpPr>
            <p:spPr>
              <a:xfrm>
                <a:off x="381736" y="272456"/>
                <a:ext cx="3340541" cy="5449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432525" tIns="71100" rIns="71100" bIns="711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Verdana"/>
                  <a:buNone/>
                </a:pPr>
                <a:r>
                  <a:rPr lang="uk-UA" sz="2800" b="0" i="1" u="none" strike="noStrike" cap="none" dirty="0">
                    <a:solidFill>
                      <a:schemeClr val="lt1"/>
                    </a:solidFill>
                    <a:latin typeface="Times New Roman" pitchFamily="18" charset="0"/>
                    <a:ea typeface="Verdana"/>
                    <a:cs typeface="Times New Roman" pitchFamily="18" charset="0"/>
                    <a:sym typeface="Verdana"/>
                  </a:rPr>
                  <a:t>рядки,</a:t>
                </a:r>
                <a:endParaRPr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Google Shape;112;p15"/>
              <p:cNvSpPr/>
              <p:nvPr/>
            </p:nvSpPr>
            <p:spPr>
              <a:xfrm>
                <a:off x="41166" y="204342"/>
                <a:ext cx="681141" cy="68114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3;p15"/>
              <p:cNvSpPr/>
              <p:nvPr/>
            </p:nvSpPr>
            <p:spPr>
              <a:xfrm>
                <a:off x="579812" y="1089825"/>
                <a:ext cx="3142465" cy="54491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14;p15"/>
              <p:cNvSpPr txBox="1"/>
              <p:nvPr/>
            </p:nvSpPr>
            <p:spPr>
              <a:xfrm>
                <a:off x="579812" y="1089825"/>
                <a:ext cx="3142465" cy="544912"/>
              </a:xfrm>
              <a:prstGeom prst="rect">
                <a:avLst/>
              </a:prstGeom>
              <a:solidFill>
                <a:srgbClr val="CC66FF"/>
              </a:solidFill>
              <a:ln>
                <a:noFill/>
              </a:ln>
            </p:spPr>
            <p:txBody>
              <a:bodyPr spcFirstLastPara="1" wrap="square" lIns="432525" tIns="71100" rIns="71100" bIns="711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Verdana"/>
                  <a:buNone/>
                </a:pPr>
                <a:r>
                  <a:rPr lang="uk-UA" sz="2800" b="0" i="1" u="none" strike="noStrike" cap="none" dirty="0">
                    <a:solidFill>
                      <a:schemeClr val="lt1"/>
                    </a:solidFill>
                    <a:latin typeface="Times New Roman" pitchFamily="18" charset="0"/>
                    <a:ea typeface="Verdana"/>
                    <a:cs typeface="Times New Roman" pitchFamily="18" charset="0"/>
                    <a:sym typeface="Verdana"/>
                  </a:rPr>
                  <a:t>стовпці,</a:t>
                </a:r>
                <a:endParaRPr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Google Shape;115;p15"/>
              <p:cNvSpPr/>
              <p:nvPr/>
            </p:nvSpPr>
            <p:spPr>
              <a:xfrm>
                <a:off x="239242" y="1021711"/>
                <a:ext cx="681141" cy="68114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6;p15"/>
              <p:cNvSpPr/>
              <p:nvPr/>
            </p:nvSpPr>
            <p:spPr>
              <a:xfrm>
                <a:off x="381736" y="1907194"/>
                <a:ext cx="3340541" cy="544912"/>
              </a:xfrm>
              <a:prstGeom prst="rect">
                <a:avLst/>
              </a:prstGeom>
              <a:gradFill>
                <a:gsLst>
                  <a:gs pos="0">
                    <a:srgbClr val="FFC647"/>
                  </a:gs>
                  <a:gs pos="50000">
                    <a:srgbClr val="FFC600"/>
                  </a:gs>
                  <a:gs pos="100000">
                    <a:srgbClr val="E3B400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7;p15"/>
              <p:cNvSpPr txBox="1"/>
              <p:nvPr/>
            </p:nvSpPr>
            <p:spPr>
              <a:xfrm>
                <a:off x="381736" y="1907194"/>
                <a:ext cx="3340541" cy="54491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432525" tIns="71100" rIns="71100" bIns="711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60"/>
                  </a:buClr>
                  <a:buSzPts val="2800"/>
                  <a:buFont typeface="Verdana"/>
                  <a:buNone/>
                </a:pPr>
                <a:r>
                  <a:rPr lang="uk-UA" sz="2800" b="0" i="1" u="none" strike="noStrike" cap="none" dirty="0">
                    <a:solidFill>
                      <a:srgbClr val="002060"/>
                    </a:solidFill>
                    <a:latin typeface="Times New Roman" pitchFamily="18" charset="0"/>
                    <a:ea typeface="Verdana"/>
                    <a:cs typeface="Times New Roman" pitchFamily="18" charset="0"/>
                    <a:sym typeface="Verdana"/>
                  </a:rPr>
                  <a:t>клітинки.</a:t>
                </a:r>
                <a:endParaRPr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Google Shape;118;p15"/>
              <p:cNvSpPr/>
              <p:nvPr/>
            </p:nvSpPr>
            <p:spPr>
              <a:xfrm>
                <a:off x="41166" y="1839080"/>
                <a:ext cx="681141" cy="681141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119;p15"/>
            <p:cNvSpPr txBox="1"/>
            <p:nvPr/>
          </p:nvSpPr>
          <p:spPr>
            <a:xfrm>
              <a:off x="3903893" y="4866853"/>
              <a:ext cx="1975095" cy="9541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1" u="none" strike="noStrike" cap="none" dirty="0">
                  <a:solidFill>
                    <a:srgbClr val="FFFFFF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Об'єкти таблиці</a:t>
              </a:r>
              <a:endParaRPr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3" descr="13554036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3" y="3931416"/>
            <a:ext cx="22669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6349199" y="4482211"/>
            <a:ext cx="478515" cy="17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7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57200"/>
            <a:ext cx="7632848" cy="14596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Таблицю створюють засобами пункту </a:t>
            </a:r>
            <a:r>
              <a:rPr lang="uk-UA" sz="53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основного меню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2642789"/>
            <a:ext cx="3672210" cy="325100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Рисування таблиці;</a:t>
            </a:r>
          </a:p>
          <a:p>
            <a:pPr marL="82296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uk-UA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Вставляння таблиці;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uk-UA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Перетворення тексту на таблицю.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5292080" y="2584068"/>
            <a:ext cx="3355975" cy="2736850"/>
            <a:chOff x="3243" y="1162"/>
            <a:chExt cx="2114" cy="1270"/>
          </a:xfrm>
        </p:grpSpPr>
        <p:pic>
          <p:nvPicPr>
            <p:cNvPr id="51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6" t="2803" r="52095" b="87070"/>
            <a:stretch>
              <a:fillRect/>
            </a:stretch>
          </p:blipFill>
          <p:spPr bwMode="auto">
            <a:xfrm>
              <a:off x="3243" y="1162"/>
              <a:ext cx="211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6" t="36531" r="52095" b="59451"/>
            <a:stretch>
              <a:fillRect/>
            </a:stretch>
          </p:blipFill>
          <p:spPr bwMode="auto">
            <a:xfrm>
              <a:off x="3243" y="2115"/>
              <a:ext cx="211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9" descr="f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01058"/>
            <a:ext cx="2088232" cy="14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060848"/>
            <a:ext cx="6808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Способи створення таблиці: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1031087"/>
            <a:ext cx="8928992" cy="5074664"/>
            <a:chOff x="387392" y="1497113"/>
            <a:chExt cx="12052638" cy="5464305"/>
          </a:xfrm>
        </p:grpSpPr>
        <p:sp>
          <p:nvSpPr>
            <p:cNvPr id="5" name="Google Shape;163;p18"/>
            <p:cNvSpPr txBox="1"/>
            <p:nvPr/>
          </p:nvSpPr>
          <p:spPr>
            <a:xfrm>
              <a:off x="1583293" y="1497113"/>
              <a:ext cx="10103571" cy="8885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indent="457189">
                <a:spcBef>
                  <a:spcPts val="0"/>
                </a:spcBef>
                <a:spcAft>
                  <a:spcPts val="0"/>
                </a:spcAft>
              </a:pPr>
              <a:r>
                <a:rPr lang="uk-UA" sz="2600" b="1" i="1" u="none" strike="noStrike" cap="none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За допомогою цього пункту </a:t>
              </a:r>
              <a:r>
                <a:rPr lang="uk-UA" sz="2800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Таблиця </a:t>
              </a:r>
              <a:r>
                <a:rPr lang="uk-UA" sz="2600" b="1" i="1" u="none" strike="noStrike" cap="none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можна </a:t>
              </a:r>
              <a:r>
                <a:rPr lang="uk-UA" sz="2600" b="1" i="1" u="none" strike="noStrike" cap="none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створювати таблицю різними способами:</a:t>
              </a:r>
              <a:endParaRPr sz="2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Google Shape;164;p18"/>
            <p:cNvSpPr/>
            <p:nvPr/>
          </p:nvSpPr>
          <p:spPr>
            <a:xfrm>
              <a:off x="387392" y="2528404"/>
              <a:ext cx="3973050" cy="178334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1" u="none" strike="noStrike" cap="none" dirty="0">
                  <a:solidFill>
                    <a:srgbClr val="FFFFFF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Виділити мишею кількість рядків і стовпців таблиці </a:t>
              </a:r>
              <a:endParaRPr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Google Shape;165;p18"/>
            <p:cNvSpPr/>
            <p:nvPr/>
          </p:nvSpPr>
          <p:spPr>
            <a:xfrm>
              <a:off x="4458915" y="2539458"/>
              <a:ext cx="3973050" cy="17722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1" u="none" strike="noStrike" cap="none" dirty="0">
                  <a:solidFill>
                    <a:srgbClr val="FFFFFF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Обрати вказівку </a:t>
              </a:r>
              <a:r>
                <a:rPr lang="uk-UA" sz="2400" b="1" i="1" u="none" strike="noStrike" cap="none" dirty="0">
                  <a:solidFill>
                    <a:srgbClr val="FFFF00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Вставити таблицю</a:t>
              </a:r>
              <a:endParaRPr sz="2400" b="1" i="1" u="none" strike="noStrike" cap="none" dirty="0">
                <a:solidFill>
                  <a:srgbClr val="FFFFFF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endParaRPr>
            </a:p>
          </p:txBody>
        </p:sp>
        <p:sp>
          <p:nvSpPr>
            <p:cNvPr id="8" name="Google Shape;166;p18"/>
            <p:cNvSpPr/>
            <p:nvPr/>
          </p:nvSpPr>
          <p:spPr>
            <a:xfrm>
              <a:off x="8466980" y="2585397"/>
              <a:ext cx="3973050" cy="17263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1" u="none" strike="noStrike" cap="none" dirty="0">
                  <a:solidFill>
                    <a:srgbClr val="FFFFFF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За допомогою вказівки</a:t>
              </a:r>
              <a:endParaRPr sz="2400" dirty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 b="1" i="1" u="none" strike="noStrike" cap="none" dirty="0">
                  <a:solidFill>
                    <a:srgbClr val="FFFF00"/>
                  </a:solidFill>
                  <a:latin typeface="Times New Roman" pitchFamily="18" charset="0"/>
                  <a:ea typeface="Verdana"/>
                  <a:cs typeface="Times New Roman" pitchFamily="18" charset="0"/>
                  <a:sym typeface="Verdana"/>
                </a:rPr>
                <a:t>Накреслити таблицю</a:t>
              </a:r>
              <a:endParaRPr sz="2400" b="1" i="1" u="none" strike="noStrike" cap="none" dirty="0">
                <a:solidFill>
                  <a:srgbClr val="FFFFFF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endParaRPr>
            </a:p>
          </p:txBody>
        </p:sp>
        <p:pic>
          <p:nvPicPr>
            <p:cNvPr id="9" name="Google Shape;167;p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32716" y="4389289"/>
              <a:ext cx="3245425" cy="2572129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10" name="Google Shape;16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06873" y="4311752"/>
              <a:ext cx="3056415" cy="263077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642669" y="36240"/>
            <a:ext cx="619268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uk-UA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таблиці</a:t>
            </a: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8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803468" y="116632"/>
            <a:ext cx="7010400" cy="981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Намалюємо таблицю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grpSp>
        <p:nvGrpSpPr>
          <p:cNvPr id="6147" name="Group 44"/>
          <p:cNvGrpSpPr>
            <a:grpSpLocks/>
          </p:cNvGrpSpPr>
          <p:nvPr/>
        </p:nvGrpSpPr>
        <p:grpSpPr bwMode="auto">
          <a:xfrm>
            <a:off x="0" y="2708275"/>
            <a:ext cx="8893175" cy="3813175"/>
            <a:chOff x="113" y="1024"/>
            <a:chExt cx="5577" cy="2542"/>
          </a:xfrm>
        </p:grpSpPr>
        <p:sp>
          <p:nvSpPr>
            <p:cNvPr id="6151" name="Text Box 24"/>
            <p:cNvSpPr txBox="1">
              <a:spLocks noChangeArrowheads="1"/>
            </p:cNvSpPr>
            <p:nvPr/>
          </p:nvSpPr>
          <p:spPr bwMode="auto">
            <a:xfrm>
              <a:off x="158" y="2796"/>
              <a:ext cx="908" cy="452"/>
            </a:xfrm>
            <a:prstGeom prst="rect">
              <a:avLst/>
            </a:prstGeom>
            <a:noFill/>
            <a:ln w="381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dirty="0"/>
                <a:t>Створити таблицю</a:t>
              </a:r>
              <a:endParaRPr lang="ru-RU" dirty="0"/>
            </a:p>
          </p:txBody>
        </p:sp>
        <p:sp>
          <p:nvSpPr>
            <p:cNvPr id="6152" name="Text Box 25"/>
            <p:cNvSpPr txBox="1">
              <a:spLocks noChangeArrowheads="1"/>
            </p:cNvSpPr>
            <p:nvPr/>
          </p:nvSpPr>
          <p:spPr bwMode="auto">
            <a:xfrm>
              <a:off x="657" y="2160"/>
              <a:ext cx="726" cy="269"/>
            </a:xfrm>
            <a:prstGeom prst="rect">
              <a:avLst/>
            </a:prstGeom>
            <a:noFill/>
            <a:ln w="381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/>
                <a:t>Гумка </a:t>
              </a:r>
              <a:endParaRPr lang="ru-RU"/>
            </a:p>
          </p:txBody>
        </p:sp>
        <p:sp>
          <p:nvSpPr>
            <p:cNvPr id="6153" name="Text Box 26"/>
            <p:cNvSpPr txBox="1">
              <a:spLocks noChangeArrowheads="1"/>
            </p:cNvSpPr>
            <p:nvPr/>
          </p:nvSpPr>
          <p:spPr bwMode="auto">
            <a:xfrm>
              <a:off x="1701" y="1797"/>
              <a:ext cx="771" cy="269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/>
                <a:t>Тип лінії</a:t>
              </a:r>
              <a:endParaRPr lang="ru-RU"/>
            </a:p>
          </p:txBody>
        </p:sp>
        <p:sp>
          <p:nvSpPr>
            <p:cNvPr id="6154" name="Text Box 27"/>
            <p:cNvSpPr txBox="1">
              <a:spLocks noChangeArrowheads="1"/>
            </p:cNvSpPr>
            <p:nvPr/>
          </p:nvSpPr>
          <p:spPr bwMode="auto">
            <a:xfrm>
              <a:off x="3061" y="1661"/>
              <a:ext cx="772" cy="45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dirty="0"/>
                <a:t>Товщина лінії</a:t>
              </a:r>
              <a:endParaRPr lang="ru-RU" dirty="0"/>
            </a:p>
          </p:txBody>
        </p:sp>
        <p:sp>
          <p:nvSpPr>
            <p:cNvPr id="6155" name="Text Box 28"/>
            <p:cNvSpPr txBox="1">
              <a:spLocks noChangeArrowheads="1"/>
            </p:cNvSpPr>
            <p:nvPr/>
          </p:nvSpPr>
          <p:spPr bwMode="auto">
            <a:xfrm>
              <a:off x="3923" y="2068"/>
              <a:ext cx="725" cy="398"/>
            </a:xfrm>
            <a:prstGeom prst="rect">
              <a:avLst/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uk-UA"/>
                <a:t>Колір границі</a:t>
              </a:r>
              <a:endParaRPr lang="ru-RU"/>
            </a:p>
          </p:txBody>
        </p:sp>
        <p:sp>
          <p:nvSpPr>
            <p:cNvPr id="6156" name="Text Box 29"/>
            <p:cNvSpPr txBox="1">
              <a:spLocks noChangeArrowheads="1"/>
            </p:cNvSpPr>
            <p:nvPr/>
          </p:nvSpPr>
          <p:spPr bwMode="auto">
            <a:xfrm>
              <a:off x="4422" y="2568"/>
              <a:ext cx="816" cy="453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/>
                <a:t>Зовнішні границі</a:t>
              </a:r>
              <a:endParaRPr lang="ru-RU"/>
            </a:p>
          </p:txBody>
        </p:sp>
        <p:pic>
          <p:nvPicPr>
            <p:cNvPr id="6157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38" r="68327" b="87993"/>
            <a:stretch>
              <a:fillRect/>
            </a:stretch>
          </p:blipFill>
          <p:spPr bwMode="auto">
            <a:xfrm>
              <a:off x="113" y="1024"/>
              <a:ext cx="5577" cy="426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8" name="Line 31"/>
            <p:cNvSpPr>
              <a:spLocks noChangeShapeType="1"/>
            </p:cNvSpPr>
            <p:nvPr/>
          </p:nvSpPr>
          <p:spPr bwMode="auto">
            <a:xfrm>
              <a:off x="385" y="1434"/>
              <a:ext cx="0" cy="136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32"/>
            <p:cNvSpPr>
              <a:spLocks noChangeShapeType="1"/>
            </p:cNvSpPr>
            <p:nvPr/>
          </p:nvSpPr>
          <p:spPr bwMode="auto">
            <a:xfrm>
              <a:off x="748" y="1434"/>
              <a:ext cx="0" cy="725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Line 33"/>
            <p:cNvSpPr>
              <a:spLocks noChangeShapeType="1"/>
            </p:cNvSpPr>
            <p:nvPr/>
          </p:nvSpPr>
          <p:spPr bwMode="auto">
            <a:xfrm>
              <a:off x="2064" y="1434"/>
              <a:ext cx="0" cy="36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34"/>
            <p:cNvSpPr>
              <a:spLocks noChangeShapeType="1"/>
            </p:cNvSpPr>
            <p:nvPr/>
          </p:nvSpPr>
          <p:spPr bwMode="auto">
            <a:xfrm>
              <a:off x="3787" y="1434"/>
              <a:ext cx="0" cy="22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35"/>
            <p:cNvSpPr>
              <a:spLocks noChangeShapeType="1"/>
            </p:cNvSpPr>
            <p:nvPr/>
          </p:nvSpPr>
          <p:spPr bwMode="auto">
            <a:xfrm>
              <a:off x="4332" y="1434"/>
              <a:ext cx="0" cy="635"/>
            </a:xfrm>
            <a:prstGeom prst="line">
              <a:avLst/>
            </a:prstGeom>
            <a:noFill/>
            <a:ln w="38100">
              <a:solidFill>
                <a:srgbClr val="CC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Line 36"/>
            <p:cNvSpPr>
              <a:spLocks noChangeShapeType="1"/>
            </p:cNvSpPr>
            <p:nvPr/>
          </p:nvSpPr>
          <p:spPr bwMode="auto">
            <a:xfrm>
              <a:off x="4830" y="1434"/>
              <a:ext cx="0" cy="1134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Text Box 37"/>
            <p:cNvSpPr txBox="1">
              <a:spLocks noChangeArrowheads="1"/>
            </p:cNvSpPr>
            <p:nvPr/>
          </p:nvSpPr>
          <p:spPr bwMode="auto">
            <a:xfrm>
              <a:off x="4967" y="3113"/>
              <a:ext cx="681" cy="4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uk-UA"/>
                <a:t>  Колір заливки</a:t>
              </a:r>
              <a:endParaRPr lang="ru-RU"/>
            </a:p>
          </p:txBody>
        </p:sp>
        <p:sp>
          <p:nvSpPr>
            <p:cNvPr id="6165" name="Line 38"/>
            <p:cNvSpPr>
              <a:spLocks noChangeShapeType="1"/>
            </p:cNvSpPr>
            <p:nvPr/>
          </p:nvSpPr>
          <p:spPr bwMode="auto">
            <a:xfrm>
              <a:off x="5375" y="1434"/>
              <a:ext cx="0" cy="167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8" name="Text Box 43"/>
          <p:cNvSpPr txBox="1">
            <a:spLocks noChangeArrowheads="1"/>
          </p:cNvSpPr>
          <p:nvPr/>
        </p:nvSpPr>
        <p:spPr bwMode="auto">
          <a:xfrm>
            <a:off x="2751138" y="532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6149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2803" r="52095" b="90417"/>
          <a:stretch>
            <a:fillRect/>
          </a:stretch>
        </p:blipFill>
        <p:spPr bwMode="auto">
          <a:xfrm>
            <a:off x="3059113" y="1412875"/>
            <a:ext cx="3529111" cy="10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9" descr="55 (3)"/>
          <p:cNvPicPr>
            <a:picLocks noChangeAspect="1" noChangeArrowheads="1" noCrop="1"/>
          </p:cNvPicPr>
          <p:nvPr/>
        </p:nvPicPr>
        <p:blipFill>
          <a:blip r:embed="rId4">
            <a:lum bright="1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13554036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2669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1835150" y="404813"/>
            <a:ext cx="6553200" cy="58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Вставлення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таблиці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08322"/>
            <a:ext cx="291465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717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t="215" r="48380" b="75735"/>
          <a:stretch>
            <a:fillRect/>
          </a:stretch>
        </p:blipFill>
        <p:spPr bwMode="auto">
          <a:xfrm>
            <a:off x="1187450" y="985078"/>
            <a:ext cx="4608512" cy="331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7" descr="flowers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18002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/>
          <a:stretch>
            <a:fillRect/>
          </a:stretch>
        </p:blipFill>
        <p:spPr bwMode="auto">
          <a:xfrm>
            <a:off x="6907444" y="4437112"/>
            <a:ext cx="1960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01187"/>
            <a:ext cx="7010400" cy="123958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Перетворення тексту в таблицю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1819" r="48318" b="67599"/>
          <a:stretch>
            <a:fillRect/>
          </a:stretch>
        </p:blipFill>
        <p:spPr bwMode="auto">
          <a:xfrm>
            <a:off x="899334" y="1554342"/>
            <a:ext cx="4467453" cy="444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3" t="49126" r="34595" b="18266"/>
          <a:stretch>
            <a:fillRect/>
          </a:stretch>
        </p:blipFill>
        <p:spPr bwMode="auto">
          <a:xfrm>
            <a:off x="5332996" y="2852936"/>
            <a:ext cx="3815795" cy="368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/>
          <a:stretch>
            <a:fillRect/>
          </a:stretch>
        </p:blipFill>
        <p:spPr bwMode="auto">
          <a:xfrm>
            <a:off x="6958155" y="1052736"/>
            <a:ext cx="1960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close-up design template</Template>
  <TotalTime>1426</TotalTime>
  <Words>868</Words>
  <Application>Microsoft Office PowerPoint</Application>
  <PresentationFormat>Экран (4:3)</PresentationFormat>
  <Paragraphs>145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WritingDesignTemplate</vt:lpstr>
      <vt:lpstr>Солнцестояние</vt:lpstr>
      <vt:lpstr>Презентация PowerPoint</vt:lpstr>
      <vt:lpstr>Таблиця — це перелік, зведення статистичних даних або інших відомостей, розташованих у певному порядку за рядками та стовпчиками. </vt:lpstr>
      <vt:lpstr>Презентация PowerPoint</vt:lpstr>
      <vt:lpstr>Презентация PowerPoint</vt:lpstr>
      <vt:lpstr>Таблицю створюють засобами пункту Таблиця основного меню </vt:lpstr>
      <vt:lpstr>Презентация PowerPoint</vt:lpstr>
      <vt:lpstr>Намалюємо таблицю</vt:lpstr>
      <vt:lpstr>Презентация PowerPoint</vt:lpstr>
      <vt:lpstr>Перетворення тексту в таблицю</vt:lpstr>
      <vt:lpstr>Основні дії, визначені над таблицею та її елементами: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Редагування й форматування таблиці</vt:lpstr>
      <vt:lpstr>Редагування й форматування таблиці</vt:lpstr>
      <vt:lpstr>Форматування таблиці:</vt:lpstr>
      <vt:lpstr>Редагування й форматування таблиці</vt:lpstr>
      <vt:lpstr>Презентация PowerPoint</vt:lpstr>
      <vt:lpstr>Висновки</vt:lpstr>
      <vt:lpstr>Презентация PowerPoint</vt:lpstr>
      <vt:lpstr>  Дякую за увагу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Текстовий редактор.  Програма MS WORD   (серія уроків і практичних робіт)</dc:title>
  <dc:creator>Жулавнік</dc:creator>
  <cp:lastModifiedBy>Лариса</cp:lastModifiedBy>
  <cp:revision>57</cp:revision>
  <dcterms:created xsi:type="dcterms:W3CDTF">2009-11-27T14:25:14Z</dcterms:created>
  <dcterms:modified xsi:type="dcterms:W3CDTF">2021-10-02T16:59:01Z</dcterms:modified>
</cp:coreProperties>
</file>